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 id="2147483676" r:id="rId4"/>
    <p:sldMasterId id="2147483688" r:id="rId5"/>
    <p:sldMasterId id="2147483700" r:id="rId6"/>
  </p:sldMasterIdLst>
  <p:notesMasterIdLst>
    <p:notesMasterId r:id="rId33"/>
  </p:notesMasterIdLst>
  <p:sldIdLst>
    <p:sldId id="257" r:id="rId7"/>
    <p:sldId id="258" r:id="rId8"/>
    <p:sldId id="269" r:id="rId9"/>
    <p:sldId id="270" r:id="rId10"/>
    <p:sldId id="280" r:id="rId11"/>
    <p:sldId id="281" r:id="rId12"/>
    <p:sldId id="282" r:id="rId13"/>
    <p:sldId id="284" r:id="rId14"/>
    <p:sldId id="285" r:id="rId15"/>
    <p:sldId id="286" r:id="rId16"/>
    <p:sldId id="287" r:id="rId17"/>
    <p:sldId id="288" r:id="rId18"/>
    <p:sldId id="289" r:id="rId19"/>
    <p:sldId id="290" r:id="rId20"/>
    <p:sldId id="291" r:id="rId21"/>
    <p:sldId id="292" r:id="rId22"/>
    <p:sldId id="279" r:id="rId23"/>
    <p:sldId id="272" r:id="rId24"/>
    <p:sldId id="278" r:id="rId25"/>
    <p:sldId id="294" r:id="rId26"/>
    <p:sldId id="273" r:id="rId27"/>
    <p:sldId id="276" r:id="rId28"/>
    <p:sldId id="277" r:id="rId29"/>
    <p:sldId id="275" r:id="rId30"/>
    <p:sldId id="274" r:id="rId31"/>
    <p:sldId id="29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26" autoAdjust="0"/>
    <p:restoredTop sz="94671" autoAdjust="0"/>
  </p:normalViewPr>
  <p:slideViewPr>
    <p:cSldViewPr>
      <p:cViewPr>
        <p:scale>
          <a:sx n="75" d="100"/>
          <a:sy n="75" d="100"/>
        </p:scale>
        <p:origin x="-1056" y="-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2.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58A62A-C159-4525-A68C-800D11C5727B}" type="datetimeFigureOut">
              <a:rPr lang="en-US" smtClean="0"/>
              <a:t>3/25/2015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26F2E3-6869-4298-BCFD-E8D5A5A8C4FA}" type="slidenum">
              <a:rPr lang="en-US" smtClean="0"/>
              <a:t>‹#›</a:t>
            </a:fld>
            <a:endParaRPr lang="en-US"/>
          </a:p>
        </p:txBody>
      </p:sp>
    </p:spTree>
    <p:extLst>
      <p:ext uri="{BB962C8B-B14F-4D97-AF65-F5344CB8AC3E}">
        <p14:creationId xmlns:p14="http://schemas.microsoft.com/office/powerpoint/2010/main" val="285650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3/25/2015 11:25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3031135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3/25/2015 11:25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extLst>
      <p:ext uri="{BB962C8B-B14F-4D97-AF65-F5344CB8AC3E}">
        <p14:creationId xmlns:p14="http://schemas.microsoft.com/office/powerpoint/2010/main" val="2152723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eaLnBrk="1" hangingPunct="1">
              <a:spcBef>
                <a:spcPct val="0"/>
              </a:spcBef>
              <a:defRPr/>
            </a:pPr>
            <a:r>
              <a:rPr lang="en-US" dirty="0" smtClean="0"/>
              <a:t>It’s been three years since Senate Bill 1 became law.  It really was ahead of its time and provided the roadmap for transforming public education in Kentucky – a roadmap for Unbridled Learning.  </a:t>
            </a:r>
          </a:p>
          <a:p>
            <a:pPr eaLnBrk="1" hangingPunct="1">
              <a:spcBef>
                <a:spcPct val="0"/>
              </a:spcBef>
              <a:defRPr/>
            </a:pPr>
            <a:endParaRPr lang="en-US" dirty="0" smtClean="0"/>
          </a:p>
          <a:p>
            <a:pPr eaLnBrk="1" hangingPunct="1">
              <a:spcBef>
                <a:spcPct val="0"/>
              </a:spcBef>
              <a:defRPr/>
            </a:pPr>
            <a:r>
              <a:rPr lang="en-US" dirty="0" smtClean="0"/>
              <a:t>Senate Bill 1 established an aggressive readiness agenda.</a:t>
            </a:r>
          </a:p>
          <a:p>
            <a:pPr eaLnBrk="1" hangingPunct="1">
              <a:spcBef>
                <a:spcPct val="0"/>
              </a:spcBef>
              <a:defRPr/>
            </a:pPr>
            <a:endParaRPr lang="en-US" dirty="0" smtClean="0"/>
          </a:p>
          <a:p>
            <a:pPr eaLnBrk="1" hangingPunct="1">
              <a:spcBef>
                <a:spcPct val="0"/>
              </a:spcBef>
              <a:defRPr/>
            </a:pPr>
            <a:r>
              <a:rPr lang="en-US" dirty="0" smtClean="0"/>
              <a:t>Briefly, the legislation called for:</a:t>
            </a:r>
          </a:p>
          <a:p>
            <a:pPr eaLnBrk="1" hangingPunct="1">
              <a:lnSpc>
                <a:spcPct val="150000"/>
              </a:lnSpc>
              <a:spcBef>
                <a:spcPct val="0"/>
              </a:spcBef>
              <a:buFontTx/>
              <a:buChar char="•"/>
              <a:defRPr/>
            </a:pPr>
            <a:r>
              <a:rPr lang="en-US" dirty="0" smtClean="0"/>
              <a:t>New, more rigorous academic standards aligned with college entry requirements</a:t>
            </a:r>
          </a:p>
          <a:p>
            <a:pPr eaLnBrk="1" hangingPunct="1">
              <a:lnSpc>
                <a:spcPct val="150000"/>
              </a:lnSpc>
              <a:spcBef>
                <a:spcPct val="0"/>
              </a:spcBef>
              <a:defRPr/>
            </a:pPr>
            <a:endParaRPr lang="en-US" dirty="0" smtClean="0"/>
          </a:p>
          <a:p>
            <a:pPr eaLnBrk="1" hangingPunct="1">
              <a:lnSpc>
                <a:spcPct val="150000"/>
              </a:lnSpc>
              <a:spcBef>
                <a:spcPct val="0"/>
              </a:spcBef>
              <a:buFontTx/>
              <a:buChar char="•"/>
              <a:defRPr/>
            </a:pPr>
            <a:r>
              <a:rPr lang="en-US" dirty="0" smtClean="0"/>
              <a:t>New assessments based on those standards </a:t>
            </a:r>
          </a:p>
          <a:p>
            <a:pPr eaLnBrk="1" hangingPunct="1">
              <a:lnSpc>
                <a:spcPct val="150000"/>
              </a:lnSpc>
              <a:spcBef>
                <a:spcPct val="0"/>
              </a:spcBef>
              <a:buFontTx/>
              <a:buChar char="•"/>
              <a:defRPr/>
            </a:pPr>
            <a:endParaRPr lang="en-US" dirty="0" smtClean="0"/>
          </a:p>
          <a:p>
            <a:pPr eaLnBrk="1" hangingPunct="1">
              <a:lnSpc>
                <a:spcPct val="150000"/>
              </a:lnSpc>
              <a:spcBef>
                <a:spcPct val="0"/>
              </a:spcBef>
              <a:buFontTx/>
              <a:buChar char="•"/>
              <a:defRPr/>
            </a:pPr>
            <a:r>
              <a:rPr lang="en-US" dirty="0" smtClean="0"/>
              <a:t>Program Reviews in Arts &amp; Humanities, Practical Living/Career Studies and Writing, to encourage high-quality programs and plentiful student learning opportunities in these areas.</a:t>
            </a:r>
          </a:p>
          <a:p>
            <a:pPr eaLnBrk="1" hangingPunct="1">
              <a:lnSpc>
                <a:spcPct val="150000"/>
              </a:lnSpc>
              <a:spcBef>
                <a:spcPct val="0"/>
              </a:spcBef>
              <a:defRPr/>
            </a:pPr>
            <a:endParaRPr lang="en-US" dirty="0" smtClean="0"/>
          </a:p>
          <a:p>
            <a:pPr eaLnBrk="1" hangingPunct="1">
              <a:lnSpc>
                <a:spcPct val="150000"/>
              </a:lnSpc>
              <a:spcBef>
                <a:spcPct val="0"/>
              </a:spcBef>
              <a:buFontTx/>
              <a:buChar char="•"/>
              <a:defRPr/>
            </a:pPr>
            <a:r>
              <a:rPr lang="en-US" dirty="0" smtClean="0"/>
              <a:t>Improved professional development including strategies to support implementation of the new standards and assessment literacy, among others.</a:t>
            </a:r>
          </a:p>
          <a:p>
            <a:pPr eaLnBrk="1" hangingPunct="1">
              <a:lnSpc>
                <a:spcPct val="150000"/>
              </a:lnSpc>
              <a:spcBef>
                <a:spcPct val="0"/>
              </a:spcBef>
              <a:defRPr/>
            </a:pPr>
            <a:endParaRPr lang="en-US" dirty="0" smtClean="0"/>
          </a:p>
          <a:p>
            <a:pPr eaLnBrk="1" hangingPunct="1">
              <a:lnSpc>
                <a:spcPct val="150000"/>
              </a:lnSpc>
              <a:spcBef>
                <a:spcPct val="0"/>
              </a:spcBef>
              <a:buFontTx/>
              <a:buChar char="•"/>
              <a:defRPr/>
            </a:pPr>
            <a:r>
              <a:rPr lang="en-US" dirty="0" smtClean="0"/>
              <a:t>A new balanced and more relevant accountability system that holds students, teachers, principals, schools and districts accountable for progress</a:t>
            </a:r>
          </a:p>
          <a:p>
            <a:pPr eaLnBrk="1" hangingPunct="1">
              <a:lnSpc>
                <a:spcPct val="150000"/>
              </a:lnSpc>
              <a:spcBef>
                <a:spcPct val="0"/>
              </a:spcBef>
              <a:defRPr/>
            </a:pPr>
            <a:endParaRPr lang="en-US" dirty="0" smtClean="0"/>
          </a:p>
          <a:p>
            <a:pPr eaLnBrk="1" hangingPunct="1">
              <a:lnSpc>
                <a:spcPct val="150000"/>
              </a:lnSpc>
              <a:spcBef>
                <a:spcPct val="0"/>
              </a:spcBef>
              <a:buFontTx/>
              <a:buChar char="•"/>
              <a:defRPr/>
            </a:pPr>
            <a:r>
              <a:rPr lang="en-US" dirty="0" smtClean="0"/>
              <a:t>Developing a unified plan for improving college/career readiness in cooperation with the Council on Postsecondary Education </a:t>
            </a:r>
          </a:p>
          <a:p>
            <a:pPr eaLnBrk="1" hangingPunct="1">
              <a:lnSpc>
                <a:spcPct val="150000"/>
              </a:lnSpc>
              <a:spcBef>
                <a:spcPct val="0"/>
              </a:spcBef>
              <a:defRPr/>
            </a:pPr>
            <a:endParaRPr lang="en-US" dirty="0" smtClean="0"/>
          </a:p>
          <a:p>
            <a:pPr eaLnBrk="1" hangingPunct="1">
              <a:spcBef>
                <a:spcPct val="0"/>
              </a:spcBef>
              <a:defRPr/>
            </a:pPr>
            <a:endParaRPr lang="en-US"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D33207D-5E5B-4006-9F67-6B5319998F60}" type="slidenum">
              <a:rPr lang="en-US" smtClean="0"/>
              <a:pPr>
                <a:defRPr/>
              </a:pPr>
              <a:t>5</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26F2E3-6869-4298-BCFD-E8D5A5A8C4FA}" type="slidenum">
              <a:rPr lang="en-US" smtClean="0"/>
              <a:t>25</a:t>
            </a:fld>
            <a:endParaRPr lang="en-US"/>
          </a:p>
        </p:txBody>
      </p:sp>
    </p:spTree>
    <p:extLst>
      <p:ext uri="{BB962C8B-B14F-4D97-AF65-F5344CB8AC3E}">
        <p14:creationId xmlns:p14="http://schemas.microsoft.com/office/powerpoint/2010/main" val="4227240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88BBE4-00F7-46FF-8D90-FF2D9216BC4C}" type="datetimeFigureOut">
              <a:rPr lang="en-US" smtClean="0">
                <a:solidFill>
                  <a:prstClr val="black">
                    <a:tint val="75000"/>
                  </a:prstClr>
                </a:solidFill>
              </a:rPr>
              <a:pPr/>
              <a:t>3/25/2015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69A562-1C64-4E97-89CC-84DD0DD7A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268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88BBE4-00F7-46FF-8D90-FF2D9216BC4C}" type="datetimeFigureOut">
              <a:rPr lang="en-US" smtClean="0">
                <a:solidFill>
                  <a:prstClr val="black">
                    <a:tint val="75000"/>
                  </a:prstClr>
                </a:solidFill>
              </a:rPr>
              <a:pPr/>
              <a:t>3/25/2015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69A562-1C64-4E97-89CC-84DD0DD7A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3946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88BBE4-00F7-46FF-8D90-FF2D9216BC4C}" type="datetimeFigureOut">
              <a:rPr lang="en-US" smtClean="0">
                <a:solidFill>
                  <a:prstClr val="black">
                    <a:tint val="75000"/>
                  </a:prstClr>
                </a:solidFill>
              </a:rPr>
              <a:pPr/>
              <a:t>3/25/2015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69A562-1C64-4E97-89CC-84DD0DD7A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871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88BBE4-00F7-46FF-8D90-FF2D9216BC4C}" type="datetimeFigureOut">
              <a:rPr lang="en-US" smtClean="0">
                <a:solidFill>
                  <a:prstClr val="black">
                    <a:tint val="75000"/>
                  </a:prstClr>
                </a:solidFill>
              </a:rPr>
              <a:pPr/>
              <a:t>3/25/2015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69A562-1C64-4E97-89CC-84DD0DD7A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650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88BBE4-00F7-46FF-8D90-FF2D9216BC4C}" type="datetimeFigureOut">
              <a:rPr lang="en-US" smtClean="0">
                <a:solidFill>
                  <a:prstClr val="black">
                    <a:tint val="75000"/>
                  </a:prstClr>
                </a:solidFill>
              </a:rPr>
              <a:pPr/>
              <a:t>3/25/2015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69A562-1C64-4E97-89CC-84DD0DD7A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57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88BBE4-00F7-46FF-8D90-FF2D9216BC4C}" type="datetimeFigureOut">
              <a:rPr lang="en-US" smtClean="0">
                <a:solidFill>
                  <a:prstClr val="black">
                    <a:tint val="75000"/>
                  </a:prstClr>
                </a:solidFill>
              </a:rPr>
              <a:pPr/>
              <a:t>3/25/2015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69A562-1C64-4E97-89CC-84DD0DD7A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194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BBE4-00F7-46FF-8D90-FF2D9216BC4C}" type="datetimeFigureOut">
              <a:rPr lang="en-US" smtClean="0">
                <a:solidFill>
                  <a:prstClr val="black">
                    <a:tint val="75000"/>
                  </a:prstClr>
                </a:solidFill>
              </a:rPr>
              <a:pPr/>
              <a:t>3/25/2015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69A562-1C64-4E97-89CC-84DD0DD7A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81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88BBE4-00F7-46FF-8D90-FF2D9216BC4C}" type="datetimeFigureOut">
              <a:rPr lang="en-US" smtClean="0">
                <a:solidFill>
                  <a:prstClr val="black">
                    <a:tint val="75000"/>
                  </a:prstClr>
                </a:solidFill>
              </a:rPr>
              <a:pPr/>
              <a:t>3/25/2015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69A562-1C64-4E97-89CC-84DD0DD7A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123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88BBE4-00F7-46FF-8D90-FF2D9216BC4C}" type="datetimeFigureOut">
              <a:rPr lang="en-US" smtClean="0">
                <a:solidFill>
                  <a:prstClr val="black">
                    <a:tint val="75000"/>
                  </a:prstClr>
                </a:solidFill>
              </a:rPr>
              <a:pPr/>
              <a:t>3/25/2015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69A562-1C64-4E97-89CC-84DD0DD7A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301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88BBE4-00F7-46FF-8D90-FF2D9216BC4C}" type="datetimeFigureOut">
              <a:rPr lang="en-US" smtClean="0">
                <a:solidFill>
                  <a:prstClr val="black">
                    <a:tint val="75000"/>
                  </a:prstClr>
                </a:solidFill>
              </a:rPr>
              <a:pPr/>
              <a:t>3/25/2015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69A562-1C64-4E97-89CC-84DD0DD7A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8714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88BBE4-00F7-46FF-8D90-FF2D9216BC4C}" type="datetimeFigureOut">
              <a:rPr lang="en-US" smtClean="0">
                <a:solidFill>
                  <a:prstClr val="black">
                    <a:tint val="75000"/>
                  </a:prstClr>
                </a:solidFill>
              </a:rPr>
              <a:pPr/>
              <a:t>3/25/2015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69A562-1C64-4E97-89CC-84DD0DD7A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436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88BBE4-00F7-46FF-8D90-FF2D9216BC4C}" type="datetimeFigureOut">
              <a:rPr lang="en-US" smtClean="0">
                <a:solidFill>
                  <a:prstClr val="black">
                    <a:tint val="75000"/>
                  </a:prstClr>
                </a:solidFill>
              </a:rPr>
              <a:pPr/>
              <a:t>3/25/2015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69A562-1C64-4E97-89CC-84DD0DD7A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4503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88BBE4-00F7-46FF-8D90-FF2D9216BC4C}" type="datetimeFigureOut">
              <a:rPr lang="en-US" smtClean="0">
                <a:solidFill>
                  <a:prstClr val="black">
                    <a:tint val="75000"/>
                  </a:prstClr>
                </a:solidFill>
              </a:rPr>
              <a:pPr/>
              <a:t>3/25/2015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69A562-1C64-4E97-89CC-84DD0DD7A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7083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88BBE4-00F7-46FF-8D90-FF2D9216BC4C}" type="datetimeFigureOut">
              <a:rPr lang="en-US" smtClean="0">
                <a:solidFill>
                  <a:prstClr val="black">
                    <a:tint val="75000"/>
                  </a:prstClr>
                </a:solidFill>
              </a:rPr>
              <a:pPr/>
              <a:t>3/25/2015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69A562-1C64-4E97-89CC-84DD0DD7A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356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88BBE4-00F7-46FF-8D90-FF2D9216BC4C}" type="datetimeFigureOut">
              <a:rPr lang="en-US" smtClean="0">
                <a:solidFill>
                  <a:prstClr val="black">
                    <a:tint val="75000"/>
                  </a:prstClr>
                </a:solidFill>
              </a:rPr>
              <a:pPr/>
              <a:t>3/25/2015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69A562-1C64-4E97-89CC-84DD0DD7A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283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88BBE4-00F7-46FF-8D90-FF2D9216BC4C}" type="datetimeFigureOut">
              <a:rPr lang="en-US" smtClean="0">
                <a:solidFill>
                  <a:prstClr val="black">
                    <a:tint val="75000"/>
                  </a:prstClr>
                </a:solidFill>
              </a:rPr>
              <a:pPr/>
              <a:t>3/25/2015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69A562-1C64-4E97-89CC-84DD0DD7A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7876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320635"/>
          </a:xfrm>
          <a:solidFill>
            <a:schemeClr val="tx1">
              <a:lumMod val="95000"/>
            </a:schemeClr>
          </a:solidFill>
          <a:ln w="63500" cap="rnd">
            <a:noFill/>
          </a:ln>
          <a:effectLst>
            <a:outerShdw blurRad="50800" dist="38100" dir="2700000" algn="tl" rotWithShape="0">
              <a:prstClr val="black">
                <a:alpha val="40000"/>
              </a:prstClr>
            </a:outerShdw>
          </a:effectLst>
        </p:spPr>
        <p:txBody>
          <a:bodyPr lIns="91440" tIns="91440" rIns="91440" bIns="91440"/>
          <a:lstStyle>
            <a:lvl1pPr>
              <a:lnSpc>
                <a:spcPct val="90000"/>
              </a:lnSpc>
              <a:defRPr baseline="0">
                <a:solidFill>
                  <a:schemeClr val="bg1"/>
                </a:solidFill>
              </a:defRPr>
            </a:lvl1pPr>
            <a:lvl2pPr>
              <a:lnSpc>
                <a:spcPct val="90000"/>
              </a:lnSpc>
              <a:defRPr baseline="0">
                <a:solidFill>
                  <a:schemeClr val="bg1"/>
                </a:solidFill>
              </a:defRPr>
            </a:lvl2pPr>
            <a:lvl3pPr>
              <a:lnSpc>
                <a:spcPct val="90000"/>
              </a:lnSpc>
              <a:defRPr baseline="0">
                <a:solidFill>
                  <a:schemeClr val="bg1"/>
                </a:solidFill>
              </a:defRPr>
            </a:lvl3pPr>
            <a:lvl4pPr>
              <a:lnSpc>
                <a:spcPct val="90000"/>
              </a:lnSpc>
              <a:defRPr baseline="0">
                <a:solidFill>
                  <a:schemeClr val="bg1"/>
                </a:solidFill>
              </a:defRPr>
            </a:lvl4pPr>
            <a:lvl5pPr>
              <a:lnSpc>
                <a:spcPct val="90000"/>
              </a:lnSpc>
              <a:defRPr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88BBE4-00F7-46FF-8D90-FF2D9216BC4C}" type="datetimeFigureOut">
              <a:rPr lang="en-US" smtClean="0">
                <a:solidFill>
                  <a:prstClr val="black">
                    <a:tint val="75000"/>
                  </a:prstClr>
                </a:solidFill>
              </a:rPr>
              <a:pPr/>
              <a:t>3/25/2015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69A562-1C64-4E97-89CC-84DD0DD7A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0886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BBE4-00F7-46FF-8D90-FF2D9216BC4C}" type="datetimeFigureOut">
              <a:rPr lang="en-US" smtClean="0">
                <a:solidFill>
                  <a:prstClr val="black">
                    <a:tint val="75000"/>
                  </a:prstClr>
                </a:solidFill>
              </a:rPr>
              <a:pPr/>
              <a:t>3/25/2015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69A562-1C64-4E97-89CC-84DD0DD7A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9367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88BBE4-00F7-46FF-8D90-FF2D9216BC4C}" type="datetimeFigureOut">
              <a:rPr lang="en-US" smtClean="0">
                <a:solidFill>
                  <a:prstClr val="black">
                    <a:tint val="75000"/>
                  </a:prstClr>
                </a:solidFill>
              </a:rPr>
              <a:pPr/>
              <a:t>3/25/2015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69A562-1C64-4E97-89CC-84DD0DD7A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22627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88BBE4-00F7-46FF-8D90-FF2D9216BC4C}" type="datetimeFigureOut">
              <a:rPr lang="en-US" smtClean="0">
                <a:solidFill>
                  <a:prstClr val="black">
                    <a:tint val="75000"/>
                  </a:prstClr>
                </a:solidFill>
              </a:rPr>
              <a:pPr/>
              <a:t>3/25/2015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69A562-1C64-4E97-89CC-84DD0DD7A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9359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88BBE4-00F7-46FF-8D90-FF2D9216BC4C}" type="datetimeFigureOut">
              <a:rPr lang="en-US" smtClean="0">
                <a:solidFill>
                  <a:prstClr val="black">
                    <a:tint val="75000"/>
                  </a:prstClr>
                </a:solidFill>
              </a:rPr>
              <a:pPr/>
              <a:t>3/25/2015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69A562-1C64-4E97-89CC-84DD0DD7A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75187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88BBE4-00F7-46FF-8D90-FF2D9216BC4C}" type="datetimeFigureOut">
              <a:rPr lang="en-US" smtClean="0">
                <a:solidFill>
                  <a:prstClr val="black">
                    <a:tint val="75000"/>
                  </a:prstClr>
                </a:solidFill>
              </a:rPr>
              <a:pPr/>
              <a:t>3/25/2015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69A562-1C64-4E97-89CC-84DD0DD7A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4745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88BBE4-00F7-46FF-8D90-FF2D9216BC4C}" type="datetimeFigureOut">
              <a:rPr lang="en-US" smtClean="0">
                <a:solidFill>
                  <a:prstClr val="black">
                    <a:tint val="75000"/>
                  </a:prstClr>
                </a:solidFill>
              </a:rPr>
              <a:pPr/>
              <a:t>3/25/2015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69A562-1C64-4E97-89CC-84DD0DD7A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7502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88BBE4-00F7-46FF-8D90-FF2D9216BC4C}" type="datetimeFigureOut">
              <a:rPr lang="en-US" smtClean="0">
                <a:solidFill>
                  <a:prstClr val="black">
                    <a:tint val="75000"/>
                  </a:prstClr>
                </a:solidFill>
              </a:rPr>
              <a:pPr/>
              <a:t>3/25/2015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69A562-1C64-4E97-89CC-84DD0DD7A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6693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88BBE4-00F7-46FF-8D90-FF2D9216BC4C}" type="datetimeFigureOut">
              <a:rPr lang="en-US" smtClean="0">
                <a:solidFill>
                  <a:prstClr val="black">
                    <a:tint val="75000"/>
                  </a:prstClr>
                </a:solidFill>
              </a:rPr>
              <a:pPr/>
              <a:t>3/25/2015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69A562-1C64-4E97-89CC-84DD0DD7A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4057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88BBE4-00F7-46FF-8D90-FF2D9216BC4C}" type="datetimeFigureOut">
              <a:rPr lang="en-US" smtClean="0">
                <a:solidFill>
                  <a:prstClr val="black">
                    <a:tint val="75000"/>
                  </a:prstClr>
                </a:solidFill>
              </a:rPr>
              <a:pPr/>
              <a:t>3/25/2015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69A562-1C64-4E97-89CC-84DD0DD7A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3906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88BBE4-00F7-46FF-8D90-FF2D9216BC4C}" type="datetimeFigureOut">
              <a:rPr lang="en-US" smtClean="0">
                <a:solidFill>
                  <a:prstClr val="black">
                    <a:tint val="75000"/>
                  </a:prstClr>
                </a:solidFill>
              </a:rPr>
              <a:pPr/>
              <a:t>3/25/2015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69A562-1C64-4E97-89CC-84DD0DD7A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16446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88BBE4-00F7-46FF-8D90-FF2D9216BC4C}" type="datetimeFigureOut">
              <a:rPr lang="en-US" smtClean="0">
                <a:solidFill>
                  <a:prstClr val="black">
                    <a:tint val="75000"/>
                  </a:prstClr>
                </a:solidFill>
              </a:rPr>
              <a:pPr/>
              <a:t>3/25/2015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69A562-1C64-4E97-89CC-84DD0DD7A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1326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BBE4-00F7-46FF-8D90-FF2D9216BC4C}" type="datetimeFigureOut">
              <a:rPr lang="en-US" smtClean="0">
                <a:solidFill>
                  <a:prstClr val="black">
                    <a:tint val="75000"/>
                  </a:prstClr>
                </a:solidFill>
              </a:rPr>
              <a:pPr/>
              <a:t>3/25/2015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69A562-1C64-4E97-89CC-84DD0DD7A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63485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88BBE4-00F7-46FF-8D90-FF2D9216BC4C}" type="datetimeFigureOut">
              <a:rPr lang="en-US" smtClean="0">
                <a:solidFill>
                  <a:prstClr val="black">
                    <a:tint val="75000"/>
                  </a:prstClr>
                </a:solidFill>
              </a:rPr>
              <a:pPr/>
              <a:t>3/25/2015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69A562-1C64-4E97-89CC-84DD0DD7A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291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88BBE4-00F7-46FF-8D90-FF2D9216BC4C}" type="datetimeFigureOut">
              <a:rPr lang="en-US" smtClean="0">
                <a:solidFill>
                  <a:prstClr val="black">
                    <a:tint val="75000"/>
                  </a:prstClr>
                </a:solidFill>
              </a:rPr>
              <a:pPr/>
              <a:t>3/25/2015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69A562-1C64-4E97-89CC-84DD0DD7A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9876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88BBE4-00F7-46FF-8D90-FF2D9216BC4C}" type="datetimeFigureOut">
              <a:rPr lang="en-US" smtClean="0">
                <a:solidFill>
                  <a:prstClr val="black">
                    <a:tint val="75000"/>
                  </a:prstClr>
                </a:solidFill>
              </a:rPr>
              <a:pPr/>
              <a:t>3/25/2015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69A562-1C64-4E97-89CC-84DD0DD7A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0068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88BBE4-00F7-46FF-8D90-FF2D9216BC4C}" type="datetimeFigureOut">
              <a:rPr lang="en-US" smtClean="0">
                <a:solidFill>
                  <a:prstClr val="black">
                    <a:tint val="75000"/>
                  </a:prstClr>
                </a:solidFill>
              </a:rPr>
              <a:pPr/>
              <a:t>3/25/2015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69A562-1C64-4E97-89CC-84DD0DD7A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742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88BBE4-00F7-46FF-8D90-FF2D9216BC4C}" type="datetimeFigureOut">
              <a:rPr lang="en-US" smtClean="0">
                <a:solidFill>
                  <a:prstClr val="black">
                    <a:tint val="75000"/>
                  </a:prstClr>
                </a:solidFill>
              </a:rPr>
              <a:pPr/>
              <a:t>3/25/2015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9A562-1C64-4E97-89CC-84DD0DD7A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15628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88BBE4-00F7-46FF-8D90-FF2D9216BC4C}" type="datetimeFigureOut">
              <a:rPr lang="en-US" smtClean="0">
                <a:solidFill>
                  <a:prstClr val="black">
                    <a:tint val="75000"/>
                  </a:prstClr>
                </a:solidFill>
              </a:rPr>
              <a:pPr/>
              <a:t>3/25/2015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9A562-1C64-4E97-89CC-84DD0DD7A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919829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88BBE4-00F7-46FF-8D90-FF2D9216BC4C}" type="datetimeFigureOut">
              <a:rPr lang="en-US" smtClean="0">
                <a:solidFill>
                  <a:prstClr val="black">
                    <a:tint val="75000"/>
                  </a:prstClr>
                </a:solidFill>
              </a:rPr>
              <a:pPr/>
              <a:t>3/25/2015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9A562-1C64-4E97-89CC-84DD0DD7A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14454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WmLZyB99ITA" TargetMode="External"/><Relationship Id="rId2" Type="http://schemas.openxmlformats.org/officeDocument/2006/relationships/hyperlink" Target="https://www.youtube.com/watch?v=8Amu3UBj-qw"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514600"/>
            <a:ext cx="7681913" cy="3581400"/>
          </a:xfrm>
        </p:spPr>
        <p:txBody>
          <a:bodyPr/>
          <a:lstStyle/>
          <a:p>
            <a:r>
              <a:rPr lang="en-US" sz="8000" dirty="0" smtClean="0"/>
              <a:t>Science Network Meeting</a:t>
            </a:r>
            <a:br>
              <a:rPr lang="en-US" sz="8000" dirty="0" smtClean="0"/>
            </a:br>
            <a:r>
              <a:rPr lang="en-US" dirty="0" smtClean="0"/>
              <a:t>March 26, 2015</a:t>
            </a:r>
            <a:endParaRPr lang="en-US" dirty="0"/>
          </a:p>
        </p:txBody>
      </p:sp>
      <p:pic>
        <p:nvPicPr>
          <p:cNvPr id="5" name="Picture 4"/>
          <p:cNvPicPr>
            <a:picLocks noChangeAspect="1"/>
          </p:cNvPicPr>
          <p:nvPr/>
        </p:nvPicPr>
        <p:blipFill>
          <a:blip r:embed="rId3"/>
          <a:stretch>
            <a:fillRect/>
          </a:stretch>
        </p:blipFill>
        <p:spPr>
          <a:xfrm>
            <a:off x="730250" y="303972"/>
            <a:ext cx="7350815" cy="2058228"/>
          </a:xfrm>
          <a:prstGeom prst="rect">
            <a:avLst/>
          </a:prstGeom>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724400"/>
            <a:ext cx="1704975" cy="1931228"/>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Process the BAS Framework</a:t>
            </a:r>
            <a:endParaRPr lang="en-US" b="1" dirty="0">
              <a:solidFill>
                <a:srgbClr val="C00000"/>
              </a:solidFill>
            </a:endParaRPr>
          </a:p>
        </p:txBody>
      </p:sp>
      <p:sp>
        <p:nvSpPr>
          <p:cNvPr id="3" name="Content Placeholder 2"/>
          <p:cNvSpPr>
            <a:spLocks noGrp="1"/>
          </p:cNvSpPr>
          <p:nvPr>
            <p:ph idx="1"/>
          </p:nvPr>
        </p:nvSpPr>
        <p:spPr>
          <a:xfrm>
            <a:off x="457200" y="1828800"/>
            <a:ext cx="8229600" cy="4297363"/>
          </a:xfrm>
        </p:spPr>
        <p:txBody>
          <a:bodyPr>
            <a:normAutofit/>
          </a:bodyPr>
          <a:lstStyle/>
          <a:p>
            <a:r>
              <a:rPr lang="en-US" sz="4000" dirty="0" smtClean="0"/>
              <a:t>Think of an assessment…</a:t>
            </a:r>
          </a:p>
          <a:p>
            <a:r>
              <a:rPr lang="en-US" sz="4000" dirty="0" smtClean="0"/>
              <a:t>Place it on the </a:t>
            </a:r>
            <a:r>
              <a:rPr lang="en-US" sz="4000" dirty="0" err="1" smtClean="0"/>
              <a:t>Stiggins</a:t>
            </a:r>
            <a:r>
              <a:rPr lang="en-US" sz="4000" dirty="0" smtClean="0"/>
              <a:t> &amp; </a:t>
            </a:r>
            <a:r>
              <a:rPr lang="en-US" sz="4000" dirty="0" err="1" smtClean="0"/>
              <a:t>Chappius</a:t>
            </a:r>
            <a:r>
              <a:rPr lang="en-US" sz="4000" dirty="0" smtClean="0"/>
              <a:t> assessment framework</a:t>
            </a:r>
          </a:p>
          <a:p>
            <a:r>
              <a:rPr lang="en-US" sz="4000" dirty="0" smtClean="0"/>
              <a:t>Does the assessment serve the intended purpose based on the characteristics defined?</a:t>
            </a:r>
            <a:endParaRPr lang="en-US" sz="4000" dirty="0"/>
          </a:p>
        </p:txBody>
      </p:sp>
    </p:spTree>
    <p:extLst>
      <p:ext uri="{BB962C8B-B14F-4D97-AF65-F5344CB8AC3E}">
        <p14:creationId xmlns:p14="http://schemas.microsoft.com/office/powerpoint/2010/main" val="198347861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9487" y="152400"/>
            <a:ext cx="5452713" cy="6603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1066800" y="2895600"/>
            <a:ext cx="4038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00800" y="457200"/>
            <a:ext cx="2590800" cy="3046988"/>
          </a:xfrm>
          <a:prstGeom prst="rect">
            <a:avLst/>
          </a:prstGeom>
          <a:noFill/>
        </p:spPr>
        <p:txBody>
          <a:bodyPr wrap="square" rtlCol="0">
            <a:spAutoFit/>
          </a:bodyPr>
          <a:lstStyle/>
          <a:p>
            <a:r>
              <a:rPr lang="en-US" sz="3200" dirty="0" smtClean="0"/>
              <a:t>National Academies,</a:t>
            </a:r>
          </a:p>
          <a:p>
            <a:r>
              <a:rPr lang="en-US" sz="3200" b="1" dirty="0" smtClean="0"/>
              <a:t>Board on Testing and Assessment</a:t>
            </a:r>
          </a:p>
          <a:p>
            <a:r>
              <a:rPr lang="en-US" sz="3200" b="1" dirty="0" smtClean="0"/>
              <a:t>(BOTA) </a:t>
            </a:r>
            <a:r>
              <a:rPr lang="en-US" sz="3200" dirty="0" smtClean="0"/>
              <a:t>2014</a:t>
            </a:r>
            <a:endParaRPr lang="en-US" sz="3200" dirty="0"/>
          </a:p>
        </p:txBody>
      </p:sp>
    </p:spTree>
    <p:extLst>
      <p:ext uri="{BB962C8B-B14F-4D97-AF65-F5344CB8AC3E}">
        <p14:creationId xmlns:p14="http://schemas.microsoft.com/office/powerpoint/2010/main" val="159184836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l="9039" t="17783" r="11520" b="6435"/>
          <a:stretch>
            <a:fillRect/>
          </a:stretch>
        </p:blipFill>
        <p:spPr bwMode="auto">
          <a:xfrm>
            <a:off x="129287" y="1066800"/>
            <a:ext cx="8786113"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76200" y="274638"/>
            <a:ext cx="8991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900" b="1" smtClean="0">
                <a:solidFill>
                  <a:srgbClr val="FF0000"/>
                </a:solidFill>
              </a:rPr>
              <a:t>KY’s Next Gen Science Assessment System</a:t>
            </a:r>
            <a:endParaRPr lang="en-US" sz="3900" b="1" dirty="0">
              <a:solidFill>
                <a:srgbClr val="FF0000"/>
              </a:solidFill>
            </a:endParaRPr>
          </a:p>
        </p:txBody>
      </p:sp>
      <p:sp>
        <p:nvSpPr>
          <p:cNvPr id="5" name="Oval 4"/>
          <p:cNvSpPr/>
          <p:nvPr/>
        </p:nvSpPr>
        <p:spPr>
          <a:xfrm>
            <a:off x="5867400" y="1295400"/>
            <a:ext cx="19050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41010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304800"/>
            <a:ext cx="8991600" cy="1143000"/>
          </a:xfrm>
        </p:spPr>
        <p:txBody>
          <a:bodyPr>
            <a:noAutofit/>
          </a:bodyPr>
          <a:lstStyle/>
          <a:p>
            <a:r>
              <a:rPr lang="en-US" sz="4000" b="1" dirty="0" smtClean="0">
                <a:solidFill>
                  <a:srgbClr val="C00000"/>
                </a:solidFill>
              </a:rPr>
              <a:t>KY’s Next Generation</a:t>
            </a:r>
            <a:br>
              <a:rPr lang="en-US" sz="4000" b="1" dirty="0" smtClean="0">
                <a:solidFill>
                  <a:srgbClr val="C00000"/>
                </a:solidFill>
              </a:rPr>
            </a:br>
            <a:r>
              <a:rPr lang="en-US" sz="4000" b="1" dirty="0" smtClean="0">
                <a:solidFill>
                  <a:srgbClr val="C00000"/>
                </a:solidFill>
              </a:rPr>
              <a:t> Science Assessment System</a:t>
            </a:r>
            <a:endParaRPr lang="en-US" sz="4000" b="1" dirty="0">
              <a:solidFill>
                <a:srgbClr val="C00000"/>
              </a:solidFill>
            </a:endParaRPr>
          </a:p>
        </p:txBody>
      </p:sp>
      <p:sp>
        <p:nvSpPr>
          <p:cNvPr id="3" name="Content Placeholder 2"/>
          <p:cNvSpPr>
            <a:spLocks noGrp="1"/>
          </p:cNvSpPr>
          <p:nvPr>
            <p:ph idx="1"/>
          </p:nvPr>
        </p:nvSpPr>
        <p:spPr>
          <a:xfrm>
            <a:off x="838200" y="1905000"/>
            <a:ext cx="7467600" cy="2133600"/>
          </a:xfrm>
        </p:spPr>
        <p:txBody>
          <a:bodyPr>
            <a:normAutofit lnSpcReduction="10000"/>
          </a:bodyPr>
          <a:lstStyle/>
          <a:p>
            <a:pPr marL="0" indent="0">
              <a:buNone/>
            </a:pPr>
            <a:r>
              <a:rPr lang="en-US" sz="4200" b="1" i="1" dirty="0" smtClean="0"/>
              <a:t>How does this early draft compare to </a:t>
            </a:r>
            <a:r>
              <a:rPr lang="en-US" sz="4200" b="1" i="1" dirty="0" err="1" smtClean="0"/>
              <a:t>Stiggins</a:t>
            </a:r>
            <a:r>
              <a:rPr lang="en-US" sz="4200" b="1" i="1" dirty="0" smtClean="0"/>
              <a:t> &amp; </a:t>
            </a:r>
            <a:r>
              <a:rPr lang="en-US" sz="4200" b="1" i="1" dirty="0" err="1" smtClean="0"/>
              <a:t>Chappuis</a:t>
            </a:r>
            <a:r>
              <a:rPr lang="en-US" sz="4200" b="1" i="1" dirty="0" smtClean="0"/>
              <a:t> framework for a balanced assessment system?</a:t>
            </a:r>
            <a:endParaRPr lang="en-US" sz="4200" b="1" i="1" dirty="0"/>
          </a:p>
        </p:txBody>
      </p:sp>
    </p:spTree>
    <p:extLst>
      <p:ext uri="{BB962C8B-B14F-4D97-AF65-F5344CB8AC3E}">
        <p14:creationId xmlns:p14="http://schemas.microsoft.com/office/powerpoint/2010/main" val="327894260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smtClean="0"/>
              <a:t>The Plan for Science Assessment*</a:t>
            </a:r>
            <a:endParaRPr lang="en-US" sz="4000" dirty="0"/>
          </a:p>
        </p:txBody>
      </p:sp>
      <p:sp>
        <p:nvSpPr>
          <p:cNvPr id="3" name="Content Placeholder 2"/>
          <p:cNvSpPr>
            <a:spLocks noGrp="1"/>
          </p:cNvSpPr>
          <p:nvPr>
            <p:ph idx="1"/>
          </p:nvPr>
        </p:nvSpPr>
        <p:spPr>
          <a:xfrm>
            <a:off x="457200" y="1447800"/>
            <a:ext cx="8229600" cy="5059363"/>
          </a:xfrm>
        </p:spPr>
        <p:txBody>
          <a:bodyPr>
            <a:normAutofit fontScale="85000" lnSpcReduction="10000"/>
          </a:bodyPr>
          <a:lstStyle/>
          <a:p>
            <a:pPr marL="514350" indent="-514350">
              <a:buFont typeface="+mj-lt"/>
              <a:buAutoNum type="arabicPeriod"/>
            </a:pPr>
            <a:r>
              <a:rPr lang="en-US" b="1" dirty="0" smtClean="0">
                <a:solidFill>
                  <a:srgbClr val="C00000"/>
                </a:solidFill>
              </a:rPr>
              <a:t>Work is taking place to define a framework for a balanced assessment system for science.</a:t>
            </a:r>
          </a:p>
          <a:p>
            <a:pPr marL="514350" indent="-514350">
              <a:buFont typeface="+mj-lt"/>
              <a:buAutoNum type="arabicPeriod"/>
            </a:pPr>
            <a:r>
              <a:rPr lang="en-US" b="1" dirty="0" err="1" smtClean="0"/>
              <a:t>WestEd</a:t>
            </a:r>
            <a:r>
              <a:rPr lang="en-US" b="1" dirty="0" smtClean="0"/>
              <a:t> has been selected to be the thinking partner to deliver the framework and item/test specifications based on educator input.</a:t>
            </a:r>
          </a:p>
          <a:p>
            <a:pPr marL="514350" indent="-514350">
              <a:buFont typeface="+mj-lt"/>
              <a:buAutoNum type="arabicPeriod"/>
            </a:pPr>
            <a:r>
              <a:rPr lang="en-US" b="1" dirty="0" err="1" smtClean="0">
                <a:solidFill>
                  <a:srgbClr val="C00000"/>
                </a:solidFill>
              </a:rPr>
              <a:t>WestEd</a:t>
            </a:r>
            <a:r>
              <a:rPr lang="en-US" b="1" dirty="0" smtClean="0">
                <a:solidFill>
                  <a:srgbClr val="C00000"/>
                </a:solidFill>
              </a:rPr>
              <a:t> is NOT creating the assessments themselves – just the specs.</a:t>
            </a:r>
          </a:p>
          <a:p>
            <a:pPr marL="514350" indent="-514350">
              <a:buFont typeface="+mj-lt"/>
              <a:buAutoNum type="arabicPeriod"/>
            </a:pPr>
            <a:r>
              <a:rPr lang="en-US" b="1" dirty="0" smtClean="0"/>
              <a:t>A new vendor will be sought to create operational assessments that meet the specifications developed.</a:t>
            </a:r>
          </a:p>
          <a:p>
            <a:pPr marL="514350" indent="-514350">
              <a:buFont typeface="+mj-lt"/>
              <a:buAutoNum type="arabicPeriod"/>
            </a:pPr>
            <a:r>
              <a:rPr lang="en-US" b="1" dirty="0" smtClean="0">
                <a:solidFill>
                  <a:srgbClr val="C00000"/>
                </a:solidFill>
              </a:rPr>
              <a:t>KY teachers voices matter and are being sought to inform the specifications.</a:t>
            </a:r>
          </a:p>
          <a:p>
            <a:pPr marL="514350" indent="-514350">
              <a:buFont typeface="+mj-lt"/>
              <a:buAutoNum type="arabicPeriod"/>
            </a:pPr>
            <a:r>
              <a:rPr lang="en-US" b="1" dirty="0" smtClean="0"/>
              <a:t>The intent is to broaden the discussion of science assessment to include the high school model, but we are starting with K-8 first.</a:t>
            </a:r>
            <a:endParaRPr lang="en-US" b="1" dirty="0"/>
          </a:p>
        </p:txBody>
      </p:sp>
    </p:spTree>
    <p:extLst>
      <p:ext uri="{BB962C8B-B14F-4D97-AF65-F5344CB8AC3E}">
        <p14:creationId xmlns:p14="http://schemas.microsoft.com/office/powerpoint/2010/main" val="41938594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rmAutofit/>
          </a:bodyPr>
          <a:lstStyle/>
          <a:p>
            <a:r>
              <a:rPr lang="en-US" dirty="0" smtClean="0"/>
              <a:t>The focus is building a framework for a system of assessment that </a:t>
            </a:r>
            <a:r>
              <a:rPr lang="en-US" u="sng" dirty="0" smtClean="0"/>
              <a:t>begins in the classroom</a:t>
            </a:r>
            <a:r>
              <a:rPr lang="en-US" dirty="0" smtClean="0"/>
              <a:t>, focusing on </a:t>
            </a:r>
            <a:r>
              <a:rPr lang="en-US" u="sng" dirty="0" smtClean="0"/>
              <a:t>generating information </a:t>
            </a:r>
            <a:r>
              <a:rPr lang="en-US" dirty="0" smtClean="0"/>
              <a:t>that enables </a:t>
            </a:r>
            <a:r>
              <a:rPr lang="en-US" u="sng" dirty="0" smtClean="0"/>
              <a:t>teachers to adjust instruction </a:t>
            </a:r>
            <a:r>
              <a:rPr lang="en-US" dirty="0" smtClean="0"/>
              <a:t>and </a:t>
            </a:r>
            <a:r>
              <a:rPr lang="en-US" u="sng" dirty="0" smtClean="0"/>
              <a:t>students to track their learning </a:t>
            </a:r>
            <a:r>
              <a:rPr lang="en-US" dirty="0" smtClean="0"/>
              <a:t>and focus on growth and improvement – for all levels / courses.</a:t>
            </a:r>
          </a:p>
          <a:p>
            <a:r>
              <a:rPr lang="en-US" dirty="0" smtClean="0">
                <a:solidFill>
                  <a:srgbClr val="C00000"/>
                </a:solidFill>
              </a:rPr>
              <a:t>The process of identifying </a:t>
            </a:r>
            <a:r>
              <a:rPr lang="en-US" u="sng" dirty="0" smtClean="0">
                <a:solidFill>
                  <a:srgbClr val="C00000"/>
                </a:solidFill>
              </a:rPr>
              <a:t>defensible evidence </a:t>
            </a:r>
            <a:r>
              <a:rPr lang="en-US" dirty="0" smtClean="0">
                <a:solidFill>
                  <a:srgbClr val="C00000"/>
                </a:solidFill>
              </a:rPr>
              <a:t>of student understanding </a:t>
            </a:r>
            <a:r>
              <a:rPr lang="en-US" u="sng" dirty="0" smtClean="0">
                <a:solidFill>
                  <a:srgbClr val="C00000"/>
                </a:solidFill>
              </a:rPr>
              <a:t>goes beyond </a:t>
            </a:r>
            <a:r>
              <a:rPr lang="en-US" dirty="0" smtClean="0">
                <a:solidFill>
                  <a:srgbClr val="C00000"/>
                </a:solidFill>
              </a:rPr>
              <a:t>the bounds of </a:t>
            </a:r>
            <a:r>
              <a:rPr lang="en-US" u="sng" dirty="0" smtClean="0">
                <a:solidFill>
                  <a:srgbClr val="C00000"/>
                </a:solidFill>
              </a:rPr>
              <a:t>any particular assessment</a:t>
            </a:r>
            <a:r>
              <a:rPr lang="en-US" dirty="0" smtClean="0">
                <a:solidFill>
                  <a:srgbClr val="C00000"/>
                </a:solidFill>
              </a:rPr>
              <a:t>.</a:t>
            </a:r>
          </a:p>
          <a:p>
            <a:r>
              <a:rPr lang="en-US" dirty="0" smtClean="0"/>
              <a:t>The </a:t>
            </a:r>
            <a:r>
              <a:rPr lang="en-US" u="sng" dirty="0" smtClean="0"/>
              <a:t>information</a:t>
            </a:r>
            <a:r>
              <a:rPr lang="en-US" dirty="0" smtClean="0"/>
              <a:t> the vendor will provide can be </a:t>
            </a:r>
            <a:r>
              <a:rPr lang="en-US" u="sng" dirty="0" smtClean="0"/>
              <a:t>extrapolated to all </a:t>
            </a:r>
            <a:r>
              <a:rPr lang="en-US" dirty="0" smtClean="0"/>
              <a:t>science levels / courses.</a:t>
            </a:r>
            <a:endParaRPr lang="en-US" dirty="0"/>
          </a:p>
        </p:txBody>
      </p:sp>
    </p:spTree>
    <p:extLst>
      <p:ext uri="{BB962C8B-B14F-4D97-AF65-F5344CB8AC3E}">
        <p14:creationId xmlns:p14="http://schemas.microsoft.com/office/powerpoint/2010/main" val="28294116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6858000" cy="1935162"/>
          </a:xfrm>
        </p:spPr>
        <p:txBody>
          <a:bodyPr>
            <a:normAutofit fontScale="90000"/>
          </a:bodyPr>
          <a:lstStyle/>
          <a:p>
            <a:pPr lvl="0"/>
            <a:r>
              <a:rPr lang="en-US" dirty="0" smtClean="0">
                <a:solidFill>
                  <a:srgbClr val="C00000"/>
                </a:solidFill>
              </a:rPr>
              <a:t>What is being asked of teachers for </a:t>
            </a:r>
            <a:r>
              <a:rPr lang="en-US" dirty="0">
                <a:solidFill>
                  <a:srgbClr val="C00000"/>
                </a:solidFill>
              </a:rPr>
              <a:t>developing the science assessment system? </a:t>
            </a:r>
            <a:r>
              <a:rPr lang="en-US" dirty="0"/>
              <a:t> </a:t>
            </a:r>
            <a:br>
              <a:rPr lang="en-US" dirty="0"/>
            </a:br>
            <a:endParaRPr lang="en-US" dirty="0"/>
          </a:p>
        </p:txBody>
      </p:sp>
      <p:sp>
        <p:nvSpPr>
          <p:cNvPr id="3" name="Content Placeholder 2"/>
          <p:cNvSpPr>
            <a:spLocks noGrp="1"/>
          </p:cNvSpPr>
          <p:nvPr>
            <p:ph idx="1"/>
          </p:nvPr>
        </p:nvSpPr>
        <p:spPr>
          <a:xfrm>
            <a:off x="457200" y="2351087"/>
            <a:ext cx="8229600" cy="4525963"/>
          </a:xfrm>
        </p:spPr>
        <p:txBody>
          <a:bodyPr>
            <a:normAutofit/>
          </a:bodyPr>
          <a:lstStyle/>
          <a:p>
            <a:pPr marL="514350" lvl="0" indent="-514350">
              <a:buFont typeface="+mj-lt"/>
              <a:buAutoNum type="arabicPeriod"/>
            </a:pPr>
            <a:r>
              <a:rPr lang="en-US" sz="3800" dirty="0"/>
              <a:t>M</a:t>
            </a:r>
            <a:r>
              <a:rPr lang="en-US" sz="3800" dirty="0" smtClean="0"/>
              <a:t>aking </a:t>
            </a:r>
            <a:r>
              <a:rPr lang="en-US" sz="3800" dirty="0"/>
              <a:t>formative assessment explicit, </a:t>
            </a:r>
            <a:endParaRPr lang="en-US" sz="3800" dirty="0" smtClean="0"/>
          </a:p>
          <a:p>
            <a:pPr marL="514350" lvl="0" indent="-514350">
              <a:buFont typeface="+mj-lt"/>
              <a:buAutoNum type="arabicPeriod"/>
            </a:pPr>
            <a:r>
              <a:rPr lang="en-US" sz="3800" dirty="0"/>
              <a:t>C</a:t>
            </a:r>
            <a:r>
              <a:rPr lang="en-US" sz="3800" dirty="0" smtClean="0"/>
              <a:t>ollecting </a:t>
            </a:r>
            <a:r>
              <a:rPr lang="en-US" sz="3800" dirty="0"/>
              <a:t>defensible evidence of student learning &amp; sharing with peers for review, </a:t>
            </a:r>
            <a:endParaRPr lang="en-US" sz="3800" dirty="0" smtClean="0"/>
          </a:p>
          <a:p>
            <a:pPr marL="514350" lvl="0" indent="-514350">
              <a:buFont typeface="+mj-lt"/>
              <a:buAutoNum type="arabicPeriod"/>
            </a:pPr>
            <a:r>
              <a:rPr lang="en-US" sz="3800" dirty="0"/>
              <a:t>I</a:t>
            </a:r>
            <a:r>
              <a:rPr lang="en-US" sz="3800" dirty="0" smtClean="0"/>
              <a:t>nforming </a:t>
            </a:r>
            <a:r>
              <a:rPr lang="en-US" sz="3800" dirty="0"/>
              <a:t>the new assessment design from the classroom up. </a:t>
            </a:r>
          </a:p>
        </p:txBody>
      </p:sp>
      <p:sp>
        <p:nvSpPr>
          <p:cNvPr id="4" name="TextBox 3"/>
          <p:cNvSpPr txBox="1"/>
          <p:nvPr/>
        </p:nvSpPr>
        <p:spPr>
          <a:xfrm rot="20185017">
            <a:off x="2270746" y="3529870"/>
            <a:ext cx="4493410" cy="861774"/>
          </a:xfrm>
          <a:prstGeom prst="rect">
            <a:avLst/>
          </a:prstGeom>
          <a:solidFill>
            <a:schemeClr val="bg1"/>
          </a:solidFill>
        </p:spPr>
        <p:txBody>
          <a:bodyPr wrap="none" rtlCol="0">
            <a:spAutoFit/>
          </a:bodyPr>
          <a:lstStyle/>
          <a:p>
            <a:pPr algn="ctr"/>
            <a:r>
              <a:rPr lang="en-US" sz="5000" b="1" i="1" dirty="0" smtClean="0">
                <a:solidFill>
                  <a:srgbClr val="C00000"/>
                </a:solidFill>
              </a:rPr>
              <a:t>Uncomfortable?</a:t>
            </a:r>
          </a:p>
        </p:txBody>
      </p:sp>
    </p:spTree>
    <p:extLst>
      <p:ext uri="{BB962C8B-B14F-4D97-AF65-F5344CB8AC3E}">
        <p14:creationId xmlns:p14="http://schemas.microsoft.com/office/powerpoint/2010/main" val="12224511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Productive </a:t>
            </a:r>
            <a:r>
              <a:rPr lang="en-US" dirty="0" smtClean="0"/>
              <a:t>Talk </a:t>
            </a:r>
            <a:endParaRPr lang="en-US" dirty="0"/>
          </a:p>
        </p:txBody>
      </p:sp>
      <p:sp>
        <p:nvSpPr>
          <p:cNvPr id="3" name="Text Placeholder 2"/>
          <p:cNvSpPr>
            <a:spLocks noGrp="1"/>
          </p:cNvSpPr>
          <p:nvPr>
            <p:ph type="body" sz="quarter" idx="10"/>
          </p:nvPr>
        </p:nvSpPr>
        <p:spPr>
          <a:xfrm>
            <a:off x="381000" y="1411552"/>
            <a:ext cx="8382000" cy="1520416"/>
          </a:xfrm>
        </p:spPr>
        <p:txBody>
          <a:bodyPr/>
          <a:lstStyle/>
          <a:p>
            <a:r>
              <a:rPr lang="en-US" sz="2800" dirty="0">
                <a:solidFill>
                  <a:schemeClr val="bg1">
                    <a:lumMod val="95000"/>
                    <a:lumOff val="5000"/>
                  </a:schemeClr>
                </a:solidFill>
                <a:hlinkClick r:id="rId2"/>
              </a:rPr>
              <a:t>https://</a:t>
            </a:r>
            <a:r>
              <a:rPr lang="en-US" sz="2800" dirty="0" smtClean="0">
                <a:solidFill>
                  <a:schemeClr val="bg1">
                    <a:lumMod val="95000"/>
                    <a:lumOff val="5000"/>
                  </a:schemeClr>
                </a:solidFill>
                <a:hlinkClick r:id="rId2"/>
              </a:rPr>
              <a:t>www.youtube.com/watch?v=8Amu3UBj-qw</a:t>
            </a:r>
            <a:endParaRPr lang="en-US" sz="2800" dirty="0" smtClean="0">
              <a:solidFill>
                <a:schemeClr val="bg1">
                  <a:lumMod val="95000"/>
                  <a:lumOff val="5000"/>
                </a:schemeClr>
              </a:solidFill>
            </a:endParaRPr>
          </a:p>
          <a:p>
            <a:r>
              <a:rPr lang="en-US" sz="2800" dirty="0">
                <a:solidFill>
                  <a:schemeClr val="bg1">
                    <a:lumMod val="95000"/>
                    <a:lumOff val="5000"/>
                  </a:schemeClr>
                </a:solidFill>
                <a:hlinkClick r:id="rId3"/>
              </a:rPr>
              <a:t>https://</a:t>
            </a:r>
            <a:r>
              <a:rPr lang="en-US" sz="2800" dirty="0" smtClean="0">
                <a:solidFill>
                  <a:schemeClr val="bg1">
                    <a:lumMod val="95000"/>
                    <a:lumOff val="5000"/>
                  </a:schemeClr>
                </a:solidFill>
                <a:hlinkClick r:id="rId3"/>
              </a:rPr>
              <a:t>www.youtube.com/watch?v=WmLZyB99ITA</a:t>
            </a:r>
            <a:endParaRPr lang="en-US" sz="2800" dirty="0" smtClean="0">
              <a:solidFill>
                <a:schemeClr val="bg1">
                  <a:lumMod val="95000"/>
                  <a:lumOff val="5000"/>
                </a:schemeClr>
              </a:solidFill>
            </a:endParaRPr>
          </a:p>
          <a:p>
            <a:endParaRPr lang="en-US" sz="2800" dirty="0"/>
          </a:p>
        </p:txBody>
      </p:sp>
    </p:spTree>
    <p:extLst>
      <p:ext uri="{BB962C8B-B14F-4D97-AF65-F5344CB8AC3E}">
        <p14:creationId xmlns:p14="http://schemas.microsoft.com/office/powerpoint/2010/main" val="176346322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Productive Talk - Fishbowl</a:t>
            </a:r>
            <a:endParaRPr lang="en-US" dirty="0"/>
          </a:p>
        </p:txBody>
      </p:sp>
      <p:sp>
        <p:nvSpPr>
          <p:cNvPr id="3" name="Text Placeholder 2"/>
          <p:cNvSpPr>
            <a:spLocks noGrp="1"/>
          </p:cNvSpPr>
          <p:nvPr>
            <p:ph type="body" sz="quarter" idx="10"/>
          </p:nvPr>
        </p:nvSpPr>
        <p:spPr>
          <a:xfrm>
            <a:off x="357554" y="914400"/>
            <a:ext cx="8458200" cy="1071062"/>
          </a:xfrm>
        </p:spPr>
        <p:txBody>
          <a:bodyPr/>
          <a:lstStyle/>
          <a:p>
            <a:r>
              <a:rPr lang="en-US" dirty="0" smtClean="0"/>
              <a:t>PE = </a:t>
            </a:r>
            <a:r>
              <a:rPr lang="en-US" dirty="0">
                <a:latin typeface="Times New Roman"/>
                <a:ea typeface="Calibri"/>
              </a:rPr>
              <a:t>5-PS1-1: Develop a model to describe that matter is made of particles too small to be seen.</a:t>
            </a:r>
            <a:endParaRPr lang="en-US" dirty="0"/>
          </a:p>
        </p:txBody>
      </p:sp>
      <p:sp>
        <p:nvSpPr>
          <p:cNvPr id="4" name="Text Placeholder 2"/>
          <p:cNvSpPr txBox="1">
            <a:spLocks/>
          </p:cNvSpPr>
          <p:nvPr/>
        </p:nvSpPr>
        <p:spPr>
          <a:xfrm>
            <a:off x="357554" y="2057400"/>
            <a:ext cx="8458200" cy="1957459"/>
          </a:xfrm>
          <a:prstGeom prst="rect">
            <a:avLst/>
          </a:prstGeom>
          <a:solidFill>
            <a:schemeClr val="tx1">
              <a:lumMod val="95000"/>
            </a:schemeClr>
          </a:solidFill>
          <a:ln w="63500" cap="rnd">
            <a:noFill/>
          </a:ln>
          <a:effectLst>
            <a:outerShdw blurRad="50800" dist="38100" dir="2700000" algn="tl" rotWithShape="0">
              <a:prstClr val="black">
                <a:alpha val="40000"/>
              </a:prstClr>
            </a:outerShdw>
          </a:effectLst>
        </p:spPr>
        <p:txBody>
          <a:bodyPr vert="horz" wrap="square" lIns="91440" tIns="91440" rIns="91440" bIns="91440" rtlCol="0">
            <a:spAutoFit/>
          </a:bodyPr>
          <a:lstStyle>
            <a:lvl1pPr marL="396875" indent="-396875" algn="l" defTabSz="914363" rtl="0" eaLnBrk="1" latinLnBrk="0" hangingPunct="1">
              <a:lnSpc>
                <a:spcPct val="90000"/>
              </a:lnSpc>
              <a:spcBef>
                <a:spcPct val="20000"/>
              </a:spcBef>
              <a:buFontTx/>
              <a:buBlip>
                <a:blip r:embed="rId2"/>
              </a:buBlip>
              <a:defRPr sz="3200" kern="1200" baseline="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baseline="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baseline="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baseline="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baseline="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Context: First day of 5</a:t>
            </a:r>
            <a:r>
              <a:rPr lang="en-US" baseline="30000" dirty="0" smtClean="0"/>
              <a:t>th</a:t>
            </a:r>
            <a:r>
              <a:rPr lang="en-US" dirty="0" smtClean="0"/>
              <a:t> grade unit on “Properties of Matter.” One hour of instruction included students using themselves as particles to model solid, liquid, gas, and dissolving.</a:t>
            </a:r>
            <a:endParaRPr lang="en-US" dirty="0"/>
          </a:p>
        </p:txBody>
      </p:sp>
      <p:sp>
        <p:nvSpPr>
          <p:cNvPr id="5" name="Text Placeholder 2"/>
          <p:cNvSpPr txBox="1">
            <a:spLocks/>
          </p:cNvSpPr>
          <p:nvPr/>
        </p:nvSpPr>
        <p:spPr>
          <a:xfrm>
            <a:off x="357554" y="4114800"/>
            <a:ext cx="8465234" cy="2499146"/>
          </a:xfrm>
          <a:prstGeom prst="rect">
            <a:avLst/>
          </a:prstGeom>
          <a:solidFill>
            <a:schemeClr val="tx1">
              <a:lumMod val="95000"/>
            </a:schemeClr>
          </a:solidFill>
          <a:ln w="63500" cap="rnd">
            <a:noFill/>
          </a:ln>
          <a:effectLst>
            <a:outerShdw blurRad="50800" dist="38100" dir="2700000" algn="tl" rotWithShape="0">
              <a:prstClr val="black">
                <a:alpha val="40000"/>
              </a:prstClr>
            </a:outerShdw>
          </a:effectLst>
        </p:spPr>
        <p:txBody>
          <a:bodyPr vert="horz" wrap="square" lIns="91440" tIns="91440" rIns="91440" bIns="91440" rtlCol="0">
            <a:spAutoFit/>
          </a:bodyPr>
          <a:lstStyle>
            <a:lvl1pPr marL="396875" indent="-396875" algn="l" defTabSz="914363" rtl="0" eaLnBrk="1" latinLnBrk="0" hangingPunct="1">
              <a:lnSpc>
                <a:spcPct val="90000"/>
              </a:lnSpc>
              <a:spcBef>
                <a:spcPct val="20000"/>
              </a:spcBef>
              <a:buFontTx/>
              <a:buBlip>
                <a:blip r:embed="rId2"/>
              </a:buBlip>
              <a:defRPr sz="3200" kern="1200" baseline="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baseline="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baseline="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baseline="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baseline="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2 days later, a writing prompt:</a:t>
            </a:r>
          </a:p>
          <a:p>
            <a:r>
              <a:rPr lang="en-US" b="1" i="1" dirty="0">
                <a:latin typeface="Times New Roman"/>
                <a:ea typeface="Calibri"/>
              </a:rPr>
              <a:t>Create a trifold (one section each for solid, liquid, gas) with two parts: (a) create your own model for each type of matter; (b) write a description of your models.</a:t>
            </a:r>
            <a:endParaRPr lang="en-US" dirty="0"/>
          </a:p>
        </p:txBody>
      </p:sp>
    </p:spTree>
    <p:extLst>
      <p:ext uri="{BB962C8B-B14F-4D97-AF65-F5344CB8AC3E}">
        <p14:creationId xmlns:p14="http://schemas.microsoft.com/office/powerpoint/2010/main" val="285218770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Fishbowl – student work</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3845092"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789122"/>
            <a:ext cx="3810000" cy="2944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810000"/>
            <a:ext cx="3845092" cy="2968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810000"/>
            <a:ext cx="3810000" cy="2941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63943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457200" y="612796"/>
            <a:ext cx="8284051" cy="1520803"/>
          </a:xfrm>
          <a:prstGeom prst="rect">
            <a:avLst/>
          </a:prstGeom>
        </p:spPr>
      </p:pic>
      <p:sp>
        <p:nvSpPr>
          <p:cNvPr id="2" name="TextBox 1"/>
          <p:cNvSpPr txBox="1"/>
          <p:nvPr/>
        </p:nvSpPr>
        <p:spPr>
          <a:xfrm>
            <a:off x="1066800" y="2971800"/>
            <a:ext cx="6553200" cy="3046988"/>
          </a:xfrm>
          <a:prstGeom prst="rect">
            <a:avLst/>
          </a:prstGeom>
          <a:noFill/>
        </p:spPr>
        <p:txBody>
          <a:bodyPr wrap="square" rtlCol="0">
            <a:spAutoFit/>
          </a:bodyPr>
          <a:lstStyle/>
          <a:p>
            <a:pPr algn="ctr"/>
            <a:r>
              <a:rPr lang="en-US" sz="4800" b="1" dirty="0" smtClean="0"/>
              <a:t>Welcome  </a:t>
            </a:r>
          </a:p>
          <a:p>
            <a:pPr algn="ctr"/>
            <a:r>
              <a:rPr lang="en-US" sz="4800" b="1" dirty="0"/>
              <a:t>Meghan Bell </a:t>
            </a:r>
          </a:p>
          <a:p>
            <a:pPr algn="ctr"/>
            <a:r>
              <a:rPr lang="en-US" sz="4800" b="1" dirty="0" smtClean="0"/>
              <a:t>Matt </a:t>
            </a:r>
            <a:r>
              <a:rPr lang="en-US" sz="4800" b="1" dirty="0" err="1" smtClean="0"/>
              <a:t>Silberglitt</a:t>
            </a:r>
            <a:endParaRPr lang="en-US" sz="4800" b="1" dirty="0" smtClean="0"/>
          </a:p>
          <a:p>
            <a:pPr algn="ctr"/>
            <a:r>
              <a:rPr lang="en-US" sz="4800" b="1" dirty="0" smtClean="0"/>
              <a:t>Kevin King</a:t>
            </a:r>
            <a:endParaRPr lang="en-US" sz="4800" b="1"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a:xfrm>
            <a:off x="381000" y="1411552"/>
            <a:ext cx="8382000" cy="3508653"/>
          </a:xfrm>
        </p:spPr>
        <p:txBody>
          <a:bodyPr/>
          <a:lstStyle/>
          <a:p>
            <a:pPr marL="0" indent="0">
              <a:buNone/>
            </a:pPr>
            <a:r>
              <a:rPr lang="en-US" sz="8000" dirty="0" smtClean="0"/>
              <a:t>This place is SAFE but not necessarily COMFORTABLE.</a:t>
            </a:r>
            <a:endParaRPr lang="en-US" sz="8000" dirty="0"/>
          </a:p>
        </p:txBody>
      </p:sp>
    </p:spTree>
    <p:extLst>
      <p:ext uri="{BB962C8B-B14F-4D97-AF65-F5344CB8AC3E}">
        <p14:creationId xmlns:p14="http://schemas.microsoft.com/office/powerpoint/2010/main" val="219956503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Task Review Process</a:t>
            </a:r>
            <a:endParaRPr lang="en-US" dirty="0"/>
          </a:p>
        </p:txBody>
      </p:sp>
      <p:sp>
        <p:nvSpPr>
          <p:cNvPr id="3" name="Text Placeholder 2"/>
          <p:cNvSpPr>
            <a:spLocks noGrp="1"/>
          </p:cNvSpPr>
          <p:nvPr>
            <p:ph type="body" sz="quarter" idx="10"/>
          </p:nvPr>
        </p:nvSpPr>
        <p:spPr>
          <a:xfrm>
            <a:off x="381000" y="1411552"/>
            <a:ext cx="8382000" cy="2252924"/>
          </a:xfrm>
        </p:spPr>
        <p:txBody>
          <a:bodyPr/>
          <a:lstStyle/>
          <a:p>
            <a:r>
              <a:rPr lang="sv-SE" dirty="0"/>
              <a:t>Intent Protocol  </a:t>
            </a:r>
          </a:p>
          <a:p>
            <a:r>
              <a:rPr lang="sv-SE" dirty="0"/>
              <a:t>Learning targets </a:t>
            </a:r>
          </a:p>
          <a:p>
            <a:r>
              <a:rPr lang="en-US" dirty="0"/>
              <a:t>Success Criteria</a:t>
            </a:r>
          </a:p>
          <a:p>
            <a:r>
              <a:rPr lang="en-US" dirty="0" smtClean="0"/>
              <a:t>Modifications</a:t>
            </a:r>
            <a:endParaRPr lang="en-US" dirty="0"/>
          </a:p>
        </p:txBody>
      </p:sp>
    </p:spTree>
    <p:extLst>
      <p:ext uri="{BB962C8B-B14F-4D97-AF65-F5344CB8AC3E}">
        <p14:creationId xmlns:p14="http://schemas.microsoft.com/office/powerpoint/2010/main" val="249832344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80292"/>
            <a:ext cx="5181600" cy="6053504"/>
          </a:xfrm>
          <a:prstGeom prst="rect">
            <a:avLst/>
          </a:prstGeom>
        </p:spPr>
      </p:pic>
    </p:spTree>
    <p:extLst>
      <p:ext uri="{BB962C8B-B14F-4D97-AF65-F5344CB8AC3E}">
        <p14:creationId xmlns:p14="http://schemas.microsoft.com/office/powerpoint/2010/main" val="319075931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Task Review Process</a:t>
            </a:r>
            <a:endParaRPr lang="en-US" dirty="0"/>
          </a:p>
        </p:txBody>
      </p:sp>
      <p:sp>
        <p:nvSpPr>
          <p:cNvPr id="3" name="Text Placeholder 2"/>
          <p:cNvSpPr>
            <a:spLocks noGrp="1"/>
          </p:cNvSpPr>
          <p:nvPr>
            <p:ph type="body" sz="quarter" idx="10"/>
          </p:nvPr>
        </p:nvSpPr>
        <p:spPr>
          <a:xfrm>
            <a:off x="381000" y="1411552"/>
            <a:ext cx="8382000" cy="2794611"/>
          </a:xfrm>
        </p:spPr>
        <p:txBody>
          <a:bodyPr/>
          <a:lstStyle/>
          <a:p>
            <a:r>
              <a:rPr lang="sv-SE" dirty="0"/>
              <a:t>Intent Protocol  </a:t>
            </a:r>
          </a:p>
          <a:p>
            <a:r>
              <a:rPr lang="sv-SE" dirty="0"/>
              <a:t>Learning targets </a:t>
            </a:r>
          </a:p>
          <a:p>
            <a:r>
              <a:rPr lang="en-US" dirty="0"/>
              <a:t>Success Criteria</a:t>
            </a:r>
          </a:p>
          <a:p>
            <a:r>
              <a:rPr lang="en-US" dirty="0"/>
              <a:t>Student Work</a:t>
            </a:r>
          </a:p>
          <a:p>
            <a:r>
              <a:rPr lang="en-US" dirty="0" smtClean="0"/>
              <a:t>Modifications</a:t>
            </a:r>
            <a:endParaRPr lang="en-US" dirty="0"/>
          </a:p>
        </p:txBody>
      </p:sp>
    </p:spTree>
    <p:extLst>
      <p:ext uri="{BB962C8B-B14F-4D97-AF65-F5344CB8AC3E}">
        <p14:creationId xmlns:p14="http://schemas.microsoft.com/office/powerpoint/2010/main" val="197697319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sz="9600" dirty="0" err="1" smtClean="0"/>
              <a:t>WestEd</a:t>
            </a:r>
            <a:endParaRPr lang="en-US" sz="9600" dirty="0"/>
          </a:p>
        </p:txBody>
      </p:sp>
      <p:sp>
        <p:nvSpPr>
          <p:cNvPr id="3" name="Text Placeholder 2"/>
          <p:cNvSpPr>
            <a:spLocks noGrp="1"/>
          </p:cNvSpPr>
          <p:nvPr>
            <p:ph type="body" sz="quarter" idx="10"/>
          </p:nvPr>
        </p:nvSpPr>
        <p:spPr>
          <a:xfrm>
            <a:off x="381000" y="1411552"/>
            <a:ext cx="8382000" cy="932563"/>
          </a:xfrm>
        </p:spPr>
        <p:txBody>
          <a:bodyPr/>
          <a:lstStyle/>
          <a:p>
            <a:pPr marL="0" indent="0">
              <a:buNone/>
            </a:pPr>
            <a:r>
              <a:rPr lang="en-US" sz="5400" b="1" dirty="0" smtClean="0"/>
              <a:t>Debrief</a:t>
            </a:r>
            <a:endParaRPr lang="en-US" sz="5400" b="1" dirty="0"/>
          </a:p>
        </p:txBody>
      </p:sp>
    </p:spTree>
    <p:extLst>
      <p:ext uri="{BB962C8B-B14F-4D97-AF65-F5344CB8AC3E}">
        <p14:creationId xmlns:p14="http://schemas.microsoft.com/office/powerpoint/2010/main" val="15613494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Wrap-Up</a:t>
            </a:r>
            <a:endParaRPr lang="en-US" dirty="0"/>
          </a:p>
        </p:txBody>
      </p:sp>
      <p:sp>
        <p:nvSpPr>
          <p:cNvPr id="3" name="Text Placeholder 2"/>
          <p:cNvSpPr>
            <a:spLocks noGrp="1"/>
          </p:cNvSpPr>
          <p:nvPr>
            <p:ph type="body" sz="quarter" idx="10"/>
          </p:nvPr>
        </p:nvSpPr>
        <p:spPr>
          <a:xfrm>
            <a:off x="381000" y="1411552"/>
            <a:ext cx="8382000" cy="1711238"/>
          </a:xfrm>
        </p:spPr>
        <p:txBody>
          <a:bodyPr/>
          <a:lstStyle/>
          <a:p>
            <a:r>
              <a:rPr lang="en-US" dirty="0" smtClean="0"/>
              <a:t>Summer Dates</a:t>
            </a:r>
          </a:p>
          <a:p>
            <a:r>
              <a:rPr lang="en-US" dirty="0" smtClean="0"/>
              <a:t>Content Survey</a:t>
            </a:r>
            <a:endParaRPr lang="en-US" dirty="0" smtClean="0"/>
          </a:p>
          <a:p>
            <a:r>
              <a:rPr lang="en-US" dirty="0" smtClean="0"/>
              <a:t>Evaluation</a:t>
            </a:r>
            <a:endParaRPr lang="en-US" dirty="0"/>
          </a:p>
        </p:txBody>
      </p:sp>
    </p:spTree>
    <p:extLst>
      <p:ext uri="{BB962C8B-B14F-4D97-AF65-F5344CB8AC3E}">
        <p14:creationId xmlns:p14="http://schemas.microsoft.com/office/powerpoint/2010/main" val="318384973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35846"/>
            <a:ext cx="7162800" cy="6247864"/>
          </a:xfrm>
          <a:prstGeom prst="rect">
            <a:avLst/>
          </a:prstGeom>
        </p:spPr>
        <p:txBody>
          <a:bodyPr wrap="square">
            <a:spAutoFit/>
          </a:bodyPr>
          <a:lstStyle/>
          <a:p>
            <a:pPr algn="ctr"/>
            <a:r>
              <a:rPr lang="en-US" sz="3200" b="1" u="sng" dirty="0"/>
              <a:t>Summer Support of the Science Networks</a:t>
            </a:r>
            <a:endParaRPr lang="en-US" sz="3200" dirty="0"/>
          </a:p>
          <a:p>
            <a:r>
              <a:rPr lang="en-US" dirty="0"/>
              <a:t>  </a:t>
            </a:r>
            <a:r>
              <a:rPr lang="en-US" sz="2400" dirty="0"/>
              <a:t> </a:t>
            </a:r>
            <a:endParaRPr lang="en-US" sz="2400" b="1" dirty="0"/>
          </a:p>
          <a:p>
            <a:r>
              <a:rPr lang="en-US" sz="2400" b="1" dirty="0">
                <a:solidFill>
                  <a:srgbClr val="FF0000"/>
                </a:solidFill>
              </a:rPr>
              <a:t> </a:t>
            </a:r>
            <a:r>
              <a:rPr lang="en-US" sz="2400" b="1" u="sng" dirty="0" smtClean="0"/>
              <a:t>June </a:t>
            </a:r>
            <a:r>
              <a:rPr lang="en-US" sz="2400" b="1" u="sng" dirty="0"/>
              <a:t>29-30 Elementary</a:t>
            </a:r>
            <a:r>
              <a:rPr lang="en-US" sz="2400" b="1" dirty="0"/>
              <a:t>-Integrated learning experiences with science as the  central context.</a:t>
            </a:r>
          </a:p>
          <a:p>
            <a:r>
              <a:rPr lang="en-US" sz="2400" b="1" dirty="0"/>
              <a:t> </a:t>
            </a:r>
          </a:p>
          <a:p>
            <a:r>
              <a:rPr lang="en-US" sz="2400" b="1" u="sng" dirty="0"/>
              <a:t>July 7-8 High School</a:t>
            </a:r>
            <a:r>
              <a:rPr lang="en-US" sz="2400" b="1" dirty="0"/>
              <a:t>- Focus on intentional embedding of crosscutting concepts and practices into current units. Teachers will bring the units they are interested in revising.</a:t>
            </a:r>
          </a:p>
          <a:p>
            <a:r>
              <a:rPr lang="en-US" sz="2400" b="1" dirty="0"/>
              <a:t> </a:t>
            </a:r>
          </a:p>
          <a:p>
            <a:r>
              <a:rPr lang="en-US" sz="2400" b="1" u="sng" dirty="0"/>
              <a:t>July 21-22 Middle School</a:t>
            </a:r>
            <a:r>
              <a:rPr lang="en-US" sz="2400" b="1" dirty="0"/>
              <a:t>- Progression and coherence of practices and cross-cutting concepts (based on phenomena) this will be tied to student growth goals.  Also instructional and assessment ideas for 3D learning</a:t>
            </a:r>
            <a:r>
              <a:rPr lang="en-US" b="1" dirty="0"/>
              <a:t>.</a:t>
            </a:r>
          </a:p>
        </p:txBody>
      </p:sp>
    </p:spTree>
    <p:extLst>
      <p:ext uri="{BB962C8B-B14F-4D97-AF65-F5344CB8AC3E}">
        <p14:creationId xmlns:p14="http://schemas.microsoft.com/office/powerpoint/2010/main" val="40608658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381000" y="914400"/>
            <a:ext cx="8382000" cy="5773888"/>
          </a:xfrm>
        </p:spPr>
        <p:txBody>
          <a:bodyPr/>
          <a:lstStyle/>
          <a:p>
            <a:r>
              <a:rPr lang="en-US" dirty="0" smtClean="0"/>
              <a:t>History of Assessment</a:t>
            </a:r>
          </a:p>
          <a:p>
            <a:r>
              <a:rPr lang="en-US" dirty="0" smtClean="0"/>
              <a:t>Balanced Assessment System</a:t>
            </a:r>
          </a:p>
          <a:p>
            <a:r>
              <a:rPr lang="en-US" dirty="0" smtClean="0"/>
              <a:t>Productive Talk</a:t>
            </a:r>
            <a:endParaRPr lang="en-US" dirty="0" smtClean="0"/>
          </a:p>
          <a:p>
            <a:r>
              <a:rPr lang="en-US" dirty="0" smtClean="0"/>
              <a:t>AM Assessment Task Review Process</a:t>
            </a:r>
          </a:p>
          <a:p>
            <a:pPr lvl="1"/>
            <a:r>
              <a:rPr lang="en-US" dirty="0" smtClean="0"/>
              <a:t>Intent Protocol</a:t>
            </a:r>
          </a:p>
          <a:p>
            <a:pPr lvl="1"/>
            <a:r>
              <a:rPr lang="en-US" dirty="0" smtClean="0"/>
              <a:t>Learning Targets</a:t>
            </a:r>
          </a:p>
          <a:p>
            <a:pPr lvl="1"/>
            <a:r>
              <a:rPr lang="en-US" dirty="0" smtClean="0"/>
              <a:t>Success Criteria</a:t>
            </a:r>
          </a:p>
          <a:p>
            <a:pPr lvl="1"/>
            <a:r>
              <a:rPr lang="en-US" dirty="0" smtClean="0"/>
              <a:t>Modifications</a:t>
            </a:r>
            <a:endParaRPr lang="en-US" dirty="0" smtClean="0"/>
          </a:p>
          <a:p>
            <a:r>
              <a:rPr lang="en-US" dirty="0" smtClean="0"/>
              <a:t>PM </a:t>
            </a:r>
            <a:r>
              <a:rPr lang="en-US" dirty="0" smtClean="0"/>
              <a:t>Assessment Task Review Process</a:t>
            </a:r>
            <a:endParaRPr lang="en-US" dirty="0" smtClean="0"/>
          </a:p>
          <a:p>
            <a:r>
              <a:rPr lang="en-US" dirty="0" err="1" smtClean="0"/>
              <a:t>WestEd</a:t>
            </a:r>
            <a:endParaRPr lang="en-US" dirty="0" smtClean="0"/>
          </a:p>
          <a:p>
            <a:r>
              <a:rPr lang="en-US" dirty="0" smtClean="0"/>
              <a:t>Wrap-up and Summer Work</a:t>
            </a:r>
            <a:endParaRPr lang="en-US" dirty="0"/>
          </a:p>
        </p:txBody>
      </p:sp>
    </p:spTree>
    <p:extLst>
      <p:ext uri="{BB962C8B-B14F-4D97-AF65-F5344CB8AC3E}">
        <p14:creationId xmlns:p14="http://schemas.microsoft.com/office/powerpoint/2010/main" val="86816414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Assessment</a:t>
            </a:r>
            <a:endParaRPr lang="en-US" dirty="0"/>
          </a:p>
        </p:txBody>
      </p:sp>
      <p:sp>
        <p:nvSpPr>
          <p:cNvPr id="3" name="Text Placeholder 2"/>
          <p:cNvSpPr>
            <a:spLocks noGrp="1"/>
          </p:cNvSpPr>
          <p:nvPr>
            <p:ph type="body" sz="quarter" idx="10"/>
          </p:nvPr>
        </p:nvSpPr>
        <p:spPr>
          <a:xfrm>
            <a:off x="381000" y="1411552"/>
            <a:ext cx="8382000" cy="2154436"/>
          </a:xfrm>
        </p:spPr>
        <p:txBody>
          <a:bodyPr/>
          <a:lstStyle/>
          <a:p>
            <a:r>
              <a:rPr lang="en-US" dirty="0" smtClean="0"/>
              <a:t>How has assessment changed through the decades? (1950’s-present)</a:t>
            </a:r>
          </a:p>
          <a:p>
            <a:r>
              <a:rPr lang="en-US" dirty="0" smtClean="0"/>
              <a:t>The past, present, and future of assessment.</a:t>
            </a:r>
          </a:p>
          <a:p>
            <a:r>
              <a:rPr lang="en-US" dirty="0" smtClean="0"/>
              <a:t>Where are we going??</a:t>
            </a:r>
            <a:endParaRPr lang="en-US" dirty="0"/>
          </a:p>
        </p:txBody>
      </p:sp>
    </p:spTree>
    <p:extLst>
      <p:ext uri="{BB962C8B-B14F-4D97-AF65-F5344CB8AC3E}">
        <p14:creationId xmlns:p14="http://schemas.microsoft.com/office/powerpoint/2010/main" val="51011697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4294967295"/>
          </p:nvPr>
        </p:nvSpPr>
        <p:spPr>
          <a:xfrm>
            <a:off x="381000" y="1219200"/>
            <a:ext cx="7543800" cy="5334000"/>
          </a:xfrm>
          <a:prstGeom prst="rect">
            <a:avLst/>
          </a:prstGeom>
        </p:spPr>
        <p:txBody>
          <a:bodyPr>
            <a:normAutofit/>
          </a:bodyPr>
          <a:lstStyle/>
          <a:p>
            <a:pPr eaLnBrk="1" hangingPunct="1">
              <a:buFont typeface="Wingdings 2" pitchFamily="18" charset="2"/>
              <a:buNone/>
              <a:defRPr/>
            </a:pPr>
            <a:endParaRPr lang="en-US" sz="2400" dirty="0" smtClean="0">
              <a:latin typeface="+mj-lt"/>
            </a:endParaRPr>
          </a:p>
          <a:p>
            <a:pPr eaLnBrk="1" hangingPunct="1">
              <a:spcAft>
                <a:spcPts val="600"/>
              </a:spcAft>
              <a:buClr>
                <a:srgbClr val="C00000"/>
              </a:buClr>
              <a:buSzPct val="100000"/>
              <a:buFont typeface="Wingdings 3" pitchFamily="18" charset="2"/>
              <a:buChar char="}"/>
              <a:defRPr/>
            </a:pPr>
            <a:r>
              <a:rPr lang="en-US" sz="2400" dirty="0" smtClean="0">
                <a:latin typeface="+mj-lt"/>
              </a:rPr>
              <a:t>New academic standards</a:t>
            </a:r>
          </a:p>
          <a:p>
            <a:pPr eaLnBrk="1" hangingPunct="1">
              <a:spcAft>
                <a:spcPts val="600"/>
              </a:spcAft>
              <a:buClr>
                <a:srgbClr val="C00000"/>
              </a:buClr>
              <a:buSzPct val="100000"/>
              <a:buFont typeface="Wingdings 3" pitchFamily="18" charset="2"/>
              <a:buChar char="}"/>
              <a:defRPr/>
            </a:pPr>
            <a:r>
              <a:rPr lang="en-US" sz="2400" dirty="0" smtClean="0">
                <a:latin typeface="+mj-lt"/>
              </a:rPr>
              <a:t>New assessments</a:t>
            </a:r>
          </a:p>
          <a:p>
            <a:pPr eaLnBrk="1" hangingPunct="1">
              <a:spcAft>
                <a:spcPts val="600"/>
              </a:spcAft>
              <a:buClr>
                <a:srgbClr val="C00000"/>
              </a:buClr>
              <a:buSzPct val="100000"/>
              <a:buFont typeface="Wingdings 3" pitchFamily="18" charset="2"/>
              <a:buChar char="}"/>
              <a:defRPr/>
            </a:pPr>
            <a:r>
              <a:rPr lang="en-US" sz="2400" dirty="0" smtClean="0">
                <a:latin typeface="+mj-lt"/>
              </a:rPr>
              <a:t>Program Reviews</a:t>
            </a:r>
          </a:p>
          <a:p>
            <a:pPr eaLnBrk="1" hangingPunct="1">
              <a:spcAft>
                <a:spcPts val="600"/>
              </a:spcAft>
              <a:buClr>
                <a:srgbClr val="C00000"/>
              </a:buClr>
              <a:buSzPct val="100000"/>
              <a:buFont typeface="Wingdings 3" pitchFamily="18" charset="2"/>
              <a:buChar char="}"/>
              <a:defRPr/>
            </a:pPr>
            <a:r>
              <a:rPr lang="en-US" sz="2400" dirty="0" smtClean="0">
                <a:latin typeface="+mj-lt"/>
              </a:rPr>
              <a:t>New accountability </a:t>
            </a:r>
            <a:br>
              <a:rPr lang="en-US" sz="2400" dirty="0" smtClean="0">
                <a:latin typeface="+mj-lt"/>
              </a:rPr>
            </a:br>
            <a:r>
              <a:rPr lang="en-US" sz="2400" dirty="0" smtClean="0">
                <a:latin typeface="+mj-lt"/>
              </a:rPr>
              <a:t>system</a:t>
            </a:r>
          </a:p>
          <a:p>
            <a:pPr>
              <a:spcAft>
                <a:spcPts val="600"/>
              </a:spcAft>
              <a:buClr>
                <a:srgbClr val="C00000"/>
              </a:buClr>
              <a:buSzPct val="100000"/>
              <a:buFont typeface="Wingdings 3" pitchFamily="18" charset="2"/>
              <a:buChar char="}"/>
              <a:defRPr/>
            </a:pPr>
            <a:r>
              <a:rPr lang="en-US" sz="2400" dirty="0"/>
              <a:t>Improved professional</a:t>
            </a:r>
            <a:br>
              <a:rPr lang="en-US" sz="2400" dirty="0"/>
            </a:br>
            <a:r>
              <a:rPr lang="en-US" sz="2400" dirty="0" smtClean="0"/>
              <a:t>development</a:t>
            </a:r>
            <a:endParaRPr lang="en-US" sz="2400" dirty="0" smtClean="0">
              <a:latin typeface="+mj-lt"/>
            </a:endParaRPr>
          </a:p>
          <a:p>
            <a:pPr eaLnBrk="1" hangingPunct="1">
              <a:spcAft>
                <a:spcPts val="600"/>
              </a:spcAft>
              <a:buClr>
                <a:srgbClr val="C00000"/>
              </a:buClr>
              <a:buSzPct val="100000"/>
              <a:buFont typeface="Wingdings 3" pitchFamily="18" charset="2"/>
              <a:buChar char="}"/>
              <a:defRPr/>
            </a:pPr>
            <a:r>
              <a:rPr lang="en-US" sz="2400" dirty="0" smtClean="0">
                <a:latin typeface="+mj-lt"/>
              </a:rPr>
              <a:t>Unified plan</a:t>
            </a:r>
            <a:br>
              <a:rPr lang="en-US" sz="2400" dirty="0" smtClean="0">
                <a:latin typeface="+mj-lt"/>
              </a:rPr>
            </a:br>
            <a:r>
              <a:rPr lang="en-US" sz="2400" dirty="0" smtClean="0">
                <a:latin typeface="+mj-lt"/>
              </a:rPr>
              <a:t>for improving college/career readiness</a:t>
            </a:r>
          </a:p>
          <a:p>
            <a:pPr eaLnBrk="1" hangingPunct="1">
              <a:buSzPct val="100000"/>
              <a:buFont typeface="Wingdings 2" pitchFamily="18" charset="2"/>
              <a:buNone/>
              <a:defRPr/>
            </a:pPr>
            <a:r>
              <a:rPr lang="en-US" sz="2400" dirty="0" smtClean="0"/>
              <a:t>  </a:t>
            </a:r>
          </a:p>
        </p:txBody>
      </p:sp>
      <p:sp>
        <p:nvSpPr>
          <p:cNvPr id="4" name="TextBox 3"/>
          <p:cNvSpPr txBox="1"/>
          <p:nvPr/>
        </p:nvSpPr>
        <p:spPr>
          <a:xfrm>
            <a:off x="304800" y="533400"/>
            <a:ext cx="6944978" cy="707886"/>
          </a:xfrm>
          <a:prstGeom prst="rect">
            <a:avLst/>
          </a:prstGeom>
          <a:noFill/>
        </p:spPr>
        <p:txBody>
          <a:bodyPr wrap="none">
            <a:spAutoFit/>
          </a:bodyPr>
          <a:lstStyle/>
          <a:p>
            <a:pPr>
              <a:defRPr/>
            </a:pPr>
            <a:r>
              <a:rPr lang="en-US" sz="4000" dirty="0">
                <a:solidFill>
                  <a:schemeClr val="tx2">
                    <a:lumMod val="75000"/>
                  </a:schemeClr>
                </a:solidFill>
                <a:cs typeface="Tahoma" pitchFamily="34" charset="0"/>
              </a:rPr>
              <a:t>Kentucky Legislation </a:t>
            </a:r>
            <a:r>
              <a:rPr lang="en-US" sz="4000" dirty="0" smtClean="0">
                <a:solidFill>
                  <a:schemeClr val="tx2">
                    <a:lumMod val="75000"/>
                  </a:schemeClr>
                </a:solidFill>
                <a:cs typeface="Tahoma" pitchFamily="34" charset="0"/>
              </a:rPr>
              <a:t>– SB1 2009</a:t>
            </a:r>
            <a:endParaRPr lang="en-US" sz="4000" dirty="0">
              <a:solidFill>
                <a:schemeClr val="tx2">
                  <a:lumMod val="75000"/>
                </a:schemeClr>
              </a:solidFill>
              <a:cs typeface="Tahoma" pitchFamily="34" charset="0"/>
            </a:endParaRPr>
          </a:p>
        </p:txBody>
      </p:sp>
      <p:pic>
        <p:nvPicPr>
          <p:cNvPr id="5" name="Picture 4" descr="springatcapitol06021.jpg"/>
          <p:cNvPicPr>
            <a:picLocks noChangeAspect="1"/>
          </p:cNvPicPr>
          <p:nvPr/>
        </p:nvPicPr>
        <p:blipFill>
          <a:blip r:embed="rId3" cstate="screen"/>
          <a:srcRect/>
          <a:stretch>
            <a:fillRect/>
          </a:stretch>
        </p:blipFill>
        <p:spPr>
          <a:xfrm>
            <a:off x="5867400" y="1524000"/>
            <a:ext cx="2786242"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52" name="Slide Number Placeholder 4"/>
          <p:cNvSpPr txBox="1">
            <a:spLocks/>
          </p:cNvSpPr>
          <p:nvPr/>
        </p:nvSpPr>
        <p:spPr bwMode="auto">
          <a:xfrm>
            <a:off x="8174038" y="1588"/>
            <a:ext cx="76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EABF5AB-10A0-4174-8F14-FFEBBF5E6DE9}" type="slidenum">
              <a:rPr lang="en-US">
                <a:solidFill>
                  <a:srgbClr val="FFFFFF"/>
                </a:solidFill>
              </a:rPr>
              <a:pPr algn="r" eaLnBrk="1" hangingPunct="1"/>
              <a:t>5</a:t>
            </a:fld>
            <a:endParaRPr lang="en-US">
              <a:solidFill>
                <a:srgbClr val="FFFFFF"/>
              </a:solidFill>
            </a:endParaRPr>
          </a:p>
        </p:txBody>
      </p:sp>
      <p:pic>
        <p:nvPicPr>
          <p:cNvPr id="9" name="Picture 3" descr="UL-logo-final small.gif"/>
          <p:cNvPicPr>
            <a:picLocks noChangeAspect="1"/>
          </p:cNvPicPr>
          <p:nvPr/>
        </p:nvPicPr>
        <p:blipFill>
          <a:blip r:embed="rId4" cstate="print">
            <a:extLst>
              <a:ext uri="{28A0092B-C50C-407E-A947-70E740481C1C}">
                <a14:useLocalDpi xmlns:a14="http://schemas.microsoft.com/office/drawing/2010/main" val="0"/>
              </a:ext>
            </a:extLst>
          </a:blip>
          <a:srcRect r="14635"/>
          <a:stretch>
            <a:fillRect/>
          </a:stretch>
        </p:blipFill>
        <p:spPr bwMode="auto">
          <a:xfrm>
            <a:off x="7268152" y="6096000"/>
            <a:ext cx="19081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864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in SB1 2009	</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438" y="2590800"/>
            <a:ext cx="8721064" cy="135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657600"/>
            <a:ext cx="8534400" cy="663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057400"/>
            <a:ext cx="169545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a:off x="2971800" y="3200400"/>
            <a:ext cx="419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07406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5000" b="1" dirty="0" smtClean="0">
                <a:solidFill>
                  <a:srgbClr val="C00000"/>
                </a:solidFill>
              </a:rPr>
              <a:t>What comes to mind if you have to explain / define a </a:t>
            </a:r>
            <a:r>
              <a:rPr lang="en-US" sz="5000" b="1" dirty="0" smtClean="0"/>
              <a:t>Balanced Assessment System</a:t>
            </a:r>
            <a:r>
              <a:rPr lang="en-US" sz="5000" b="1" dirty="0" smtClean="0">
                <a:solidFill>
                  <a:srgbClr val="C00000"/>
                </a:solidFill>
              </a:rPr>
              <a:t>?</a:t>
            </a:r>
            <a:endParaRPr lang="en-US" sz="5000" b="1" dirty="0">
              <a:solidFill>
                <a:srgbClr val="C00000"/>
              </a:solidFill>
            </a:endParaRPr>
          </a:p>
        </p:txBody>
      </p:sp>
    </p:spTree>
    <p:extLst>
      <p:ext uri="{BB962C8B-B14F-4D97-AF65-F5344CB8AC3E}">
        <p14:creationId xmlns:p14="http://schemas.microsoft.com/office/powerpoint/2010/main" val="331310701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97473"/>
            <a:ext cx="8458200" cy="6509752"/>
          </a:xfrm>
          <a:prstGeom prst="rect">
            <a:avLst/>
          </a:prstGeom>
          <a:solidFill>
            <a:schemeClr val="bg1"/>
          </a:solidFill>
          <a:ln>
            <a:noFill/>
          </a:ln>
          <a:effectLst/>
        </p:spPr>
      </p:pic>
      <p:cxnSp>
        <p:nvCxnSpPr>
          <p:cNvPr id="12" name="Straight Connector 11"/>
          <p:cNvCxnSpPr/>
          <p:nvPr/>
        </p:nvCxnSpPr>
        <p:spPr>
          <a:xfrm>
            <a:off x="381000" y="49530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1000" y="29718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1000" y="918633"/>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20185017">
            <a:off x="1073610" y="2936740"/>
            <a:ext cx="6963894" cy="1631216"/>
          </a:xfrm>
          <a:prstGeom prst="rect">
            <a:avLst/>
          </a:prstGeom>
          <a:solidFill>
            <a:schemeClr val="bg1"/>
          </a:solidFill>
        </p:spPr>
        <p:txBody>
          <a:bodyPr wrap="none" rtlCol="0">
            <a:spAutoFit/>
          </a:bodyPr>
          <a:lstStyle/>
          <a:p>
            <a:pPr algn="ctr"/>
            <a:r>
              <a:rPr lang="en-US" sz="5000" b="1" i="1" dirty="0" smtClean="0">
                <a:solidFill>
                  <a:prstClr val="black"/>
                </a:solidFill>
              </a:rPr>
              <a:t>Users of </a:t>
            </a:r>
            <a:r>
              <a:rPr lang="en-US" sz="5000" b="1" i="1" dirty="0" smtClean="0">
                <a:solidFill>
                  <a:srgbClr val="C00000"/>
                </a:solidFill>
              </a:rPr>
              <a:t>the information?</a:t>
            </a:r>
          </a:p>
          <a:p>
            <a:pPr algn="ctr"/>
            <a:r>
              <a:rPr lang="en-US" sz="5000" b="1" i="1" dirty="0" smtClean="0">
                <a:solidFill>
                  <a:prstClr val="black"/>
                </a:solidFill>
              </a:rPr>
              <a:t>Uses for </a:t>
            </a:r>
            <a:r>
              <a:rPr lang="en-US" sz="5000" b="1" i="1" dirty="0" smtClean="0">
                <a:solidFill>
                  <a:srgbClr val="C00000"/>
                </a:solidFill>
              </a:rPr>
              <a:t>the information?</a:t>
            </a:r>
          </a:p>
        </p:txBody>
      </p:sp>
    </p:spTree>
    <p:extLst>
      <p:ext uri="{BB962C8B-B14F-4D97-AF65-F5344CB8AC3E}">
        <p14:creationId xmlns:p14="http://schemas.microsoft.com/office/powerpoint/2010/main" val="32465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81000"/>
            <a:ext cx="8739188" cy="9383129"/>
          </a:xfrm>
          <a:prstGeom prst="rect">
            <a:avLst/>
          </a:prstGeom>
          <a:solidFill>
            <a:schemeClr val="bg1"/>
          </a:solidFill>
          <a:ln>
            <a:noFill/>
          </a:ln>
          <a:effectLst/>
        </p:spPr>
      </p:pic>
    </p:spTree>
    <p:extLst>
      <p:ext uri="{BB962C8B-B14F-4D97-AF65-F5344CB8AC3E}">
        <p14:creationId xmlns:p14="http://schemas.microsoft.com/office/powerpoint/2010/main" val="1071897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al Segoe 4-3 template-template_April-17-2007">
  <a:themeElements>
    <a:clrScheme name="Teal Template-Template">
      <a:dk1>
        <a:srgbClr val="000000"/>
      </a:dk1>
      <a:lt1>
        <a:srgbClr val="FFFFFF"/>
      </a:lt1>
      <a:dk2>
        <a:srgbClr val="056981"/>
      </a:dk2>
      <a:lt2>
        <a:srgbClr val="BEECE7"/>
      </a:lt2>
      <a:accent1>
        <a:srgbClr val="FFC000"/>
      </a:accent1>
      <a:accent2>
        <a:srgbClr val="6B8EC7"/>
      </a:accent2>
      <a:accent3>
        <a:srgbClr val="DF8045"/>
      </a:accent3>
      <a:accent4>
        <a:srgbClr val="35C595"/>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C1384F3-9DC4-40BD-9E50-5F92B41C2C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(Teal feathered clouds design)</Template>
  <TotalTime>116</TotalTime>
  <Words>941</Words>
  <Application>Microsoft Office PowerPoint</Application>
  <PresentationFormat>On-screen Show (4:3)</PresentationFormat>
  <Paragraphs>120</Paragraphs>
  <Slides>26</Slides>
  <Notes>4</Notes>
  <HiddenSlides>0</HiddenSlides>
  <MMClips>0</MMClips>
  <ScaleCrop>false</ScaleCrop>
  <HeadingPairs>
    <vt:vector size="4" baseType="variant">
      <vt:variant>
        <vt:lpstr>Theme</vt:lpstr>
      </vt:variant>
      <vt:variant>
        <vt:i4>5</vt:i4>
      </vt:variant>
      <vt:variant>
        <vt:lpstr>Slide Titles</vt:lpstr>
      </vt:variant>
      <vt:variant>
        <vt:i4>26</vt:i4>
      </vt:variant>
    </vt:vector>
  </HeadingPairs>
  <TitlesOfParts>
    <vt:vector size="31" baseType="lpstr">
      <vt:lpstr>Teal Segoe 4-3 template-template_April-17-2007</vt:lpstr>
      <vt:lpstr>White with Courier font for code slides</vt:lpstr>
      <vt:lpstr>Office Theme</vt:lpstr>
      <vt:lpstr>1_Office Theme</vt:lpstr>
      <vt:lpstr>2_Office Theme</vt:lpstr>
      <vt:lpstr>Science Network Meeting March 26, 2015</vt:lpstr>
      <vt:lpstr>PowerPoint Presentation</vt:lpstr>
      <vt:lpstr>Agenda</vt:lpstr>
      <vt:lpstr>History of Assessment</vt:lpstr>
      <vt:lpstr>PowerPoint Presentation</vt:lpstr>
      <vt:lpstr>Language in SB1 2009 </vt:lpstr>
      <vt:lpstr>PowerPoint Presentation</vt:lpstr>
      <vt:lpstr>PowerPoint Presentation</vt:lpstr>
      <vt:lpstr>PowerPoint Presentation</vt:lpstr>
      <vt:lpstr>Process the BAS Framework</vt:lpstr>
      <vt:lpstr>PowerPoint Presentation</vt:lpstr>
      <vt:lpstr>PowerPoint Presentation</vt:lpstr>
      <vt:lpstr>KY’s Next Generation  Science Assessment System</vt:lpstr>
      <vt:lpstr>The Plan for Science Assessment*</vt:lpstr>
      <vt:lpstr>PowerPoint Presentation</vt:lpstr>
      <vt:lpstr>What is being asked of teachers for developing the science assessment system?   </vt:lpstr>
      <vt:lpstr>Productive Talk </vt:lpstr>
      <vt:lpstr>Productive Talk - Fishbowl</vt:lpstr>
      <vt:lpstr>Fishbowl – student work</vt:lpstr>
      <vt:lpstr>PowerPoint Presentation</vt:lpstr>
      <vt:lpstr>Assessment Task Review Process</vt:lpstr>
      <vt:lpstr>PowerPoint Presentation</vt:lpstr>
      <vt:lpstr>Assessment Task Review Process</vt:lpstr>
      <vt:lpstr>WestEd</vt:lpstr>
      <vt:lpstr>Wrap-Up</vt:lpstr>
      <vt:lpstr>PowerPoint Presentation</vt:lpstr>
    </vt:vector>
  </TitlesOfParts>
  <Company>Henry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Network Meeting March 26, 2015</dc:title>
  <dc:creator>Bauer, Nikkol - CIO/DTC</dc:creator>
  <cp:lastModifiedBy>Rumsey, Candace - Division of Program Standards</cp:lastModifiedBy>
  <cp:revision>41</cp:revision>
  <dcterms:created xsi:type="dcterms:W3CDTF">2015-03-16T16:46:15Z</dcterms:created>
  <dcterms:modified xsi:type="dcterms:W3CDTF">2015-03-26T03:57:57Z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TC102867789990</vt:lpwstr>
  </property>
</Properties>
</file>