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8"/>
  </p:notesMasterIdLst>
  <p:handoutMasterIdLst>
    <p:handoutMasterId r:id="rId39"/>
  </p:handoutMasterIdLst>
  <p:sldIdLst>
    <p:sldId id="265" r:id="rId5"/>
    <p:sldId id="308" r:id="rId6"/>
    <p:sldId id="309" r:id="rId7"/>
    <p:sldId id="331" r:id="rId8"/>
    <p:sldId id="330" r:id="rId9"/>
    <p:sldId id="342" r:id="rId10"/>
    <p:sldId id="333" r:id="rId11"/>
    <p:sldId id="344" r:id="rId12"/>
    <p:sldId id="345" r:id="rId13"/>
    <p:sldId id="346" r:id="rId14"/>
    <p:sldId id="347" r:id="rId15"/>
    <p:sldId id="348" r:id="rId16"/>
    <p:sldId id="349" r:id="rId17"/>
    <p:sldId id="343" r:id="rId18"/>
    <p:sldId id="311" r:id="rId19"/>
    <p:sldId id="313" r:id="rId20"/>
    <p:sldId id="314" r:id="rId21"/>
    <p:sldId id="318" r:id="rId22"/>
    <p:sldId id="319" r:id="rId23"/>
    <p:sldId id="320" r:id="rId24"/>
    <p:sldId id="340" r:id="rId25"/>
    <p:sldId id="321" r:id="rId26"/>
    <p:sldId id="334" r:id="rId27"/>
    <p:sldId id="322" r:id="rId28"/>
    <p:sldId id="323" r:id="rId29"/>
    <p:sldId id="335" r:id="rId30"/>
    <p:sldId id="324" r:id="rId31"/>
    <p:sldId id="332" r:id="rId32"/>
    <p:sldId id="325" r:id="rId33"/>
    <p:sldId id="341" r:id="rId34"/>
    <p:sldId id="326" r:id="rId35"/>
    <p:sldId id="338" r:id="rId36"/>
    <p:sldId id="328" r:id="rId37"/>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9"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2" autoAdjust="0"/>
    <p:restoredTop sz="84862" autoAdjust="0"/>
  </p:normalViewPr>
  <p:slideViewPr>
    <p:cSldViewPr showGuides="1">
      <p:cViewPr varScale="1">
        <p:scale>
          <a:sx n="56" d="100"/>
          <a:sy n="56" d="100"/>
        </p:scale>
        <p:origin x="1416" y="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E7715-A552-4852-85C5-59AED585062F}"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US"/>
        </a:p>
      </dgm:t>
    </dgm:pt>
    <dgm:pt modelId="{B54B6F09-6E5C-4568-8637-45A356B13E71}">
      <dgm:prSet phldrT="[Text]"/>
      <dgm:spPr>
        <a:ln>
          <a:solidFill>
            <a:schemeClr val="tx2">
              <a:lumMod val="75000"/>
            </a:schemeClr>
          </a:solidFill>
        </a:ln>
      </dgm:spPr>
      <dgm:t>
        <a:bodyPr/>
        <a:lstStyle/>
        <a:p>
          <a:r>
            <a:rPr lang="en-US" dirty="0" smtClean="0"/>
            <a:t>Gathering</a:t>
          </a:r>
          <a:endParaRPr lang="en-US" dirty="0"/>
        </a:p>
      </dgm:t>
    </dgm:pt>
    <dgm:pt modelId="{D76DC74E-C0E5-42CC-BE5C-CA63E8231B4A}" type="parTrans" cxnId="{D413B39A-8FA4-4836-8177-A3B7CB977199}">
      <dgm:prSet/>
      <dgm:spPr/>
      <dgm:t>
        <a:bodyPr/>
        <a:lstStyle/>
        <a:p>
          <a:endParaRPr lang="en-US"/>
        </a:p>
      </dgm:t>
    </dgm:pt>
    <dgm:pt modelId="{06D2F4AB-E178-472A-AD09-937B4AABC6BC}" type="sibTrans" cxnId="{D413B39A-8FA4-4836-8177-A3B7CB977199}">
      <dgm:prSet/>
      <dgm:spPr/>
      <dgm:t>
        <a:bodyPr/>
        <a:lstStyle/>
        <a:p>
          <a:endParaRPr lang="en-US"/>
        </a:p>
      </dgm:t>
    </dgm:pt>
    <dgm:pt modelId="{ECB67129-7A93-4B75-8F1F-A9A826743E9D}">
      <dgm:prSet phldrT="[Text]"/>
      <dgm:spPr/>
      <dgm:t>
        <a:bodyPr/>
        <a:lstStyle/>
        <a:p>
          <a:r>
            <a:rPr lang="en-US" b="1" dirty="0" smtClean="0">
              <a:solidFill>
                <a:schemeClr val="accent2">
                  <a:lumMod val="75000"/>
                </a:schemeClr>
              </a:solidFill>
            </a:rPr>
            <a:t>Obtain Information</a:t>
          </a:r>
          <a:endParaRPr lang="en-US" dirty="0">
            <a:solidFill>
              <a:schemeClr val="accent2">
                <a:lumMod val="75000"/>
              </a:schemeClr>
            </a:solidFill>
          </a:endParaRPr>
        </a:p>
      </dgm:t>
    </dgm:pt>
    <dgm:pt modelId="{F877F375-8EB7-4A32-B25A-4A5A8534828B}" type="parTrans" cxnId="{599DB8FB-6656-48C3-9230-BD65C888533E}">
      <dgm:prSet/>
      <dgm:spPr/>
      <dgm:t>
        <a:bodyPr/>
        <a:lstStyle/>
        <a:p>
          <a:endParaRPr lang="en-US"/>
        </a:p>
      </dgm:t>
    </dgm:pt>
    <dgm:pt modelId="{55ADE3BD-86B8-4F08-9C89-735466D8BC24}" type="sibTrans" cxnId="{599DB8FB-6656-48C3-9230-BD65C888533E}">
      <dgm:prSet/>
      <dgm:spPr/>
      <dgm:t>
        <a:bodyPr/>
        <a:lstStyle/>
        <a:p>
          <a:endParaRPr lang="en-US"/>
        </a:p>
      </dgm:t>
    </dgm:pt>
    <dgm:pt modelId="{7C84CFB8-8FBB-4AEC-84E5-4276C0871D7D}">
      <dgm:prSet phldrT="[Text]"/>
      <dgm:spPr>
        <a:ln>
          <a:solidFill>
            <a:schemeClr val="accent6">
              <a:lumMod val="40000"/>
              <a:lumOff val="60000"/>
            </a:schemeClr>
          </a:solidFill>
        </a:ln>
      </dgm:spPr>
      <dgm:t>
        <a:bodyPr/>
        <a:lstStyle/>
        <a:p>
          <a:r>
            <a:rPr lang="en-US" dirty="0" smtClean="0"/>
            <a:t>Reasoning</a:t>
          </a:r>
          <a:endParaRPr lang="en-US" dirty="0"/>
        </a:p>
      </dgm:t>
    </dgm:pt>
    <dgm:pt modelId="{7EF14224-DFBE-442D-B976-AE1B9B88A61A}" type="parTrans" cxnId="{799EF747-B0F3-4CFC-8018-8AD95C52BC3B}">
      <dgm:prSet/>
      <dgm:spPr/>
      <dgm:t>
        <a:bodyPr/>
        <a:lstStyle/>
        <a:p>
          <a:endParaRPr lang="en-US"/>
        </a:p>
      </dgm:t>
    </dgm:pt>
    <dgm:pt modelId="{1694B266-C541-4017-BC6A-F2F8E698A3AB}" type="sibTrans" cxnId="{799EF747-B0F3-4CFC-8018-8AD95C52BC3B}">
      <dgm:prSet/>
      <dgm:spPr/>
      <dgm:t>
        <a:bodyPr/>
        <a:lstStyle/>
        <a:p>
          <a:endParaRPr lang="en-US"/>
        </a:p>
      </dgm:t>
    </dgm:pt>
    <dgm:pt modelId="{7E28E27E-A554-4E0B-AB62-0C8F2B9B2454}">
      <dgm:prSet phldrT="[Text]"/>
      <dgm:spPr/>
      <dgm:t>
        <a:bodyPr/>
        <a:lstStyle/>
        <a:p>
          <a:r>
            <a:rPr lang="en-US" b="1" dirty="0" smtClean="0">
              <a:solidFill>
                <a:schemeClr val="accent2">
                  <a:lumMod val="75000"/>
                </a:schemeClr>
              </a:solidFill>
              <a:cs typeface="Times New Roman" pitchFamily="18" charset="0"/>
            </a:rPr>
            <a:t>Evaluate Information</a:t>
          </a:r>
          <a:endParaRPr lang="en-US" dirty="0">
            <a:solidFill>
              <a:schemeClr val="accent2">
                <a:lumMod val="75000"/>
              </a:schemeClr>
            </a:solidFill>
          </a:endParaRPr>
        </a:p>
      </dgm:t>
    </dgm:pt>
    <dgm:pt modelId="{D352ED21-71F6-442B-9D2F-51F2F2029A13}" type="parTrans" cxnId="{C023F3F8-72FE-4394-A89E-18A1374B2595}">
      <dgm:prSet/>
      <dgm:spPr/>
      <dgm:t>
        <a:bodyPr/>
        <a:lstStyle/>
        <a:p>
          <a:endParaRPr lang="en-US"/>
        </a:p>
      </dgm:t>
    </dgm:pt>
    <dgm:pt modelId="{E8CE468F-6C0C-4CEA-B63D-C7A6EDA809E1}" type="sibTrans" cxnId="{C023F3F8-72FE-4394-A89E-18A1374B2595}">
      <dgm:prSet/>
      <dgm:spPr/>
      <dgm:t>
        <a:bodyPr/>
        <a:lstStyle/>
        <a:p>
          <a:endParaRPr lang="en-US"/>
        </a:p>
      </dgm:t>
    </dgm:pt>
    <dgm:pt modelId="{29A4B48D-0819-4445-BF4A-01804EF661B5}">
      <dgm:prSet phldrT="[Text]"/>
      <dgm:spPr>
        <a:ln>
          <a:solidFill>
            <a:schemeClr val="accent5">
              <a:lumMod val="60000"/>
              <a:lumOff val="40000"/>
            </a:schemeClr>
          </a:solidFill>
        </a:ln>
      </dgm:spPr>
      <dgm:t>
        <a:bodyPr/>
        <a:lstStyle/>
        <a:p>
          <a:r>
            <a:rPr lang="en-US" dirty="0" smtClean="0"/>
            <a:t>Communicating</a:t>
          </a:r>
          <a:endParaRPr lang="en-US" dirty="0"/>
        </a:p>
      </dgm:t>
    </dgm:pt>
    <dgm:pt modelId="{93F243CF-B7CA-47E7-9F4B-1151A1AA5D83}" type="parTrans" cxnId="{381DDAB1-A4D4-4A05-A02F-8198F45CEE56}">
      <dgm:prSet/>
      <dgm:spPr/>
      <dgm:t>
        <a:bodyPr/>
        <a:lstStyle/>
        <a:p>
          <a:endParaRPr lang="en-US"/>
        </a:p>
      </dgm:t>
    </dgm:pt>
    <dgm:pt modelId="{54E7533D-2C29-4298-A609-763C2BA33548}" type="sibTrans" cxnId="{381DDAB1-A4D4-4A05-A02F-8198F45CEE56}">
      <dgm:prSet/>
      <dgm:spPr/>
      <dgm:t>
        <a:bodyPr/>
        <a:lstStyle/>
        <a:p>
          <a:endParaRPr lang="en-US"/>
        </a:p>
      </dgm:t>
    </dgm:pt>
    <dgm:pt modelId="{6F45D979-DE1B-45ED-97A5-73349F757616}">
      <dgm:prSet phldrT="[Text]"/>
      <dgm:spPr/>
      <dgm:t>
        <a:bodyPr/>
        <a:lstStyle/>
        <a:p>
          <a:r>
            <a:rPr lang="en-US" b="1" dirty="0" smtClean="0">
              <a:solidFill>
                <a:schemeClr val="accent2">
                  <a:lumMod val="75000"/>
                </a:schemeClr>
              </a:solidFill>
            </a:rPr>
            <a:t>Communicate Information</a:t>
          </a:r>
          <a:endParaRPr lang="en-US" dirty="0">
            <a:solidFill>
              <a:schemeClr val="accent2">
                <a:lumMod val="75000"/>
              </a:schemeClr>
            </a:solidFill>
          </a:endParaRPr>
        </a:p>
      </dgm:t>
    </dgm:pt>
    <dgm:pt modelId="{5C522211-1457-406D-B597-4D8B85F34D84}" type="parTrans" cxnId="{3B6ECACE-93D5-4D51-9275-99EA883CF55D}">
      <dgm:prSet/>
      <dgm:spPr/>
      <dgm:t>
        <a:bodyPr/>
        <a:lstStyle/>
        <a:p>
          <a:endParaRPr lang="en-US"/>
        </a:p>
      </dgm:t>
    </dgm:pt>
    <dgm:pt modelId="{B3B3402E-6D18-42CF-847E-B4302C66C420}" type="sibTrans" cxnId="{3B6ECACE-93D5-4D51-9275-99EA883CF55D}">
      <dgm:prSet/>
      <dgm:spPr/>
      <dgm:t>
        <a:bodyPr/>
        <a:lstStyle/>
        <a:p>
          <a:endParaRPr lang="en-US"/>
        </a:p>
      </dgm:t>
    </dgm:pt>
    <dgm:pt modelId="{690FC780-9F8C-4B58-BEF0-454C277F6751}">
      <dgm:prSet/>
      <dgm:spPr/>
      <dgm:t>
        <a:bodyPr/>
        <a:lstStyle/>
        <a:p>
          <a:r>
            <a:rPr lang="en-US" b="1" dirty="0" smtClean="0"/>
            <a:t>Ask Questions/Define Problems</a:t>
          </a:r>
        </a:p>
      </dgm:t>
    </dgm:pt>
    <dgm:pt modelId="{E44E8DB8-DE5A-4B9E-B2ED-1EC615A93078}" type="parTrans" cxnId="{F4701C55-E130-42BE-BC8F-A8B6DA4764D9}">
      <dgm:prSet/>
      <dgm:spPr/>
      <dgm:t>
        <a:bodyPr/>
        <a:lstStyle/>
        <a:p>
          <a:endParaRPr lang="en-US"/>
        </a:p>
      </dgm:t>
    </dgm:pt>
    <dgm:pt modelId="{ED67F2C7-EC48-458C-B557-C45C2BFC0233}" type="sibTrans" cxnId="{F4701C55-E130-42BE-BC8F-A8B6DA4764D9}">
      <dgm:prSet/>
      <dgm:spPr/>
      <dgm:t>
        <a:bodyPr/>
        <a:lstStyle/>
        <a:p>
          <a:endParaRPr lang="en-US"/>
        </a:p>
      </dgm:t>
    </dgm:pt>
    <dgm:pt modelId="{E8E77F1D-570D-4A66-87D3-80089BA3E743}">
      <dgm:prSet/>
      <dgm:spPr/>
      <dgm:t>
        <a:bodyPr/>
        <a:lstStyle/>
        <a:p>
          <a:r>
            <a:rPr lang="en-US" b="1" dirty="0" smtClean="0"/>
            <a:t>Plan &amp; Carry Out Investigations</a:t>
          </a:r>
        </a:p>
      </dgm:t>
    </dgm:pt>
    <dgm:pt modelId="{A822E8DE-E07F-41F9-AE6C-20CED102ED27}" type="parTrans" cxnId="{E735737F-E4A3-441A-A373-DEF59EA5BB20}">
      <dgm:prSet/>
      <dgm:spPr/>
      <dgm:t>
        <a:bodyPr/>
        <a:lstStyle/>
        <a:p>
          <a:endParaRPr lang="en-US"/>
        </a:p>
      </dgm:t>
    </dgm:pt>
    <dgm:pt modelId="{3C150276-5BE4-4BA7-A61A-8201604AE75C}" type="sibTrans" cxnId="{E735737F-E4A3-441A-A373-DEF59EA5BB20}">
      <dgm:prSet/>
      <dgm:spPr/>
      <dgm:t>
        <a:bodyPr/>
        <a:lstStyle/>
        <a:p>
          <a:endParaRPr lang="en-US"/>
        </a:p>
      </dgm:t>
    </dgm:pt>
    <dgm:pt modelId="{DED6D50E-AA77-4AA3-ACE7-2088A8240BA3}">
      <dgm:prSet/>
      <dgm:spPr/>
      <dgm:t>
        <a:bodyPr/>
        <a:lstStyle/>
        <a:p>
          <a:r>
            <a:rPr lang="en-US" b="1" i="1" dirty="0" smtClean="0">
              <a:solidFill>
                <a:schemeClr val="bg2">
                  <a:lumMod val="50000"/>
                  <a:lumOff val="50000"/>
                </a:schemeClr>
              </a:solidFill>
            </a:rPr>
            <a:t>Use Models to Gather Data</a:t>
          </a:r>
        </a:p>
      </dgm:t>
    </dgm:pt>
    <dgm:pt modelId="{08BFC8D9-1FEE-4F30-AAC7-74428F33A21D}" type="parTrans" cxnId="{6481D1A3-4549-46C3-B146-8A8D5537FF8A}">
      <dgm:prSet/>
      <dgm:spPr/>
      <dgm:t>
        <a:bodyPr/>
        <a:lstStyle/>
        <a:p>
          <a:endParaRPr lang="en-US"/>
        </a:p>
      </dgm:t>
    </dgm:pt>
    <dgm:pt modelId="{72169BF0-D890-4DAB-A7F4-853A15FD04B2}" type="sibTrans" cxnId="{6481D1A3-4549-46C3-B146-8A8D5537FF8A}">
      <dgm:prSet/>
      <dgm:spPr/>
      <dgm:t>
        <a:bodyPr/>
        <a:lstStyle/>
        <a:p>
          <a:endParaRPr lang="en-US"/>
        </a:p>
      </dgm:t>
    </dgm:pt>
    <dgm:pt modelId="{E7370A5C-2D2D-4D97-8DF2-1419D603C04A}">
      <dgm:prSet/>
      <dgm:spPr/>
      <dgm:t>
        <a:bodyPr/>
        <a:lstStyle/>
        <a:p>
          <a:r>
            <a:rPr lang="en-US" b="1" dirty="0" smtClean="0"/>
            <a:t>Use Mathematics &amp; Computational Thinking</a:t>
          </a:r>
          <a:endParaRPr lang="en-US" b="1" dirty="0"/>
        </a:p>
      </dgm:t>
    </dgm:pt>
    <dgm:pt modelId="{1345CD4A-C96F-4DAF-A0DB-846EEF935EFF}" type="parTrans" cxnId="{77890BD0-BDCF-4164-B2E5-98DEF5B42642}">
      <dgm:prSet/>
      <dgm:spPr/>
      <dgm:t>
        <a:bodyPr/>
        <a:lstStyle/>
        <a:p>
          <a:endParaRPr lang="en-US"/>
        </a:p>
      </dgm:t>
    </dgm:pt>
    <dgm:pt modelId="{7C178466-AC30-468D-AA66-60948DAE93DD}" type="sibTrans" cxnId="{77890BD0-BDCF-4164-B2E5-98DEF5B42642}">
      <dgm:prSet/>
      <dgm:spPr/>
      <dgm:t>
        <a:bodyPr/>
        <a:lstStyle/>
        <a:p>
          <a:endParaRPr lang="en-US"/>
        </a:p>
      </dgm:t>
    </dgm:pt>
    <dgm:pt modelId="{7DC404E2-DA67-4C0E-A2AE-49CDFF0B684C}">
      <dgm:prSet/>
      <dgm:spPr/>
      <dgm:t>
        <a:bodyPr/>
        <a:lstStyle/>
        <a:p>
          <a:r>
            <a:rPr lang="en-US" b="1" smtClean="0"/>
            <a:t>Analyze Data </a:t>
          </a:r>
          <a:endParaRPr lang="en-US" b="1" dirty="0"/>
        </a:p>
      </dgm:t>
    </dgm:pt>
    <dgm:pt modelId="{6AFFA9B9-076B-4FCD-A8B8-D0522DC74DFD}" type="parTrans" cxnId="{B486BA3C-A75F-4077-95F9-CF7ADE4A592F}">
      <dgm:prSet/>
      <dgm:spPr/>
      <dgm:t>
        <a:bodyPr/>
        <a:lstStyle/>
        <a:p>
          <a:endParaRPr lang="en-US"/>
        </a:p>
      </dgm:t>
    </dgm:pt>
    <dgm:pt modelId="{96603A89-53A6-4D51-BA4F-156DC691573C}" type="sibTrans" cxnId="{B486BA3C-A75F-4077-95F9-CF7ADE4A592F}">
      <dgm:prSet/>
      <dgm:spPr/>
      <dgm:t>
        <a:bodyPr/>
        <a:lstStyle/>
        <a:p>
          <a:endParaRPr lang="en-US"/>
        </a:p>
      </dgm:t>
    </dgm:pt>
    <dgm:pt modelId="{7044460D-6049-4E87-9DDB-F835B0EF682C}">
      <dgm:prSet/>
      <dgm:spPr/>
      <dgm:t>
        <a:bodyPr/>
        <a:lstStyle/>
        <a:p>
          <a:r>
            <a:rPr lang="en-US" b="1" dirty="0" smtClean="0">
              <a:cs typeface="Times New Roman" pitchFamily="18" charset="0"/>
            </a:rPr>
            <a:t>Use Mathematics and Computational Thinking </a:t>
          </a:r>
          <a:endParaRPr lang="en-US" b="1" dirty="0" smtClean="0">
            <a:solidFill>
              <a:srgbClr val="604A7B"/>
            </a:solidFill>
            <a:cs typeface="Times New Roman" pitchFamily="18" charset="0"/>
          </a:endParaRPr>
        </a:p>
      </dgm:t>
    </dgm:pt>
    <dgm:pt modelId="{6FCC6147-8D11-4340-A857-769AAF0BBDB7}" type="parTrans" cxnId="{705324C1-40C4-4011-A2CC-DE91010D03CB}">
      <dgm:prSet/>
      <dgm:spPr/>
      <dgm:t>
        <a:bodyPr/>
        <a:lstStyle/>
        <a:p>
          <a:endParaRPr lang="en-US"/>
        </a:p>
      </dgm:t>
    </dgm:pt>
    <dgm:pt modelId="{61F5AF39-655D-46CB-882F-7BD7FA7BA74C}" type="sibTrans" cxnId="{705324C1-40C4-4011-A2CC-DE91010D03CB}">
      <dgm:prSet/>
      <dgm:spPr/>
      <dgm:t>
        <a:bodyPr/>
        <a:lstStyle/>
        <a:p>
          <a:endParaRPr lang="en-US"/>
        </a:p>
      </dgm:t>
    </dgm:pt>
    <dgm:pt modelId="{D75E4E1E-6041-4BDD-A287-97767E0D96BE}">
      <dgm:prSet/>
      <dgm:spPr/>
      <dgm:t>
        <a:bodyPr/>
        <a:lstStyle/>
        <a:p>
          <a:r>
            <a:rPr lang="en-US" b="1" dirty="0" smtClean="0">
              <a:cs typeface="Times New Roman" pitchFamily="18" charset="0"/>
            </a:rPr>
            <a:t>Construct Explanations/Solve Problems</a:t>
          </a:r>
          <a:endParaRPr lang="en-US" b="1" dirty="0">
            <a:cs typeface="Times New Roman" pitchFamily="18" charset="0"/>
          </a:endParaRPr>
        </a:p>
      </dgm:t>
    </dgm:pt>
    <dgm:pt modelId="{E65035CF-259C-454E-A8B1-A73EAA8620BA}" type="parTrans" cxnId="{01170543-DD38-4520-9439-67311AF6342F}">
      <dgm:prSet/>
      <dgm:spPr/>
      <dgm:t>
        <a:bodyPr/>
        <a:lstStyle/>
        <a:p>
          <a:endParaRPr lang="en-US"/>
        </a:p>
      </dgm:t>
    </dgm:pt>
    <dgm:pt modelId="{E9E72DF6-195B-471D-B849-402E63ACB095}" type="sibTrans" cxnId="{01170543-DD38-4520-9439-67311AF6342F}">
      <dgm:prSet/>
      <dgm:spPr/>
      <dgm:t>
        <a:bodyPr/>
        <a:lstStyle/>
        <a:p>
          <a:endParaRPr lang="en-US"/>
        </a:p>
      </dgm:t>
    </dgm:pt>
    <dgm:pt modelId="{B762D6E5-D578-4A73-908A-B01DDE4C6414}">
      <dgm:prSet/>
      <dgm:spPr/>
      <dgm:t>
        <a:bodyPr/>
        <a:lstStyle/>
        <a:p>
          <a:r>
            <a:rPr lang="en-US" b="1" dirty="0" smtClean="0">
              <a:solidFill>
                <a:schemeClr val="accent3">
                  <a:lumMod val="75000"/>
                </a:schemeClr>
              </a:solidFill>
              <a:cs typeface="Times New Roman" pitchFamily="18" charset="0"/>
            </a:rPr>
            <a:t>Developing Arguments from Evidence </a:t>
          </a:r>
        </a:p>
      </dgm:t>
    </dgm:pt>
    <dgm:pt modelId="{4878A3C0-1ACF-4A47-ADFF-5A45E35DF55A}" type="parTrans" cxnId="{C5A4E8CE-30D6-4089-8FE7-61AEF04AE148}">
      <dgm:prSet/>
      <dgm:spPr/>
      <dgm:t>
        <a:bodyPr/>
        <a:lstStyle/>
        <a:p>
          <a:endParaRPr lang="en-US"/>
        </a:p>
      </dgm:t>
    </dgm:pt>
    <dgm:pt modelId="{A246E64E-D0BC-49F5-9DEC-745858490152}" type="sibTrans" cxnId="{C5A4E8CE-30D6-4089-8FE7-61AEF04AE148}">
      <dgm:prSet/>
      <dgm:spPr/>
      <dgm:t>
        <a:bodyPr/>
        <a:lstStyle/>
        <a:p>
          <a:endParaRPr lang="en-US"/>
        </a:p>
      </dgm:t>
    </dgm:pt>
    <dgm:pt modelId="{C09A595A-C3DB-4ABD-974E-D80446ADB216}">
      <dgm:prSet/>
      <dgm:spPr/>
      <dgm:t>
        <a:bodyPr/>
        <a:lstStyle/>
        <a:p>
          <a:r>
            <a:rPr lang="en-US" b="1" i="1" dirty="0" smtClean="0">
              <a:solidFill>
                <a:schemeClr val="bg2">
                  <a:lumMod val="50000"/>
                  <a:lumOff val="50000"/>
                </a:schemeClr>
              </a:solidFill>
              <a:cs typeface="Times New Roman" pitchFamily="18" charset="0"/>
            </a:rPr>
            <a:t>Use Models to Predict &amp; Develop Evidence</a:t>
          </a:r>
          <a:endParaRPr lang="en-US" dirty="0" smtClean="0">
            <a:solidFill>
              <a:schemeClr val="bg2">
                <a:lumMod val="50000"/>
                <a:lumOff val="50000"/>
              </a:schemeClr>
            </a:solidFill>
            <a:cs typeface="Times New Roman" pitchFamily="18" charset="0"/>
          </a:endParaRPr>
        </a:p>
      </dgm:t>
    </dgm:pt>
    <dgm:pt modelId="{0F98FE5E-678B-4A55-B2AA-3D29D489B823}" type="parTrans" cxnId="{0A46597F-9EF8-473D-9CA6-E6E10A319D67}">
      <dgm:prSet/>
      <dgm:spPr/>
      <dgm:t>
        <a:bodyPr/>
        <a:lstStyle/>
        <a:p>
          <a:endParaRPr lang="en-US"/>
        </a:p>
      </dgm:t>
    </dgm:pt>
    <dgm:pt modelId="{F866672F-E9E0-4C79-BE76-EB7D1D620F52}" type="sibTrans" cxnId="{0A46597F-9EF8-473D-9CA6-E6E10A319D67}">
      <dgm:prSet/>
      <dgm:spPr/>
      <dgm:t>
        <a:bodyPr/>
        <a:lstStyle/>
        <a:p>
          <a:endParaRPr lang="en-US"/>
        </a:p>
      </dgm:t>
    </dgm:pt>
    <dgm:pt modelId="{FAFD8141-02C2-4FF2-8FA9-B2D109E3C2A3}">
      <dgm:prSet/>
      <dgm:spPr/>
      <dgm:t>
        <a:bodyPr/>
        <a:lstStyle/>
        <a:p>
          <a:r>
            <a:rPr lang="en-US" b="1" dirty="0" smtClean="0">
              <a:solidFill>
                <a:schemeClr val="accent3">
                  <a:lumMod val="75000"/>
                </a:schemeClr>
              </a:solidFill>
            </a:rPr>
            <a:t>Using Arguments from Evidence (written/oral)</a:t>
          </a:r>
        </a:p>
      </dgm:t>
    </dgm:pt>
    <dgm:pt modelId="{EE9440C7-D9E1-4A54-9EAC-9131AE2ADFAC}" type="parTrans" cxnId="{9A8DC3B9-5480-4BFE-BCE5-7DB4108F2EB3}">
      <dgm:prSet/>
      <dgm:spPr/>
      <dgm:t>
        <a:bodyPr/>
        <a:lstStyle/>
        <a:p>
          <a:endParaRPr lang="en-US"/>
        </a:p>
      </dgm:t>
    </dgm:pt>
    <dgm:pt modelId="{0202FA72-3854-4AC5-94D6-9FB3D4B4446F}" type="sibTrans" cxnId="{9A8DC3B9-5480-4BFE-BCE5-7DB4108F2EB3}">
      <dgm:prSet/>
      <dgm:spPr/>
      <dgm:t>
        <a:bodyPr/>
        <a:lstStyle/>
        <a:p>
          <a:endParaRPr lang="en-US"/>
        </a:p>
      </dgm:t>
    </dgm:pt>
    <dgm:pt modelId="{F4E9CE16-B27D-4E19-8715-93B487E0670C}">
      <dgm:prSet/>
      <dgm:spPr/>
      <dgm:t>
        <a:bodyPr/>
        <a:lstStyle/>
        <a:p>
          <a:r>
            <a:rPr lang="en-US" b="1" i="1" dirty="0" smtClean="0">
              <a:solidFill>
                <a:schemeClr val="bg2">
                  <a:lumMod val="50000"/>
                  <a:lumOff val="50000"/>
                </a:schemeClr>
              </a:solidFill>
            </a:rPr>
            <a:t>Use Models to Communicate</a:t>
          </a:r>
          <a:endParaRPr lang="en-US" dirty="0">
            <a:solidFill>
              <a:schemeClr val="bg2">
                <a:lumMod val="50000"/>
                <a:lumOff val="50000"/>
              </a:schemeClr>
            </a:solidFill>
          </a:endParaRPr>
        </a:p>
      </dgm:t>
    </dgm:pt>
    <dgm:pt modelId="{00F77605-FBD8-4085-92D5-D999AE5661EC}" type="parTrans" cxnId="{7EDF86AE-A91E-4F5D-9A69-74363FC38BA2}">
      <dgm:prSet/>
      <dgm:spPr/>
      <dgm:t>
        <a:bodyPr/>
        <a:lstStyle/>
        <a:p>
          <a:endParaRPr lang="en-US"/>
        </a:p>
      </dgm:t>
    </dgm:pt>
    <dgm:pt modelId="{60216F4F-47A9-404F-9EE0-5C4F0810EBED}" type="sibTrans" cxnId="{7EDF86AE-A91E-4F5D-9A69-74363FC38BA2}">
      <dgm:prSet/>
      <dgm:spPr/>
      <dgm:t>
        <a:bodyPr/>
        <a:lstStyle/>
        <a:p>
          <a:endParaRPr lang="en-US"/>
        </a:p>
      </dgm:t>
    </dgm:pt>
    <dgm:pt modelId="{B3257818-E9CC-4B89-B5AB-AE65DDF12616}" type="pres">
      <dgm:prSet presAssocID="{FDFE7715-A552-4852-85C5-59AED585062F}" presName="Name0" presStyleCnt="0">
        <dgm:presLayoutVars>
          <dgm:chMax val="7"/>
          <dgm:dir/>
          <dgm:animLvl val="lvl"/>
          <dgm:resizeHandles val="exact"/>
        </dgm:presLayoutVars>
      </dgm:prSet>
      <dgm:spPr/>
      <dgm:t>
        <a:bodyPr/>
        <a:lstStyle/>
        <a:p>
          <a:endParaRPr lang="en-US"/>
        </a:p>
      </dgm:t>
    </dgm:pt>
    <dgm:pt modelId="{21D3EDDE-6128-460B-B4EE-1FC11EC848F0}" type="pres">
      <dgm:prSet presAssocID="{B54B6F09-6E5C-4568-8637-45A356B13E71}" presName="circle1" presStyleLbl="node1" presStyleIdx="0" presStyleCnt="3"/>
      <dgm:spPr>
        <a:solidFill>
          <a:schemeClr val="tx2">
            <a:lumMod val="75000"/>
          </a:schemeClr>
        </a:solidFill>
      </dgm:spPr>
    </dgm:pt>
    <dgm:pt modelId="{7A08AFAE-4A8D-4B91-870B-CBAE1AC33C4E}" type="pres">
      <dgm:prSet presAssocID="{B54B6F09-6E5C-4568-8637-45A356B13E71}" presName="space" presStyleCnt="0"/>
      <dgm:spPr/>
    </dgm:pt>
    <dgm:pt modelId="{035FDECD-4815-4F53-BD29-F3122FE313FC}" type="pres">
      <dgm:prSet presAssocID="{B54B6F09-6E5C-4568-8637-45A356B13E71}" presName="rect1" presStyleLbl="alignAcc1" presStyleIdx="0" presStyleCnt="3" custLinFactNeighborX="424"/>
      <dgm:spPr/>
      <dgm:t>
        <a:bodyPr/>
        <a:lstStyle/>
        <a:p>
          <a:endParaRPr lang="en-US"/>
        </a:p>
      </dgm:t>
    </dgm:pt>
    <dgm:pt modelId="{59EA0A3C-00FB-485B-8938-C02C87499BE1}" type="pres">
      <dgm:prSet presAssocID="{7C84CFB8-8FBB-4AEC-84E5-4276C0871D7D}" presName="vertSpace2" presStyleLbl="node1" presStyleIdx="0" presStyleCnt="3"/>
      <dgm:spPr/>
    </dgm:pt>
    <dgm:pt modelId="{D7AA3839-D623-4401-AA0A-1933B4C0C4DC}" type="pres">
      <dgm:prSet presAssocID="{7C84CFB8-8FBB-4AEC-84E5-4276C0871D7D}" presName="circle2" presStyleLbl="node1" presStyleIdx="1" presStyleCnt="3"/>
      <dgm:spPr>
        <a:solidFill>
          <a:schemeClr val="accent6">
            <a:lumMod val="60000"/>
            <a:lumOff val="40000"/>
          </a:schemeClr>
        </a:solidFill>
        <a:ln>
          <a:solidFill>
            <a:schemeClr val="tx1"/>
          </a:solidFill>
        </a:ln>
      </dgm:spPr>
    </dgm:pt>
    <dgm:pt modelId="{E00F8105-6FD5-4464-9173-1F7E860837BC}" type="pres">
      <dgm:prSet presAssocID="{7C84CFB8-8FBB-4AEC-84E5-4276C0871D7D}" presName="rect2" presStyleLbl="alignAcc1" presStyleIdx="1" presStyleCnt="3"/>
      <dgm:spPr/>
      <dgm:t>
        <a:bodyPr/>
        <a:lstStyle/>
        <a:p>
          <a:endParaRPr lang="en-US"/>
        </a:p>
      </dgm:t>
    </dgm:pt>
    <dgm:pt modelId="{7AD7A749-8548-40A4-A603-82ACAAACF8B9}" type="pres">
      <dgm:prSet presAssocID="{29A4B48D-0819-4445-BF4A-01804EF661B5}" presName="vertSpace3" presStyleLbl="node1" presStyleIdx="1" presStyleCnt="3"/>
      <dgm:spPr/>
    </dgm:pt>
    <dgm:pt modelId="{88FAF0FA-8C22-4C0F-BC6D-102EBA82C65E}" type="pres">
      <dgm:prSet presAssocID="{29A4B48D-0819-4445-BF4A-01804EF661B5}" presName="circle3" presStyleLbl="node1" presStyleIdx="2" presStyleCnt="3"/>
      <dgm:spPr>
        <a:solidFill>
          <a:schemeClr val="accent5">
            <a:lumMod val="60000"/>
            <a:lumOff val="40000"/>
          </a:schemeClr>
        </a:solidFill>
      </dgm:spPr>
    </dgm:pt>
    <dgm:pt modelId="{8281FB06-178D-43F4-8C50-0F4BE46DD568}" type="pres">
      <dgm:prSet presAssocID="{29A4B48D-0819-4445-BF4A-01804EF661B5}" presName="rect3" presStyleLbl="alignAcc1" presStyleIdx="2" presStyleCnt="3"/>
      <dgm:spPr/>
      <dgm:t>
        <a:bodyPr/>
        <a:lstStyle/>
        <a:p>
          <a:endParaRPr lang="en-US"/>
        </a:p>
      </dgm:t>
    </dgm:pt>
    <dgm:pt modelId="{DAF9945D-EA96-43C8-ACAC-94752E51D2AC}" type="pres">
      <dgm:prSet presAssocID="{B54B6F09-6E5C-4568-8637-45A356B13E71}" presName="rect1ParTx" presStyleLbl="alignAcc1" presStyleIdx="2" presStyleCnt="3">
        <dgm:presLayoutVars>
          <dgm:chMax val="1"/>
          <dgm:bulletEnabled val="1"/>
        </dgm:presLayoutVars>
      </dgm:prSet>
      <dgm:spPr/>
      <dgm:t>
        <a:bodyPr/>
        <a:lstStyle/>
        <a:p>
          <a:endParaRPr lang="en-US"/>
        </a:p>
      </dgm:t>
    </dgm:pt>
    <dgm:pt modelId="{345E000A-84A3-4763-8AA0-AF57774A1B91}" type="pres">
      <dgm:prSet presAssocID="{B54B6F09-6E5C-4568-8637-45A356B13E71}" presName="rect1ChTx" presStyleLbl="alignAcc1" presStyleIdx="2" presStyleCnt="3">
        <dgm:presLayoutVars>
          <dgm:bulletEnabled val="1"/>
        </dgm:presLayoutVars>
      </dgm:prSet>
      <dgm:spPr/>
      <dgm:t>
        <a:bodyPr/>
        <a:lstStyle/>
        <a:p>
          <a:endParaRPr lang="en-US"/>
        </a:p>
      </dgm:t>
    </dgm:pt>
    <dgm:pt modelId="{62784BAD-0C1A-4D54-A52C-E7A7DF2BA4F6}" type="pres">
      <dgm:prSet presAssocID="{7C84CFB8-8FBB-4AEC-84E5-4276C0871D7D}" presName="rect2ParTx" presStyleLbl="alignAcc1" presStyleIdx="2" presStyleCnt="3">
        <dgm:presLayoutVars>
          <dgm:chMax val="1"/>
          <dgm:bulletEnabled val="1"/>
        </dgm:presLayoutVars>
      </dgm:prSet>
      <dgm:spPr/>
      <dgm:t>
        <a:bodyPr/>
        <a:lstStyle/>
        <a:p>
          <a:endParaRPr lang="en-US"/>
        </a:p>
      </dgm:t>
    </dgm:pt>
    <dgm:pt modelId="{440BFB7E-6E8A-4213-B1C2-14273922BA45}" type="pres">
      <dgm:prSet presAssocID="{7C84CFB8-8FBB-4AEC-84E5-4276C0871D7D}" presName="rect2ChTx" presStyleLbl="alignAcc1" presStyleIdx="2" presStyleCnt="3">
        <dgm:presLayoutVars>
          <dgm:bulletEnabled val="1"/>
        </dgm:presLayoutVars>
      </dgm:prSet>
      <dgm:spPr/>
      <dgm:t>
        <a:bodyPr/>
        <a:lstStyle/>
        <a:p>
          <a:endParaRPr lang="en-US"/>
        </a:p>
      </dgm:t>
    </dgm:pt>
    <dgm:pt modelId="{04C0E1F2-5549-4279-904F-D1C87D2D612A}" type="pres">
      <dgm:prSet presAssocID="{29A4B48D-0819-4445-BF4A-01804EF661B5}" presName="rect3ParTx" presStyleLbl="alignAcc1" presStyleIdx="2" presStyleCnt="3">
        <dgm:presLayoutVars>
          <dgm:chMax val="1"/>
          <dgm:bulletEnabled val="1"/>
        </dgm:presLayoutVars>
      </dgm:prSet>
      <dgm:spPr/>
      <dgm:t>
        <a:bodyPr/>
        <a:lstStyle/>
        <a:p>
          <a:endParaRPr lang="en-US"/>
        </a:p>
      </dgm:t>
    </dgm:pt>
    <dgm:pt modelId="{65304276-6653-408E-B631-B35E2A1645C3}" type="pres">
      <dgm:prSet presAssocID="{29A4B48D-0819-4445-BF4A-01804EF661B5}" presName="rect3ChTx" presStyleLbl="alignAcc1" presStyleIdx="2" presStyleCnt="3">
        <dgm:presLayoutVars>
          <dgm:bulletEnabled val="1"/>
        </dgm:presLayoutVars>
      </dgm:prSet>
      <dgm:spPr/>
      <dgm:t>
        <a:bodyPr/>
        <a:lstStyle/>
        <a:p>
          <a:endParaRPr lang="en-US"/>
        </a:p>
      </dgm:t>
    </dgm:pt>
  </dgm:ptLst>
  <dgm:cxnLst>
    <dgm:cxn modelId="{9A4D10E8-EEE5-41A0-AF48-E01E5B583E35}" type="presOf" srcId="{ECB67129-7A93-4B75-8F1F-A9A826743E9D}" destId="{345E000A-84A3-4763-8AA0-AF57774A1B91}" srcOrd="0" destOrd="0" presId="urn:microsoft.com/office/officeart/2005/8/layout/target3"/>
    <dgm:cxn modelId="{6481D1A3-4549-46C3-B146-8A8D5537FF8A}" srcId="{B54B6F09-6E5C-4568-8637-45A356B13E71}" destId="{DED6D50E-AA77-4AA3-ACE7-2088A8240BA3}" srcOrd="3" destOrd="0" parTransId="{08BFC8D9-1FEE-4F30-AAC7-74428F33A21D}" sibTransId="{72169BF0-D890-4DAB-A7F4-853A15FD04B2}"/>
    <dgm:cxn modelId="{061336BB-6D33-4C29-ACA1-9B612861022F}" type="presOf" srcId="{7DC404E2-DA67-4C0E-A2AE-49CDFF0B684C}" destId="{440BFB7E-6E8A-4213-B1C2-14273922BA45}" srcOrd="0" destOrd="1" presId="urn:microsoft.com/office/officeart/2005/8/layout/target3"/>
    <dgm:cxn modelId="{9E83DAAC-5A25-49FB-913F-6E0316B99A3E}" type="presOf" srcId="{C09A595A-C3DB-4ABD-974E-D80446ADB216}" destId="{440BFB7E-6E8A-4213-B1C2-14273922BA45}" srcOrd="0" destOrd="5" presId="urn:microsoft.com/office/officeart/2005/8/layout/target3"/>
    <dgm:cxn modelId="{585118E5-E857-45E9-8E68-320632808E13}" type="presOf" srcId="{D75E4E1E-6041-4BDD-A287-97767E0D96BE}" destId="{440BFB7E-6E8A-4213-B1C2-14273922BA45}" srcOrd="0" destOrd="3" presId="urn:microsoft.com/office/officeart/2005/8/layout/target3"/>
    <dgm:cxn modelId="{9B491DC8-E725-4671-9B7F-50FB37DA4333}" type="presOf" srcId="{7C84CFB8-8FBB-4AEC-84E5-4276C0871D7D}" destId="{E00F8105-6FD5-4464-9173-1F7E860837BC}" srcOrd="0" destOrd="0" presId="urn:microsoft.com/office/officeart/2005/8/layout/target3"/>
    <dgm:cxn modelId="{3B6ECACE-93D5-4D51-9275-99EA883CF55D}" srcId="{29A4B48D-0819-4445-BF4A-01804EF661B5}" destId="{6F45D979-DE1B-45ED-97A5-73349F757616}" srcOrd="0" destOrd="0" parTransId="{5C522211-1457-406D-B597-4D8B85F34D84}" sibTransId="{B3B3402E-6D18-42CF-847E-B4302C66C420}"/>
    <dgm:cxn modelId="{D5DFAD88-667F-4C19-9F49-A265EE5CC05A}" type="presOf" srcId="{E8E77F1D-570D-4A66-87D3-80089BA3E743}" destId="{345E000A-84A3-4763-8AA0-AF57774A1B91}" srcOrd="0" destOrd="2" presId="urn:microsoft.com/office/officeart/2005/8/layout/target3"/>
    <dgm:cxn modelId="{799EF747-B0F3-4CFC-8018-8AD95C52BC3B}" srcId="{FDFE7715-A552-4852-85C5-59AED585062F}" destId="{7C84CFB8-8FBB-4AEC-84E5-4276C0871D7D}" srcOrd="1" destOrd="0" parTransId="{7EF14224-DFBE-442D-B976-AE1B9B88A61A}" sibTransId="{1694B266-C541-4017-BC6A-F2F8E698A3AB}"/>
    <dgm:cxn modelId="{C683F0B1-E727-4ED9-8263-177EAAB13A67}" type="presOf" srcId="{29A4B48D-0819-4445-BF4A-01804EF661B5}" destId="{8281FB06-178D-43F4-8C50-0F4BE46DD568}" srcOrd="0" destOrd="0" presId="urn:microsoft.com/office/officeart/2005/8/layout/target3"/>
    <dgm:cxn modelId="{103EA262-0610-49D2-884C-0114D570213E}" type="presOf" srcId="{E7370A5C-2D2D-4D97-8DF2-1419D603C04A}" destId="{345E000A-84A3-4763-8AA0-AF57774A1B91}" srcOrd="0" destOrd="4" presId="urn:microsoft.com/office/officeart/2005/8/layout/target3"/>
    <dgm:cxn modelId="{B486BA3C-A75F-4077-95F9-CF7ADE4A592F}" srcId="{7C84CFB8-8FBB-4AEC-84E5-4276C0871D7D}" destId="{7DC404E2-DA67-4C0E-A2AE-49CDFF0B684C}" srcOrd="1" destOrd="0" parTransId="{6AFFA9B9-076B-4FCD-A8B8-D0522DC74DFD}" sibTransId="{96603A89-53A6-4D51-BA4F-156DC691573C}"/>
    <dgm:cxn modelId="{60C6A188-129E-4B21-A710-F7AEE2152B91}" type="presOf" srcId="{B54B6F09-6E5C-4568-8637-45A356B13E71}" destId="{035FDECD-4815-4F53-BD29-F3122FE313FC}" srcOrd="0" destOrd="0" presId="urn:microsoft.com/office/officeart/2005/8/layout/target3"/>
    <dgm:cxn modelId="{F4701C55-E130-42BE-BC8F-A8B6DA4764D9}" srcId="{B54B6F09-6E5C-4568-8637-45A356B13E71}" destId="{690FC780-9F8C-4B58-BEF0-454C277F6751}" srcOrd="1" destOrd="0" parTransId="{E44E8DB8-DE5A-4B9E-B2ED-1EC615A93078}" sibTransId="{ED67F2C7-EC48-458C-B557-C45C2BFC0233}"/>
    <dgm:cxn modelId="{223BA857-16DD-46E9-A162-1C120328BC7F}" type="presOf" srcId="{690FC780-9F8C-4B58-BEF0-454C277F6751}" destId="{345E000A-84A3-4763-8AA0-AF57774A1B91}" srcOrd="0" destOrd="1" presId="urn:microsoft.com/office/officeart/2005/8/layout/target3"/>
    <dgm:cxn modelId="{C5A4E8CE-30D6-4089-8FE7-61AEF04AE148}" srcId="{7C84CFB8-8FBB-4AEC-84E5-4276C0871D7D}" destId="{B762D6E5-D578-4A73-908A-B01DDE4C6414}" srcOrd="4" destOrd="0" parTransId="{4878A3C0-1ACF-4A47-ADFF-5A45E35DF55A}" sibTransId="{A246E64E-D0BC-49F5-9DEC-745858490152}"/>
    <dgm:cxn modelId="{599DB8FB-6656-48C3-9230-BD65C888533E}" srcId="{B54B6F09-6E5C-4568-8637-45A356B13E71}" destId="{ECB67129-7A93-4B75-8F1F-A9A826743E9D}" srcOrd="0" destOrd="0" parTransId="{F877F375-8EB7-4A32-B25A-4A5A8534828B}" sibTransId="{55ADE3BD-86B8-4F08-9C89-735466D8BC24}"/>
    <dgm:cxn modelId="{E735737F-E4A3-441A-A373-DEF59EA5BB20}" srcId="{B54B6F09-6E5C-4568-8637-45A356B13E71}" destId="{E8E77F1D-570D-4A66-87D3-80089BA3E743}" srcOrd="2" destOrd="0" parTransId="{A822E8DE-E07F-41F9-AE6C-20CED102ED27}" sibTransId="{3C150276-5BE4-4BA7-A61A-8201604AE75C}"/>
    <dgm:cxn modelId="{6BA5F269-26A0-41C6-AAF1-5DDC032F44C5}" type="presOf" srcId="{7C84CFB8-8FBB-4AEC-84E5-4276C0871D7D}" destId="{62784BAD-0C1A-4D54-A52C-E7A7DF2BA4F6}" srcOrd="1" destOrd="0" presId="urn:microsoft.com/office/officeart/2005/8/layout/target3"/>
    <dgm:cxn modelId="{9A8DC3B9-5480-4BFE-BCE5-7DB4108F2EB3}" srcId="{29A4B48D-0819-4445-BF4A-01804EF661B5}" destId="{FAFD8141-02C2-4FF2-8FA9-B2D109E3C2A3}" srcOrd="1" destOrd="0" parTransId="{EE9440C7-D9E1-4A54-9EAC-9131AE2ADFAC}" sibTransId="{0202FA72-3854-4AC5-94D6-9FB3D4B4446F}"/>
    <dgm:cxn modelId="{1504849C-4A0F-432B-AE65-3929A76EE727}" type="presOf" srcId="{F4E9CE16-B27D-4E19-8715-93B487E0670C}" destId="{65304276-6653-408E-B631-B35E2A1645C3}" srcOrd="0" destOrd="2" presId="urn:microsoft.com/office/officeart/2005/8/layout/target3"/>
    <dgm:cxn modelId="{0CCF55F4-07EC-40EF-B520-1D34AAA42ADB}" type="presOf" srcId="{DED6D50E-AA77-4AA3-ACE7-2088A8240BA3}" destId="{345E000A-84A3-4763-8AA0-AF57774A1B91}" srcOrd="0" destOrd="3" presId="urn:microsoft.com/office/officeart/2005/8/layout/target3"/>
    <dgm:cxn modelId="{381DDAB1-A4D4-4A05-A02F-8198F45CEE56}" srcId="{FDFE7715-A552-4852-85C5-59AED585062F}" destId="{29A4B48D-0819-4445-BF4A-01804EF661B5}" srcOrd="2" destOrd="0" parTransId="{93F243CF-B7CA-47E7-9F4B-1151A1AA5D83}" sibTransId="{54E7533D-2C29-4298-A609-763C2BA33548}"/>
    <dgm:cxn modelId="{705324C1-40C4-4011-A2CC-DE91010D03CB}" srcId="{7C84CFB8-8FBB-4AEC-84E5-4276C0871D7D}" destId="{7044460D-6049-4E87-9DDB-F835B0EF682C}" srcOrd="2" destOrd="0" parTransId="{6FCC6147-8D11-4340-A857-769AAF0BBDB7}" sibTransId="{61F5AF39-655D-46CB-882F-7BD7FA7BA74C}"/>
    <dgm:cxn modelId="{F0FD0CFC-00BB-4D84-8478-F7BF9403959D}" type="presOf" srcId="{29A4B48D-0819-4445-BF4A-01804EF661B5}" destId="{04C0E1F2-5549-4279-904F-D1C87D2D612A}" srcOrd="1" destOrd="0" presId="urn:microsoft.com/office/officeart/2005/8/layout/target3"/>
    <dgm:cxn modelId="{091EA89C-CFCF-41CA-81FE-3B7AC51487B5}" type="presOf" srcId="{B762D6E5-D578-4A73-908A-B01DDE4C6414}" destId="{440BFB7E-6E8A-4213-B1C2-14273922BA45}" srcOrd="0" destOrd="4" presId="urn:microsoft.com/office/officeart/2005/8/layout/target3"/>
    <dgm:cxn modelId="{D413B39A-8FA4-4836-8177-A3B7CB977199}" srcId="{FDFE7715-A552-4852-85C5-59AED585062F}" destId="{B54B6F09-6E5C-4568-8637-45A356B13E71}" srcOrd="0" destOrd="0" parTransId="{D76DC74E-C0E5-42CC-BE5C-CA63E8231B4A}" sibTransId="{06D2F4AB-E178-472A-AD09-937B4AABC6BC}"/>
    <dgm:cxn modelId="{05C5E75B-0952-4A81-96DB-5D8702D1443E}" type="presOf" srcId="{7044460D-6049-4E87-9DDB-F835B0EF682C}" destId="{440BFB7E-6E8A-4213-B1C2-14273922BA45}" srcOrd="0" destOrd="2" presId="urn:microsoft.com/office/officeart/2005/8/layout/target3"/>
    <dgm:cxn modelId="{77890BD0-BDCF-4164-B2E5-98DEF5B42642}" srcId="{B54B6F09-6E5C-4568-8637-45A356B13E71}" destId="{E7370A5C-2D2D-4D97-8DF2-1419D603C04A}" srcOrd="4" destOrd="0" parTransId="{1345CD4A-C96F-4DAF-A0DB-846EEF935EFF}" sibTransId="{7C178466-AC30-468D-AA66-60948DAE93DD}"/>
    <dgm:cxn modelId="{BFCE82E2-DB6D-4324-B90A-6D02D3086699}" type="presOf" srcId="{7E28E27E-A554-4E0B-AB62-0C8F2B9B2454}" destId="{440BFB7E-6E8A-4213-B1C2-14273922BA45}" srcOrd="0" destOrd="0" presId="urn:microsoft.com/office/officeart/2005/8/layout/target3"/>
    <dgm:cxn modelId="{C96BCB4B-6CC8-4407-87F5-1425DF385C37}" type="presOf" srcId="{FDFE7715-A552-4852-85C5-59AED585062F}" destId="{B3257818-E9CC-4B89-B5AB-AE65DDF12616}" srcOrd="0" destOrd="0" presId="urn:microsoft.com/office/officeart/2005/8/layout/target3"/>
    <dgm:cxn modelId="{01170543-DD38-4520-9439-67311AF6342F}" srcId="{7C84CFB8-8FBB-4AEC-84E5-4276C0871D7D}" destId="{D75E4E1E-6041-4BDD-A287-97767E0D96BE}" srcOrd="3" destOrd="0" parTransId="{E65035CF-259C-454E-A8B1-A73EAA8620BA}" sibTransId="{E9E72DF6-195B-471D-B849-402E63ACB095}"/>
    <dgm:cxn modelId="{FD7638E4-F5FB-4160-84A8-3492852BC64B}" type="presOf" srcId="{B54B6F09-6E5C-4568-8637-45A356B13E71}" destId="{DAF9945D-EA96-43C8-ACAC-94752E51D2AC}" srcOrd="1" destOrd="0" presId="urn:microsoft.com/office/officeart/2005/8/layout/target3"/>
    <dgm:cxn modelId="{0A46597F-9EF8-473D-9CA6-E6E10A319D67}" srcId="{7C84CFB8-8FBB-4AEC-84E5-4276C0871D7D}" destId="{C09A595A-C3DB-4ABD-974E-D80446ADB216}" srcOrd="5" destOrd="0" parTransId="{0F98FE5E-678B-4A55-B2AA-3D29D489B823}" sibTransId="{F866672F-E9E0-4C79-BE76-EB7D1D620F52}"/>
    <dgm:cxn modelId="{5D061BA7-404A-4E55-A902-FDE398354ECD}" type="presOf" srcId="{FAFD8141-02C2-4FF2-8FA9-B2D109E3C2A3}" destId="{65304276-6653-408E-B631-B35E2A1645C3}" srcOrd="0" destOrd="1" presId="urn:microsoft.com/office/officeart/2005/8/layout/target3"/>
    <dgm:cxn modelId="{7EDF86AE-A91E-4F5D-9A69-74363FC38BA2}" srcId="{29A4B48D-0819-4445-BF4A-01804EF661B5}" destId="{F4E9CE16-B27D-4E19-8715-93B487E0670C}" srcOrd="2" destOrd="0" parTransId="{00F77605-FBD8-4085-92D5-D999AE5661EC}" sibTransId="{60216F4F-47A9-404F-9EE0-5C4F0810EBED}"/>
    <dgm:cxn modelId="{D8EC13D8-8953-4D8B-A2DA-8319B785BC61}" type="presOf" srcId="{6F45D979-DE1B-45ED-97A5-73349F757616}" destId="{65304276-6653-408E-B631-B35E2A1645C3}" srcOrd="0" destOrd="0" presId="urn:microsoft.com/office/officeart/2005/8/layout/target3"/>
    <dgm:cxn modelId="{C023F3F8-72FE-4394-A89E-18A1374B2595}" srcId="{7C84CFB8-8FBB-4AEC-84E5-4276C0871D7D}" destId="{7E28E27E-A554-4E0B-AB62-0C8F2B9B2454}" srcOrd="0" destOrd="0" parTransId="{D352ED21-71F6-442B-9D2F-51F2F2029A13}" sibTransId="{E8CE468F-6C0C-4CEA-B63D-C7A6EDA809E1}"/>
    <dgm:cxn modelId="{83BE4F43-DD5D-48C2-AA27-39593382C2A6}" type="presParOf" srcId="{B3257818-E9CC-4B89-B5AB-AE65DDF12616}" destId="{21D3EDDE-6128-460B-B4EE-1FC11EC848F0}" srcOrd="0" destOrd="0" presId="urn:microsoft.com/office/officeart/2005/8/layout/target3"/>
    <dgm:cxn modelId="{362B78BB-9BF7-4FC5-9995-A4D810DD3B79}" type="presParOf" srcId="{B3257818-E9CC-4B89-B5AB-AE65DDF12616}" destId="{7A08AFAE-4A8D-4B91-870B-CBAE1AC33C4E}" srcOrd="1" destOrd="0" presId="urn:microsoft.com/office/officeart/2005/8/layout/target3"/>
    <dgm:cxn modelId="{C5198526-031D-4598-B990-23DEA747A06D}" type="presParOf" srcId="{B3257818-E9CC-4B89-B5AB-AE65DDF12616}" destId="{035FDECD-4815-4F53-BD29-F3122FE313FC}" srcOrd="2" destOrd="0" presId="urn:microsoft.com/office/officeart/2005/8/layout/target3"/>
    <dgm:cxn modelId="{1A080737-3A9F-42F5-9263-B379F46350EB}" type="presParOf" srcId="{B3257818-E9CC-4B89-B5AB-AE65DDF12616}" destId="{59EA0A3C-00FB-485B-8938-C02C87499BE1}" srcOrd="3" destOrd="0" presId="urn:microsoft.com/office/officeart/2005/8/layout/target3"/>
    <dgm:cxn modelId="{F4BF8F42-E8A9-4D5F-B009-7D1E6A0C6D0F}" type="presParOf" srcId="{B3257818-E9CC-4B89-B5AB-AE65DDF12616}" destId="{D7AA3839-D623-4401-AA0A-1933B4C0C4DC}" srcOrd="4" destOrd="0" presId="urn:microsoft.com/office/officeart/2005/8/layout/target3"/>
    <dgm:cxn modelId="{154B7967-E3FF-4045-A2C1-21F49E8A5816}" type="presParOf" srcId="{B3257818-E9CC-4B89-B5AB-AE65DDF12616}" destId="{E00F8105-6FD5-4464-9173-1F7E860837BC}" srcOrd="5" destOrd="0" presId="urn:microsoft.com/office/officeart/2005/8/layout/target3"/>
    <dgm:cxn modelId="{6C440880-28E7-42C0-A99E-F2D14432EAE7}" type="presParOf" srcId="{B3257818-E9CC-4B89-B5AB-AE65DDF12616}" destId="{7AD7A749-8548-40A4-A603-82ACAAACF8B9}" srcOrd="6" destOrd="0" presId="urn:microsoft.com/office/officeart/2005/8/layout/target3"/>
    <dgm:cxn modelId="{90DD5F7C-FEFD-49A0-A1CD-5424EF404EE1}" type="presParOf" srcId="{B3257818-E9CC-4B89-B5AB-AE65DDF12616}" destId="{88FAF0FA-8C22-4C0F-BC6D-102EBA82C65E}" srcOrd="7" destOrd="0" presId="urn:microsoft.com/office/officeart/2005/8/layout/target3"/>
    <dgm:cxn modelId="{C1DE6C52-96A0-4BDB-AA75-5D930C053EC8}" type="presParOf" srcId="{B3257818-E9CC-4B89-B5AB-AE65DDF12616}" destId="{8281FB06-178D-43F4-8C50-0F4BE46DD568}" srcOrd="8" destOrd="0" presId="urn:microsoft.com/office/officeart/2005/8/layout/target3"/>
    <dgm:cxn modelId="{AAB01C63-0D19-4836-A773-10D6C6EBCD62}" type="presParOf" srcId="{B3257818-E9CC-4B89-B5AB-AE65DDF12616}" destId="{DAF9945D-EA96-43C8-ACAC-94752E51D2AC}" srcOrd="9" destOrd="0" presId="urn:microsoft.com/office/officeart/2005/8/layout/target3"/>
    <dgm:cxn modelId="{4EBC1BC2-5F46-4E6F-8E93-461A1863BD0F}" type="presParOf" srcId="{B3257818-E9CC-4B89-B5AB-AE65DDF12616}" destId="{345E000A-84A3-4763-8AA0-AF57774A1B91}" srcOrd="10" destOrd="0" presId="urn:microsoft.com/office/officeart/2005/8/layout/target3"/>
    <dgm:cxn modelId="{52A04304-DD28-4E2C-ACF9-B5C8BAB2D537}" type="presParOf" srcId="{B3257818-E9CC-4B89-B5AB-AE65DDF12616}" destId="{62784BAD-0C1A-4D54-A52C-E7A7DF2BA4F6}" srcOrd="11" destOrd="0" presId="urn:microsoft.com/office/officeart/2005/8/layout/target3"/>
    <dgm:cxn modelId="{853C6AFD-82AB-4E5E-96F0-E1A49109343E}" type="presParOf" srcId="{B3257818-E9CC-4B89-B5AB-AE65DDF12616}" destId="{440BFB7E-6E8A-4213-B1C2-14273922BA45}" srcOrd="12" destOrd="0" presId="urn:microsoft.com/office/officeart/2005/8/layout/target3"/>
    <dgm:cxn modelId="{C9447A3B-E800-402B-9C1E-1647D9DCB756}" type="presParOf" srcId="{B3257818-E9CC-4B89-B5AB-AE65DDF12616}" destId="{04C0E1F2-5549-4279-904F-D1C87D2D612A}" srcOrd="13" destOrd="0" presId="urn:microsoft.com/office/officeart/2005/8/layout/target3"/>
    <dgm:cxn modelId="{8586EE34-6CB3-4B27-AE44-B87C958A36E5}" type="presParOf" srcId="{B3257818-E9CC-4B89-B5AB-AE65DDF12616}" destId="{65304276-6653-408E-B631-B35E2A1645C3}"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t>10/23/2014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10/23/2014</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a:t>1</a:t>
            </a:fld>
            <a:endParaRPr lang="en-US"/>
          </a:p>
        </p:txBody>
      </p:sp>
    </p:spTree>
    <p:extLst>
      <p:ext uri="{BB962C8B-B14F-4D97-AF65-F5344CB8AC3E}">
        <p14:creationId xmlns:p14="http://schemas.microsoft.com/office/powerpoint/2010/main" val="1868139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TLs in the Live Wave model with folding</a:t>
            </a:r>
            <a:r>
              <a:rPr lang="en-US" baseline="0" dirty="0" smtClean="0"/>
              <a:t> two lines of chairs facing each other.  Stop along the way to allow TLs to jot notes on their organizer.  Focus only on the characteristics of amplitude, wavelength, frequency and energy transfer.</a:t>
            </a:r>
          </a:p>
          <a:p>
            <a:endParaRPr lang="en-US" baseline="0" dirty="0" smtClean="0"/>
          </a:p>
          <a:p>
            <a:r>
              <a:rPr lang="en-US" baseline="0" dirty="0" smtClean="0"/>
              <a:t>CUT questions posed along the way.</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17</a:t>
            </a:fld>
            <a:endParaRPr lang="en-US"/>
          </a:p>
        </p:txBody>
      </p:sp>
    </p:spTree>
    <p:extLst>
      <p:ext uri="{BB962C8B-B14F-4D97-AF65-F5344CB8AC3E}">
        <p14:creationId xmlns:p14="http://schemas.microsoft.com/office/powerpoint/2010/main" val="3303935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Packet is available to hand out at this time with directions and Tom’s article from</a:t>
            </a:r>
            <a:r>
              <a:rPr lang="en-US" baseline="0" dirty="0" smtClean="0"/>
              <a:t> SC.</a:t>
            </a:r>
          </a:p>
          <a:p>
            <a:endParaRPr lang="en-US" baseline="0" dirty="0" smtClean="0"/>
          </a:p>
          <a:p>
            <a:r>
              <a:rPr lang="en-US" baseline="0" dirty="0" smtClean="0"/>
              <a:t>Mindy, </a:t>
            </a:r>
            <a:r>
              <a:rPr lang="en-US" baseline="0" dirty="0" err="1" smtClean="0"/>
              <a:t>Nikkol</a:t>
            </a:r>
            <a:r>
              <a:rPr lang="en-US" baseline="0" dirty="0" smtClean="0"/>
              <a:t>, Amy and Christine will use formative assessment</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18</a:t>
            </a:fld>
            <a:endParaRPr lang="en-US"/>
          </a:p>
        </p:txBody>
      </p:sp>
    </p:spTree>
    <p:extLst>
      <p:ext uri="{BB962C8B-B14F-4D97-AF65-F5344CB8AC3E}">
        <p14:creationId xmlns:p14="http://schemas.microsoft.com/office/powerpoint/2010/main" val="3010238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CUT question:  As a teacher, think about what questions would be essential to have prepared to ask students as you circulate the room. What evidence</a:t>
            </a:r>
            <a:r>
              <a:rPr lang="en-US" baseline="0" dirty="0" smtClean="0"/>
              <a:t> are you seeking? What is the goal of this section of the lesson? How can you gather formative assessment information on an entire class while they engage in this experience?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 “Describe how this model is different from the human model.”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Explicitly</a:t>
            </a:r>
            <a:r>
              <a:rPr lang="en-US" baseline="0" dirty="0" smtClean="0"/>
              <a:t> point out use of the CCC … </a:t>
            </a:r>
            <a:r>
              <a:rPr lang="en-US" dirty="0" smtClean="0"/>
              <a:t>Why is the fact that wave motion is a PATTERN important?  Leads way to mathematical representations</a:t>
            </a:r>
            <a:r>
              <a:rPr lang="en-US" baseline="0" dirty="0" smtClean="0"/>
              <a:t> necessary in upper grades and applications of waves in industry (engineering).</a:t>
            </a:r>
            <a:endParaRPr lang="en-US" dirty="0" smtClean="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19</a:t>
            </a:fld>
            <a:endParaRPr lang="en-US"/>
          </a:p>
        </p:txBody>
      </p:sp>
    </p:spTree>
    <p:extLst>
      <p:ext uri="{BB962C8B-B14F-4D97-AF65-F5344CB8AC3E}">
        <p14:creationId xmlns:p14="http://schemas.microsoft.com/office/powerpoint/2010/main" val="2779027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 Commit</a:t>
            </a:r>
            <a:r>
              <a:rPr lang="en-US" baseline="0" dirty="0"/>
              <a:t> and Toss with the half-sheet explanation.  Stepping through each of the four characteristics, ask for a volunteer that is pretty confident that what they have for the characteristic is correct and share out.  Ask the room who has a similar answer … who has a different answer … make note of overall group understanding (whole class formative piece)</a:t>
            </a:r>
          </a:p>
          <a:p>
            <a:endParaRPr lang="en-US" baseline="0" dirty="0"/>
          </a:p>
          <a:p>
            <a:r>
              <a:rPr lang="en-US" baseline="0" dirty="0"/>
              <a:t>Lead discussion to develop common understanding and ways to address </a:t>
            </a:r>
            <a:r>
              <a:rPr lang="en-US" b="1" baseline="0" dirty="0"/>
              <a:t>incomplete thinking </a:t>
            </a:r>
            <a:r>
              <a:rPr lang="en-US" baseline="0" dirty="0"/>
              <a:t>and </a:t>
            </a:r>
            <a:r>
              <a:rPr lang="en-US" b="1" baseline="0" dirty="0"/>
              <a:t>limitations of the model</a:t>
            </a:r>
            <a:r>
              <a:rPr lang="en-US" baseline="0" dirty="0"/>
              <a:t>. (Wavelength – start and stop at same point.)</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20</a:t>
            </a:fld>
            <a:endParaRPr lang="en-US"/>
          </a:p>
        </p:txBody>
      </p:sp>
    </p:spTree>
    <p:extLst>
      <p:ext uri="{BB962C8B-B14F-4D97-AF65-F5344CB8AC3E}">
        <p14:creationId xmlns:p14="http://schemas.microsoft.com/office/powerpoint/2010/main" val="4236734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individual work, have a table discussion and choose one to</a:t>
            </a:r>
            <a:r>
              <a:rPr lang="en-US" baseline="0" dirty="0" smtClean="0"/>
              <a:t> share.  Be ready to state why it was chosen to share – what is special about it?  Post on chart paper for the wall.</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22</a:t>
            </a:fld>
            <a:endParaRPr lang="en-US"/>
          </a:p>
        </p:txBody>
      </p:sp>
    </p:spTree>
    <p:extLst>
      <p:ext uri="{BB962C8B-B14F-4D97-AF65-F5344CB8AC3E}">
        <p14:creationId xmlns:p14="http://schemas.microsoft.com/office/powerpoint/2010/main" val="1275253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question is their</a:t>
            </a:r>
            <a:r>
              <a:rPr lang="en-US" baseline="0" dirty="0" smtClean="0"/>
              <a:t> reflection on the sheet provided.</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23</a:t>
            </a:fld>
            <a:endParaRPr lang="en-US"/>
          </a:p>
        </p:txBody>
      </p:sp>
    </p:spTree>
    <p:extLst>
      <p:ext uri="{BB962C8B-B14F-4D97-AF65-F5344CB8AC3E}">
        <p14:creationId xmlns:p14="http://schemas.microsoft.com/office/powerpoint/2010/main" val="2576382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a:t>24</a:t>
            </a:fld>
            <a:endParaRPr lang="en-US"/>
          </a:p>
        </p:txBody>
      </p:sp>
    </p:spTree>
    <p:extLst>
      <p:ext uri="{BB962C8B-B14F-4D97-AF65-F5344CB8AC3E}">
        <p14:creationId xmlns:p14="http://schemas.microsoft.com/office/powerpoint/2010/main" val="1723974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Gallery walk went long, debrief about the walk.</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25</a:t>
            </a:fld>
            <a:endParaRPr lang="en-US"/>
          </a:p>
        </p:txBody>
      </p:sp>
    </p:spTree>
    <p:extLst>
      <p:ext uri="{BB962C8B-B14F-4D97-AF65-F5344CB8AC3E}">
        <p14:creationId xmlns:p14="http://schemas.microsoft.com/office/powerpoint/2010/main" val="1277486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tell us how we did on creating this assessment?  What other questions would be nice to add?  We would like to create a tool for evaluating</a:t>
            </a:r>
            <a:r>
              <a:rPr lang="en-US" baseline="0" dirty="0" smtClean="0"/>
              <a:t> tasks.  </a:t>
            </a:r>
            <a:r>
              <a:rPr lang="en-US" dirty="0" smtClean="0"/>
              <a:t>Note:  CCC was not address</a:t>
            </a:r>
            <a:r>
              <a:rPr lang="en-US" baseline="0" dirty="0" smtClean="0"/>
              <a:t> specifically, so it is only assessing 2 of the 3 dimensions</a:t>
            </a:r>
          </a:p>
          <a:p>
            <a:endParaRPr lang="en-US" baseline="0" dirty="0" smtClean="0"/>
          </a:p>
          <a:p>
            <a:r>
              <a:rPr lang="en-US" baseline="0" dirty="0" smtClean="0"/>
              <a:t>CUT question: What surprised you by looking at this item more closely?  How has your question changed about this item now that you have looked at it more closely?</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26</a:t>
            </a:fld>
            <a:endParaRPr lang="en-US"/>
          </a:p>
        </p:txBody>
      </p:sp>
    </p:spTree>
    <p:extLst>
      <p:ext uri="{BB962C8B-B14F-4D97-AF65-F5344CB8AC3E}">
        <p14:creationId xmlns:p14="http://schemas.microsoft.com/office/powerpoint/2010/main" val="88371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to grade groups.  Give grade-level</a:t>
            </a:r>
            <a:r>
              <a:rPr lang="en-US" baseline="0" dirty="0" smtClean="0"/>
              <a:t> prompts from past released state ORQs and quarter sheet with questions. </a:t>
            </a:r>
          </a:p>
          <a:p>
            <a:r>
              <a:rPr lang="en-US" baseline="0" dirty="0" smtClean="0"/>
              <a:t>If they would like to use the one they brought, they can choose to do so.</a:t>
            </a:r>
          </a:p>
          <a:p>
            <a:endParaRPr lang="en-US" baseline="0" dirty="0" smtClean="0"/>
          </a:p>
          <a:p>
            <a:r>
              <a:rPr lang="en-US" baseline="0" dirty="0" smtClean="0"/>
              <a:t>CUT question: What other questions would be helpful in reviewing items for effectiveness?</a:t>
            </a:r>
          </a:p>
        </p:txBody>
      </p:sp>
      <p:sp>
        <p:nvSpPr>
          <p:cNvPr id="4" name="Slide Number Placeholder 3"/>
          <p:cNvSpPr>
            <a:spLocks noGrp="1"/>
          </p:cNvSpPr>
          <p:nvPr>
            <p:ph type="sldNum" sz="quarter" idx="10"/>
          </p:nvPr>
        </p:nvSpPr>
        <p:spPr/>
        <p:txBody>
          <a:bodyPr/>
          <a:lstStyle/>
          <a:p>
            <a:fld id="{F93199CD-3E1B-4AE6-990F-76F925F5EA9F}" type="slidenum">
              <a:rPr lang="en-US" smtClean="0"/>
              <a:t>29</a:t>
            </a:fld>
            <a:endParaRPr lang="en-US"/>
          </a:p>
        </p:txBody>
      </p:sp>
    </p:spTree>
    <p:extLst>
      <p:ext uri="{BB962C8B-B14F-4D97-AF65-F5344CB8AC3E}">
        <p14:creationId xmlns:p14="http://schemas.microsoft.com/office/powerpoint/2010/main" val="26622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TLs of the note taking expectation</a:t>
            </a:r>
            <a:r>
              <a:rPr lang="en-US" baseline="0" dirty="0" smtClean="0"/>
              <a:t> that can be done on the paper agenda.  Point out the posted list of Cross-Cutting concepts and state that as they reflect throughout the day to include which CCCs were touched upon</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1975268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a:t>
            </a:r>
            <a:r>
              <a:rPr lang="en-US" dirty="0" smtClean="0"/>
              <a:t>stars and a wish for the sharing and suggestions piece.</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31</a:t>
            </a:fld>
            <a:endParaRPr lang="en-US"/>
          </a:p>
        </p:txBody>
      </p:sp>
    </p:spTree>
    <p:extLst>
      <p:ext uri="{BB962C8B-B14F-4D97-AF65-F5344CB8AC3E}">
        <p14:creationId xmlns:p14="http://schemas.microsoft.com/office/powerpoint/2010/main" val="2754238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C-S-D in notebook for recording</a:t>
            </a:r>
            <a:r>
              <a:rPr lang="en-US" baseline="0" dirty="0" smtClean="0"/>
              <a:t> of information.</a:t>
            </a:r>
          </a:p>
          <a:p>
            <a:r>
              <a:rPr lang="en-US" baseline="0" dirty="0" smtClean="0"/>
              <a:t>Table talk </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32</a:t>
            </a:fld>
            <a:endParaRPr lang="en-US"/>
          </a:p>
        </p:txBody>
      </p:sp>
    </p:spTree>
    <p:extLst>
      <p:ext uri="{BB962C8B-B14F-4D97-AF65-F5344CB8AC3E}">
        <p14:creationId xmlns:p14="http://schemas.microsoft.com/office/powerpoint/2010/main" val="69829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a capacity building approach, the goal of the Leadership Networks is to focus on professional learning around KCAS for Science, Characteristics of Highly Effective Teaching and Learning, Assessment Literacy, and Teacher Leadership in order to support College and Career Readiness for all students. You are one of the chosen</a:t>
            </a:r>
            <a:r>
              <a:rPr lang="en-US" baseline="0" dirty="0" smtClean="0"/>
              <a:t> few…one that can establish a precedence for other teachers in KY by advocating for change in the science classroom and in how student demonstrate mastery of their understanding at the state level.</a:t>
            </a:r>
            <a:endParaRPr lang="en-US" dirty="0" smtClean="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a:t>3</a:t>
            </a:fld>
            <a:endParaRPr lang="en-US"/>
          </a:p>
        </p:txBody>
      </p:sp>
    </p:spTree>
    <p:extLst>
      <p:ext uri="{BB962C8B-B14F-4D97-AF65-F5344CB8AC3E}">
        <p14:creationId xmlns:p14="http://schemas.microsoft.com/office/powerpoint/2010/main" val="122042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Shifting to engaging</a:t>
            </a:r>
            <a:r>
              <a:rPr lang="en-US" baseline="0" dirty="0" smtClean="0"/>
              <a:t> students in</a:t>
            </a:r>
            <a:r>
              <a:rPr lang="en-US" dirty="0" smtClean="0"/>
              <a:t> minds-on.  Thinking skills in science. </a:t>
            </a:r>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3390140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36333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CUT question: Identify two striking differences</a:t>
            </a:r>
            <a:r>
              <a:rPr lang="en-US" baseline="0" dirty="0" smtClean="0"/>
              <a:t> in how the learning is experienced</a:t>
            </a:r>
            <a:endParaRPr lang="en-US" dirty="0" smtClean="0"/>
          </a:p>
        </p:txBody>
      </p:sp>
      <p:sp>
        <p:nvSpPr>
          <p:cNvPr id="4" name="Slide Number Placeholder 3"/>
          <p:cNvSpPr>
            <a:spLocks noGrp="1"/>
          </p:cNvSpPr>
          <p:nvPr>
            <p:ph type="sldNum" sz="quarter" idx="10"/>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286485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question: Identify two striking differences</a:t>
            </a:r>
            <a:r>
              <a:rPr lang="en-US" baseline="0" dirty="0" smtClean="0"/>
              <a:t> in how the learning is experienced</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3902506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140604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and talk…what do you recall about this template?</a:t>
            </a:r>
            <a:r>
              <a:rPr lang="en-US" baseline="0" dirty="0" smtClean="0"/>
              <a:t> How can it be used by teachers? Revisit thinking behind this tool and utility.</a:t>
            </a:r>
            <a:endParaRPr lang="en-US" dirty="0" smtClean="0"/>
          </a:p>
          <a:p>
            <a:endParaRPr lang="en-US" dirty="0" smtClean="0"/>
          </a:p>
          <a:p>
            <a:r>
              <a:rPr lang="en-US" dirty="0" smtClean="0"/>
              <a:t>Hand out-</a:t>
            </a:r>
            <a:r>
              <a:rPr lang="en-US" baseline="0" dirty="0" smtClean="0"/>
              <a:t> GRC modified page  .</a:t>
            </a:r>
            <a:r>
              <a:rPr lang="en-US" dirty="0" smtClean="0"/>
              <a:t>Have TL</a:t>
            </a:r>
            <a:r>
              <a:rPr lang="en-US" baseline="0" dirty="0" smtClean="0"/>
              <a:t> use the provided organizer to jot notes about the waves learning experiences</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4054478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title="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4914989" cy="6857942"/>
          </a:xfrm>
          <a:prstGeom prst="rect">
            <a:avLst/>
          </a:prstGeom>
        </p:spPr>
      </p:pic>
      <p:sp>
        <p:nvSpPr>
          <p:cNvPr id="8" name="Rectangle 7"/>
          <p:cNvSpPr/>
          <p:nvPr/>
        </p:nvSpPr>
        <p:spPr>
          <a:xfrm>
            <a:off x="4571999" y="0"/>
            <a:ext cx="342990"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ctrTitle"/>
          </p:nvPr>
        </p:nvSpPr>
        <p:spPr>
          <a:xfrm>
            <a:off x="5257979" y="1600200"/>
            <a:ext cx="3429894" cy="3733800"/>
          </a:xfrm>
        </p:spPr>
        <p:txBody>
          <a:bodyPr anchor="b">
            <a:normAutofit/>
          </a:bodyPr>
          <a:lstStyle>
            <a:lvl1pPr>
              <a:lnSpc>
                <a:spcPct val="80000"/>
              </a:lnSpc>
              <a:defRPr sz="54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257980" y="5562600"/>
            <a:ext cx="3429892"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10/23/2014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5" y="609600"/>
            <a:ext cx="1486288"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7" y="609600"/>
            <a:ext cx="5544993"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10/23/2014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10/23/2014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085" y="1616075"/>
            <a:ext cx="5487828" cy="2727325"/>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828086" y="4495801"/>
            <a:ext cx="548782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10/23/2014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85097" y="1828800"/>
            <a:ext cx="3315563"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321" y="1828800"/>
            <a:ext cx="3315563"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10/23/2014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483903" y="1828800"/>
            <a:ext cx="3313277"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3903" y="2743200"/>
            <a:ext cx="3313277"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30414" y="1828800"/>
            <a:ext cx="3313277"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414" y="2743200"/>
            <a:ext cx="3313277"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10/23/2014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10/23/2014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
            <a:ext cx="9143999" cy="6857887"/>
          </a:xfrm>
          <a:prstGeom prst="rect">
            <a:avLst/>
          </a:prstGeom>
        </p:spPr>
      </p:pic>
      <p:sp>
        <p:nvSpPr>
          <p:cNvPr id="2" name="Date Placeholder 1"/>
          <p:cNvSpPr>
            <a:spLocks noGrp="1"/>
          </p:cNvSpPr>
          <p:nvPr>
            <p:ph type="dt" sz="half" idx="10"/>
          </p:nvPr>
        </p:nvSpPr>
        <p:spPr/>
        <p:txBody>
          <a:bodyPr/>
          <a:lstStyle/>
          <a:p>
            <a:fld id="{03F41C87-7AD9-4845-A077-840E4A0F3F06}" type="datetimeFigureOut">
              <a:rPr lang="en-US"/>
              <a:t>10/23/2014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096" y="588964"/>
            <a:ext cx="2743915" cy="2840037"/>
          </a:xfrm>
        </p:spPr>
        <p:txBody>
          <a:bodyPr anchor="b">
            <a:noAutofit/>
          </a:bodyPr>
          <a:lstStyle>
            <a:lvl1pPr algn="l">
              <a:lnSpc>
                <a:spcPct val="80000"/>
              </a:lnSpc>
              <a:defRPr sz="3600" b="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4572001" y="588964"/>
            <a:ext cx="4115872"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485096" y="3581400"/>
            <a:ext cx="2743915"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10/23/2014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572036" y="588963"/>
            <a:ext cx="4115836"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3" name="Picture Placeholder 2"/>
          <p:cNvSpPr>
            <a:spLocks noGrp="1"/>
          </p:cNvSpPr>
          <p:nvPr>
            <p:ph type="pic" idx="1"/>
          </p:nvPr>
        </p:nvSpPr>
        <p:spPr>
          <a:xfrm>
            <a:off x="4731853" y="805658"/>
            <a:ext cx="3796203"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485096" y="588963"/>
            <a:ext cx="2743915" cy="2840038"/>
          </a:xfrm>
        </p:spPr>
        <p:txBody>
          <a:bodyPr anchor="b">
            <a:normAutofit/>
          </a:bodyPr>
          <a:lstStyle>
            <a:lvl1pPr algn="l">
              <a:lnSpc>
                <a:spcPct val="8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485096" y="3581400"/>
            <a:ext cx="2743915"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10/23/2014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7"/>
            <a:ext cx="9143999" cy="6857887"/>
          </a:xfrm>
          <a:prstGeom prst="rect">
            <a:avLst/>
          </a:prstGeom>
        </p:spPr>
      </p:pic>
      <p:pic>
        <p:nvPicPr>
          <p:cNvPr id="10" name="Picture 9" descr="Large ocean wave" title="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926310" cy="6857942"/>
          </a:xfrm>
          <a:prstGeom prst="rect">
            <a:avLst/>
          </a:prstGeom>
        </p:spPr>
      </p:pic>
      <p:sp>
        <p:nvSpPr>
          <p:cNvPr id="9" name="Rectangle 8"/>
          <p:cNvSpPr/>
          <p:nvPr/>
        </p:nvSpPr>
        <p:spPr>
          <a:xfrm>
            <a:off x="754814" y="0"/>
            <a:ext cx="171495"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Placeholder 1"/>
          <p:cNvSpPr>
            <a:spLocks noGrp="1"/>
          </p:cNvSpPr>
          <p:nvPr>
            <p:ph type="title"/>
          </p:nvPr>
        </p:nvSpPr>
        <p:spPr>
          <a:xfrm>
            <a:off x="1485096" y="381000"/>
            <a:ext cx="6859787"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485096" y="1828800"/>
            <a:ext cx="6859787"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172616" y="6400800"/>
            <a:ext cx="1161797"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10/23/2014</a:t>
            </a:fld>
            <a:endParaRPr/>
          </a:p>
        </p:txBody>
      </p:sp>
      <p:sp>
        <p:nvSpPr>
          <p:cNvPr id="5" name="Footer Placeholder 4"/>
          <p:cNvSpPr>
            <a:spLocks noGrp="1"/>
          </p:cNvSpPr>
          <p:nvPr>
            <p:ph type="ftr" sz="quarter" idx="3"/>
          </p:nvPr>
        </p:nvSpPr>
        <p:spPr>
          <a:xfrm>
            <a:off x="1485095" y="6400800"/>
            <a:ext cx="446728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544573" y="6400800"/>
            <a:ext cx="800310"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png"/><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youtu.be/C2YZnTL596Q" TargetMode="External"/><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ovecsln.weebly.co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vimeo.com/53913251"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105400" y="1600200"/>
            <a:ext cx="3810000" cy="2709862"/>
          </a:xfrm>
        </p:spPr>
        <p:txBody>
          <a:bodyPr>
            <a:normAutofit/>
          </a:bodyPr>
          <a:lstStyle/>
          <a:p>
            <a:pPr algn="ctr"/>
            <a:r>
              <a:rPr lang="en-US" dirty="0"/>
              <a:t>Science Network</a:t>
            </a:r>
            <a:br>
              <a:rPr lang="en-US" dirty="0"/>
            </a:br>
            <a:r>
              <a:rPr lang="en-US" dirty="0"/>
              <a:t>Meeting</a:t>
            </a:r>
            <a:br>
              <a:rPr lang="en-US" dirty="0"/>
            </a:br>
            <a:endParaRPr lang="en-US" sz="3200" dirty="0"/>
          </a:p>
        </p:txBody>
      </p:sp>
      <p:sp>
        <p:nvSpPr>
          <p:cNvPr id="4" name="Subtitle 3"/>
          <p:cNvSpPr>
            <a:spLocks noGrp="1"/>
          </p:cNvSpPr>
          <p:nvPr>
            <p:ph type="subTitle" idx="1"/>
          </p:nvPr>
        </p:nvSpPr>
        <p:spPr>
          <a:xfrm>
            <a:off x="5105400" y="3962401"/>
            <a:ext cx="3810001" cy="533399"/>
          </a:xfrm>
        </p:spPr>
        <p:txBody>
          <a:bodyPr>
            <a:normAutofit/>
          </a:bodyPr>
          <a:lstStyle/>
          <a:p>
            <a:pPr algn="ctr"/>
            <a:r>
              <a:rPr lang="it-IT" sz="2400" dirty="0"/>
              <a:t>October 23, 2014</a:t>
            </a:r>
          </a:p>
        </p:txBody>
      </p:sp>
      <p:pic>
        <p:nvPicPr>
          <p:cNvPr id="5" name="Picture 4"/>
          <p:cNvPicPr>
            <a:picLocks noChangeAspect="1"/>
          </p:cNvPicPr>
          <p:nvPr/>
        </p:nvPicPr>
        <p:blipFill>
          <a:blip r:embed="rId3"/>
          <a:stretch>
            <a:fillRect/>
          </a:stretch>
        </p:blipFill>
        <p:spPr>
          <a:xfrm>
            <a:off x="5105400" y="186946"/>
            <a:ext cx="3810000" cy="1066800"/>
          </a:xfrm>
          <a:prstGeom prst="rect">
            <a:avLst/>
          </a:prstGeom>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648200"/>
            <a:ext cx="1704975" cy="193122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5638800" y="4953000"/>
            <a:ext cx="3002745" cy="769441"/>
          </a:xfrm>
          <a:prstGeom prst="rect">
            <a:avLst/>
          </a:prstGeom>
          <a:noFill/>
        </p:spPr>
        <p:txBody>
          <a:bodyPr wrap="none" rtlCol="0">
            <a:spAutoFit/>
          </a:bodyPr>
          <a:lstStyle/>
          <a:p>
            <a:r>
              <a:rPr lang="en-US" sz="4400" b="1" dirty="0" smtClean="0">
                <a:solidFill>
                  <a:schemeClr val="accent5">
                    <a:lumMod val="60000"/>
                    <a:lumOff val="40000"/>
                  </a:schemeClr>
                </a:solidFill>
              </a:rPr>
              <a:t>Welcome!</a:t>
            </a:r>
            <a:endParaRPr lang="en-US" sz="4400" b="1" dirty="0">
              <a:solidFill>
                <a:schemeClr val="accent5">
                  <a:lumMod val="60000"/>
                  <a:lumOff val="40000"/>
                </a:schemeClr>
              </a:solidFill>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304800"/>
            <a:ext cx="7482496" cy="5719379"/>
          </a:xfrm>
          <a:prstGeom prst="rect">
            <a:avLst/>
          </a:prstGeom>
        </p:spPr>
      </p:pic>
      <p:sp>
        <p:nvSpPr>
          <p:cNvPr id="4" name="TextBox 3"/>
          <p:cNvSpPr txBox="1"/>
          <p:nvPr/>
        </p:nvSpPr>
        <p:spPr>
          <a:xfrm>
            <a:off x="381000" y="6388603"/>
            <a:ext cx="5943600" cy="461665"/>
          </a:xfrm>
          <a:prstGeom prst="rect">
            <a:avLst/>
          </a:prstGeom>
          <a:solidFill>
            <a:schemeClr val="bg1"/>
          </a:solidFill>
          <a:ln>
            <a:solidFill>
              <a:schemeClr val="bg1"/>
            </a:solidFill>
          </a:ln>
        </p:spPr>
        <p:txBody>
          <a:bodyPr wrap="square" rtlCol="0">
            <a:spAutoFit/>
          </a:bodyPr>
          <a:lstStyle/>
          <a:p>
            <a:r>
              <a:rPr lang="en-US" sz="1200" i="1" dirty="0" smtClean="0"/>
              <a:t>5 Practices for Orchestrating Productive Task-Based Discussions in Science</a:t>
            </a:r>
            <a:endParaRPr lang="en-US" sz="1200" dirty="0" smtClean="0"/>
          </a:p>
          <a:p>
            <a:r>
              <a:rPr lang="en-US" sz="1200" dirty="0" smtClean="0"/>
              <a:t>2013, Cartier, Smith, Stein, Ross</a:t>
            </a:r>
            <a:endParaRPr lang="en-US" sz="1200" dirty="0"/>
          </a:p>
        </p:txBody>
      </p:sp>
    </p:spTree>
    <p:extLst>
      <p:ext uri="{BB962C8B-B14F-4D97-AF65-F5344CB8AC3E}">
        <p14:creationId xmlns:p14="http://schemas.microsoft.com/office/powerpoint/2010/main" val="287181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177800"/>
            <a:ext cx="8686800" cy="6155473"/>
          </a:xfrm>
          <a:prstGeom prst="rect">
            <a:avLst/>
          </a:prstGeom>
        </p:spPr>
      </p:pic>
      <p:sp>
        <p:nvSpPr>
          <p:cNvPr id="3" name="TextBox 2"/>
          <p:cNvSpPr txBox="1"/>
          <p:nvPr/>
        </p:nvSpPr>
        <p:spPr>
          <a:xfrm>
            <a:off x="381000" y="6396335"/>
            <a:ext cx="4798750" cy="461665"/>
          </a:xfrm>
          <a:prstGeom prst="rect">
            <a:avLst/>
          </a:prstGeom>
          <a:solidFill>
            <a:schemeClr val="bg1"/>
          </a:solidFill>
          <a:ln>
            <a:solidFill>
              <a:schemeClr val="bg1"/>
            </a:solidFill>
          </a:ln>
        </p:spPr>
        <p:txBody>
          <a:bodyPr wrap="none" rtlCol="0">
            <a:spAutoFit/>
          </a:bodyPr>
          <a:lstStyle/>
          <a:p>
            <a:r>
              <a:rPr lang="en-US" sz="1200" i="1" dirty="0" smtClean="0"/>
              <a:t>5 Practices for Orchestrating Productive Task-Based Discussions in Science</a:t>
            </a:r>
            <a:endParaRPr lang="en-US" sz="1200" dirty="0" smtClean="0"/>
          </a:p>
          <a:p>
            <a:r>
              <a:rPr lang="en-US" sz="1200" dirty="0" smtClean="0"/>
              <a:t>2013, Cartier, Smith, Stein, Ross</a:t>
            </a:r>
            <a:endParaRPr lang="en-US" sz="1200" dirty="0"/>
          </a:p>
        </p:txBody>
      </p:sp>
      <p:sp>
        <p:nvSpPr>
          <p:cNvPr id="4" name="TextBox 3"/>
          <p:cNvSpPr txBox="1"/>
          <p:nvPr/>
        </p:nvSpPr>
        <p:spPr>
          <a:xfrm>
            <a:off x="381000" y="6388603"/>
            <a:ext cx="5943600" cy="461665"/>
          </a:xfrm>
          <a:prstGeom prst="rect">
            <a:avLst/>
          </a:prstGeom>
          <a:solidFill>
            <a:schemeClr val="bg1"/>
          </a:solidFill>
          <a:ln>
            <a:solidFill>
              <a:schemeClr val="bg1"/>
            </a:solidFill>
          </a:ln>
        </p:spPr>
        <p:txBody>
          <a:bodyPr wrap="square" rtlCol="0">
            <a:spAutoFit/>
          </a:bodyPr>
          <a:lstStyle/>
          <a:p>
            <a:r>
              <a:rPr lang="en-US" sz="1200" i="1" dirty="0" smtClean="0"/>
              <a:t>5 Practices for Orchestrating Productive Task-Based Discussions in Science</a:t>
            </a:r>
            <a:endParaRPr lang="en-US" sz="1200" dirty="0" smtClean="0"/>
          </a:p>
          <a:p>
            <a:r>
              <a:rPr lang="en-US" sz="1200" dirty="0" smtClean="0"/>
              <a:t>2013, Cartier, Smith, Stein, Ross</a:t>
            </a:r>
            <a:endParaRPr lang="en-US" sz="1200" dirty="0"/>
          </a:p>
        </p:txBody>
      </p:sp>
    </p:spTree>
    <p:extLst>
      <p:ext uri="{BB962C8B-B14F-4D97-AF65-F5344CB8AC3E}">
        <p14:creationId xmlns:p14="http://schemas.microsoft.com/office/powerpoint/2010/main" val="299102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76200"/>
            <a:ext cx="8523247" cy="6499663"/>
          </a:xfrm>
          <a:prstGeom prst="rect">
            <a:avLst/>
          </a:prstGeom>
        </p:spPr>
      </p:pic>
      <p:sp>
        <p:nvSpPr>
          <p:cNvPr id="3" name="TextBox 2"/>
          <p:cNvSpPr txBox="1"/>
          <p:nvPr/>
        </p:nvSpPr>
        <p:spPr>
          <a:xfrm>
            <a:off x="381000" y="6396335"/>
            <a:ext cx="4798750" cy="461665"/>
          </a:xfrm>
          <a:prstGeom prst="rect">
            <a:avLst/>
          </a:prstGeom>
          <a:solidFill>
            <a:schemeClr val="bg1"/>
          </a:solidFill>
          <a:ln>
            <a:solidFill>
              <a:schemeClr val="bg1"/>
            </a:solidFill>
          </a:ln>
        </p:spPr>
        <p:txBody>
          <a:bodyPr wrap="none" rtlCol="0">
            <a:spAutoFit/>
          </a:bodyPr>
          <a:lstStyle/>
          <a:p>
            <a:r>
              <a:rPr lang="en-US" sz="1200" i="1" dirty="0" smtClean="0"/>
              <a:t>5 Practices for Orchestrating Productive Task-Based Discussions in Science</a:t>
            </a:r>
            <a:endParaRPr lang="en-US" sz="1200" dirty="0" smtClean="0"/>
          </a:p>
          <a:p>
            <a:r>
              <a:rPr lang="en-US" sz="1200" dirty="0" smtClean="0"/>
              <a:t>2013, Cartier, Smith, Stein, Ross</a:t>
            </a:r>
            <a:endParaRPr lang="en-US" sz="1200" dirty="0"/>
          </a:p>
        </p:txBody>
      </p:sp>
      <p:sp>
        <p:nvSpPr>
          <p:cNvPr id="4" name="TextBox 3"/>
          <p:cNvSpPr txBox="1"/>
          <p:nvPr/>
        </p:nvSpPr>
        <p:spPr>
          <a:xfrm>
            <a:off x="381000" y="6388603"/>
            <a:ext cx="5943600" cy="461665"/>
          </a:xfrm>
          <a:prstGeom prst="rect">
            <a:avLst/>
          </a:prstGeom>
          <a:solidFill>
            <a:schemeClr val="bg1"/>
          </a:solidFill>
          <a:ln>
            <a:solidFill>
              <a:schemeClr val="bg1"/>
            </a:solidFill>
          </a:ln>
        </p:spPr>
        <p:txBody>
          <a:bodyPr wrap="square" rtlCol="0">
            <a:spAutoFit/>
          </a:bodyPr>
          <a:lstStyle/>
          <a:p>
            <a:r>
              <a:rPr lang="en-US" sz="1200" i="1" dirty="0" smtClean="0"/>
              <a:t>5 Practices for Orchestrating Productive Task-Based Discussions in Science</a:t>
            </a:r>
            <a:endParaRPr lang="en-US" sz="1200" dirty="0" smtClean="0"/>
          </a:p>
          <a:p>
            <a:r>
              <a:rPr lang="en-US" sz="1200" dirty="0" smtClean="0"/>
              <a:t>2013, Cartier, Smith, Stein, Ross</a:t>
            </a:r>
            <a:endParaRPr lang="en-US" sz="1200" dirty="0"/>
          </a:p>
        </p:txBody>
      </p:sp>
    </p:spTree>
    <p:extLst>
      <p:ext uri="{BB962C8B-B14F-4D97-AF65-F5344CB8AC3E}">
        <p14:creationId xmlns:p14="http://schemas.microsoft.com/office/powerpoint/2010/main" val="326787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1"/>
            <a:ext cx="7988300" cy="6324600"/>
          </a:xfrm>
          <a:prstGeom prst="rect">
            <a:avLst/>
          </a:prstGeom>
        </p:spPr>
      </p:pic>
      <p:sp>
        <p:nvSpPr>
          <p:cNvPr id="3" name="TextBox 2"/>
          <p:cNvSpPr txBox="1"/>
          <p:nvPr/>
        </p:nvSpPr>
        <p:spPr>
          <a:xfrm>
            <a:off x="381000" y="6396335"/>
            <a:ext cx="4798750" cy="461665"/>
          </a:xfrm>
          <a:prstGeom prst="rect">
            <a:avLst/>
          </a:prstGeom>
          <a:solidFill>
            <a:schemeClr val="bg1"/>
          </a:solidFill>
          <a:ln>
            <a:solidFill>
              <a:schemeClr val="bg1"/>
            </a:solidFill>
          </a:ln>
        </p:spPr>
        <p:txBody>
          <a:bodyPr wrap="none" rtlCol="0">
            <a:spAutoFit/>
          </a:bodyPr>
          <a:lstStyle/>
          <a:p>
            <a:r>
              <a:rPr lang="en-US" sz="1200" i="1" dirty="0" smtClean="0"/>
              <a:t>5 Practices for Orchestrating Productive Task-Based Discussions in Science</a:t>
            </a:r>
            <a:endParaRPr lang="en-US" sz="1200" dirty="0" smtClean="0"/>
          </a:p>
          <a:p>
            <a:r>
              <a:rPr lang="en-US" sz="1200" dirty="0" smtClean="0"/>
              <a:t>2013, Cartier, Smith, Stein, Ross</a:t>
            </a:r>
            <a:endParaRPr lang="en-US" sz="1200" dirty="0"/>
          </a:p>
        </p:txBody>
      </p:sp>
      <p:sp>
        <p:nvSpPr>
          <p:cNvPr id="4" name="TextBox 3"/>
          <p:cNvSpPr txBox="1"/>
          <p:nvPr/>
        </p:nvSpPr>
        <p:spPr>
          <a:xfrm>
            <a:off x="381000" y="6388603"/>
            <a:ext cx="5943600" cy="461665"/>
          </a:xfrm>
          <a:prstGeom prst="rect">
            <a:avLst/>
          </a:prstGeom>
          <a:solidFill>
            <a:schemeClr val="bg1"/>
          </a:solidFill>
          <a:ln>
            <a:solidFill>
              <a:schemeClr val="bg1"/>
            </a:solidFill>
          </a:ln>
        </p:spPr>
        <p:txBody>
          <a:bodyPr wrap="square" rtlCol="0">
            <a:spAutoFit/>
          </a:bodyPr>
          <a:lstStyle/>
          <a:p>
            <a:r>
              <a:rPr lang="en-US" sz="1200" i="1" dirty="0" smtClean="0"/>
              <a:t>5 Practices for Orchestrating Productive Task-Based Discussions in Science</a:t>
            </a:r>
            <a:endParaRPr lang="en-US" sz="1200" dirty="0" smtClean="0"/>
          </a:p>
          <a:p>
            <a:r>
              <a:rPr lang="en-US" sz="1200" dirty="0" smtClean="0"/>
              <a:t>2013, Cartier, Smith, Stein, Ross</a:t>
            </a:r>
            <a:endParaRPr lang="en-US" sz="1200" dirty="0"/>
          </a:p>
        </p:txBody>
      </p:sp>
    </p:spTree>
    <p:extLst>
      <p:ext uri="{BB962C8B-B14F-4D97-AF65-F5344CB8AC3E}">
        <p14:creationId xmlns:p14="http://schemas.microsoft.com/office/powerpoint/2010/main" val="37543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Data Example</a:t>
            </a:r>
            <a:endParaRPr lang="en-US" sz="4800" dirty="0"/>
          </a:p>
        </p:txBody>
      </p:sp>
      <p:sp>
        <p:nvSpPr>
          <p:cNvPr id="3" name="Content Placeholder 2"/>
          <p:cNvSpPr>
            <a:spLocks noGrp="1"/>
          </p:cNvSpPr>
          <p:nvPr>
            <p:ph sz="half" idx="1"/>
          </p:nvPr>
        </p:nvSpPr>
        <p:spPr>
          <a:xfrm>
            <a:off x="1485097" y="1828800"/>
            <a:ext cx="7201703" cy="4419600"/>
          </a:xfrm>
        </p:spPr>
        <p:txBody>
          <a:bodyPr/>
          <a:lstStyle/>
          <a:p>
            <a:r>
              <a:rPr lang="en-US" sz="4800" dirty="0" smtClean="0"/>
              <a:t>Identify </a:t>
            </a:r>
            <a:r>
              <a:rPr lang="en-US" sz="4800" dirty="0"/>
              <a:t>two striking differences in how the learning is </a:t>
            </a:r>
            <a:r>
              <a:rPr lang="en-US" sz="4800" dirty="0" smtClean="0"/>
              <a:t>experienced.</a:t>
            </a:r>
            <a:endParaRPr lang="en-US" sz="4800" dirty="0"/>
          </a:p>
          <a:p>
            <a:endParaRPr lang="en-US" dirty="0"/>
          </a:p>
        </p:txBody>
      </p:sp>
      <p:pic>
        <p:nvPicPr>
          <p:cNvPr id="5" name="Picture 4"/>
          <p:cNvPicPr>
            <a:picLocks noChangeAspect="1"/>
          </p:cNvPicPr>
          <p:nvPr/>
        </p:nvPicPr>
        <p:blipFill>
          <a:blip r:embed="rId2"/>
          <a:stretch>
            <a:fillRect/>
          </a:stretch>
        </p:blipFill>
        <p:spPr>
          <a:xfrm>
            <a:off x="7839837" y="187036"/>
            <a:ext cx="1010092" cy="881907"/>
          </a:xfrm>
          <a:prstGeom prst="rect">
            <a:avLst/>
          </a:prstGeom>
        </p:spPr>
      </p:pic>
    </p:spTree>
    <p:extLst>
      <p:ext uri="{BB962C8B-B14F-4D97-AF65-F5344CB8AC3E}">
        <p14:creationId xmlns:p14="http://schemas.microsoft.com/office/powerpoint/2010/main" val="396371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 Pre-Assessment</a:t>
            </a:r>
            <a:endParaRPr dirty="0"/>
          </a:p>
        </p:txBody>
      </p:sp>
      <p:pic>
        <p:nvPicPr>
          <p:cNvPr id="10" name="Periodic Motion - YouTube [36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401" b="-401"/>
          <a:stretch/>
        </p:blipFill>
        <p:spPr>
          <a:xfrm>
            <a:off x="1485096" y="1645920"/>
            <a:ext cx="2705904" cy="4798647"/>
          </a:xfrm>
          <a:prstGeom prst="rect">
            <a:avLst/>
          </a:prstGeom>
          <a:ln w="28575">
            <a:solidFill>
              <a:schemeClr val="tx1"/>
            </a:solidFill>
          </a:ln>
        </p:spPr>
      </p:pic>
      <p:sp>
        <p:nvSpPr>
          <p:cNvPr id="11" name="TextBox 10"/>
          <p:cNvSpPr txBox="1"/>
          <p:nvPr/>
        </p:nvSpPr>
        <p:spPr>
          <a:xfrm>
            <a:off x="4724400" y="2057400"/>
            <a:ext cx="184731" cy="646331"/>
          </a:xfrm>
          <a:prstGeom prst="rect">
            <a:avLst/>
          </a:prstGeom>
          <a:noFill/>
        </p:spPr>
        <p:txBody>
          <a:bodyPr wrap="none" rtlCol="0">
            <a:spAutoFit/>
          </a:bodyPr>
          <a:lstStyle/>
          <a:p>
            <a:endParaRPr lang="en-US" dirty="0" smtClean="0"/>
          </a:p>
          <a:p>
            <a:endParaRPr lang="en-US" dirty="0"/>
          </a:p>
        </p:txBody>
      </p:sp>
      <p:sp>
        <p:nvSpPr>
          <p:cNvPr id="12" name="Content Placeholder 2"/>
          <p:cNvSpPr>
            <a:spLocks noGrp="1"/>
          </p:cNvSpPr>
          <p:nvPr>
            <p:ph sz="half" idx="1"/>
          </p:nvPr>
        </p:nvSpPr>
        <p:spPr>
          <a:xfrm>
            <a:off x="4571999" y="1828800"/>
            <a:ext cx="3772883" cy="4419600"/>
          </a:xfrm>
        </p:spPr>
        <p:txBody>
          <a:bodyPr>
            <a:normAutofit/>
          </a:bodyPr>
          <a:lstStyle/>
          <a:p>
            <a:r>
              <a:rPr lang="en-US" dirty="0" smtClean="0"/>
              <a:t>Describe the wave-like characteristics you observed in the video.</a:t>
            </a:r>
          </a:p>
          <a:p>
            <a:r>
              <a:rPr lang="en-US" dirty="0" smtClean="0"/>
              <a:t>What similarities and/or differences do you notice between wave motion and dribbling a basketball?</a:t>
            </a:r>
          </a:p>
          <a:p>
            <a:r>
              <a:rPr lang="en-US" dirty="0" smtClean="0"/>
              <a:t>Record your thinking in in your notebook.</a:t>
            </a:r>
            <a:endParaRPr dirty="0"/>
          </a:p>
        </p:txBody>
      </p:sp>
    </p:spTree>
    <p:extLst>
      <p:ext uri="{BB962C8B-B14F-4D97-AF65-F5344CB8AC3E}">
        <p14:creationId xmlns:p14="http://schemas.microsoft.com/office/powerpoint/2010/main" val="90215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mute="1">
                <p:cTn id="7" fill="hold" display="0">
                  <p:stCondLst>
                    <p:cond delay="indefinite"/>
                  </p:stCondLst>
                </p:cTn>
                <p:tgtEl>
                  <p:spTgt spid="10"/>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1600201" y="2057400"/>
            <a:ext cx="7086600" cy="609599"/>
          </a:xfrm>
        </p:spPr>
        <p:txBody>
          <a:bodyPr>
            <a:normAutofit/>
          </a:bodyPr>
          <a:lstStyle/>
          <a:p>
            <a:endParaRPr lang="en-US" sz="2400" dirty="0" smtClean="0"/>
          </a:p>
        </p:txBody>
      </p:sp>
      <p:graphicFrame>
        <p:nvGraphicFramePr>
          <p:cNvPr id="7" name="Diagram 6"/>
          <p:cNvGraphicFramePr/>
          <p:nvPr>
            <p:extLst>
              <p:ext uri="{D42A27DB-BD31-4B8C-83A1-F6EECF244321}">
                <p14:modId xmlns:p14="http://schemas.microsoft.com/office/powerpoint/2010/main" val="603634452"/>
              </p:ext>
            </p:extLst>
          </p:nvPr>
        </p:nvGraphicFramePr>
        <p:xfrm>
          <a:off x="1143000" y="1524000"/>
          <a:ext cx="7467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1485096" y="381000"/>
            <a:ext cx="6859787" cy="1219200"/>
          </a:xfrm>
        </p:spPr>
        <p:txBody>
          <a:bodyPr/>
          <a:lstStyle/>
          <a:p>
            <a:r>
              <a:rPr lang="en-US" dirty="0"/>
              <a:t>Science Performance Template</a:t>
            </a:r>
          </a:p>
        </p:txBody>
      </p:sp>
    </p:spTree>
    <p:extLst>
      <p:ext uri="{BB962C8B-B14F-4D97-AF65-F5344CB8AC3E}">
        <p14:creationId xmlns:p14="http://schemas.microsoft.com/office/powerpoint/2010/main" val="7817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514" y="381000"/>
            <a:ext cx="7326370" cy="1219200"/>
          </a:xfrm>
        </p:spPr>
        <p:txBody>
          <a:bodyPr/>
          <a:lstStyle/>
          <a:p>
            <a:r>
              <a:rPr lang="en-US" dirty="0" smtClean="0"/>
              <a:t>The Wave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017520"/>
            <a:ext cx="4193627" cy="3200400"/>
          </a:xfrm>
          <a:prstGeom prst="rect">
            <a:avLst/>
          </a:prstGeom>
          <a:ln w="28575">
            <a:solidFill>
              <a:schemeClr val="tx1"/>
            </a:solidFill>
          </a:ln>
        </p:spPr>
      </p:pic>
      <p:sp>
        <p:nvSpPr>
          <p:cNvPr id="6" name="Text Placeholder 4"/>
          <p:cNvSpPr txBox="1">
            <a:spLocks/>
          </p:cNvSpPr>
          <p:nvPr/>
        </p:nvSpPr>
        <p:spPr>
          <a:xfrm>
            <a:off x="1018513" y="1981200"/>
            <a:ext cx="7326370" cy="914400"/>
          </a:xfrm>
          <a:prstGeom prst="rect">
            <a:avLst/>
          </a:prstGeom>
        </p:spPr>
        <p:txBody>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buNone/>
            </a:pPr>
            <a:r>
              <a:rPr lang="en-US" dirty="0">
                <a:solidFill>
                  <a:schemeClr val="accent1">
                    <a:lumMod val="40000"/>
                    <a:lumOff val="60000"/>
                  </a:schemeClr>
                </a:solidFill>
              </a:rPr>
              <a:t>October 15, 1981, is the day </a:t>
            </a:r>
            <a:r>
              <a:rPr lang="en-US" dirty="0" err="1">
                <a:solidFill>
                  <a:schemeClr val="accent1">
                    <a:lumMod val="40000"/>
                    <a:lumOff val="60000"/>
                  </a:schemeClr>
                </a:solidFill>
              </a:rPr>
              <a:t>Krazy</a:t>
            </a:r>
            <a:r>
              <a:rPr lang="en-US" dirty="0">
                <a:solidFill>
                  <a:schemeClr val="accent1">
                    <a:lumMod val="40000"/>
                    <a:lumOff val="60000"/>
                  </a:schemeClr>
                </a:solidFill>
              </a:rPr>
              <a:t> George Henderson invented the ''Mexican </a:t>
            </a:r>
            <a:r>
              <a:rPr lang="en-US" dirty="0" smtClean="0">
                <a:solidFill>
                  <a:schemeClr val="accent1">
                    <a:lumMod val="40000"/>
                    <a:lumOff val="60000"/>
                  </a:schemeClr>
                </a:solidFill>
              </a:rPr>
              <a:t>Wave”</a:t>
            </a:r>
            <a:endParaRPr lang="en-US" dirty="0">
              <a:solidFill>
                <a:schemeClr val="accent1">
                  <a:lumMod val="40000"/>
                  <a:lumOff val="60000"/>
                </a:schemeClr>
              </a:solidFill>
            </a:endParaRPr>
          </a:p>
        </p:txBody>
      </p:sp>
      <p:sp>
        <p:nvSpPr>
          <p:cNvPr id="8" name="Content Placeholder 5"/>
          <p:cNvSpPr txBox="1">
            <a:spLocks/>
          </p:cNvSpPr>
          <p:nvPr/>
        </p:nvSpPr>
        <p:spPr>
          <a:xfrm>
            <a:off x="5486400" y="2895600"/>
            <a:ext cx="3160877" cy="3200400"/>
          </a:xfrm>
          <a:prstGeom prst="rect">
            <a:avLst/>
          </a:prstGeom>
        </p:spPr>
        <p:txBody>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nSpc>
                <a:spcPct val="100000"/>
              </a:lnSpc>
              <a:buNone/>
            </a:pPr>
            <a:r>
              <a:rPr lang="en-US" dirty="0"/>
              <a:t>''After the Wave, the crowd was noticeably different, hyped up and involved in the game. They knew they'd helped out. They felt the energy</a:t>
            </a:r>
            <a:r>
              <a:rPr lang="en-US" dirty="0" smtClean="0"/>
              <a:t>.”</a:t>
            </a:r>
          </a:p>
        </p:txBody>
      </p:sp>
      <p:pic>
        <p:nvPicPr>
          <p:cNvPr id="7" name="Picture 6"/>
          <p:cNvPicPr>
            <a:picLocks noChangeAspect="1"/>
          </p:cNvPicPr>
          <p:nvPr/>
        </p:nvPicPr>
        <p:blipFill>
          <a:blip r:embed="rId4"/>
          <a:stretch>
            <a:fillRect/>
          </a:stretch>
        </p:blipFill>
        <p:spPr>
          <a:xfrm>
            <a:off x="7839837" y="187036"/>
            <a:ext cx="1010092" cy="881907"/>
          </a:xfrm>
          <a:prstGeom prst="rect">
            <a:avLst/>
          </a:prstGeom>
        </p:spPr>
      </p:pic>
    </p:spTree>
    <p:extLst>
      <p:ext uri="{BB962C8B-B14F-4D97-AF65-F5344CB8AC3E}">
        <p14:creationId xmlns:p14="http://schemas.microsoft.com/office/powerpoint/2010/main" val="174409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2882916" cy="1219200"/>
          </a:xfrm>
        </p:spPr>
        <p:txBody>
          <a:bodyPr/>
          <a:lstStyle/>
          <a:p>
            <a:r>
              <a:rPr lang="en-US" dirty="0" smtClean="0"/>
              <a:t>Transverse Slinky</a:t>
            </a:r>
            <a:endParaRPr lang="en-US" dirty="0"/>
          </a:p>
        </p:txBody>
      </p:sp>
      <p:sp>
        <p:nvSpPr>
          <p:cNvPr id="8" name="Content Placeholder 5"/>
          <p:cNvSpPr txBox="1">
            <a:spLocks/>
          </p:cNvSpPr>
          <p:nvPr/>
        </p:nvSpPr>
        <p:spPr>
          <a:xfrm>
            <a:off x="1143000" y="1828800"/>
            <a:ext cx="3313277" cy="4648200"/>
          </a:xfrm>
          <a:prstGeom prst="rect">
            <a:avLst/>
          </a:prstGeom>
        </p:spPr>
        <p:txBody>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nSpc>
                <a:spcPct val="100000"/>
              </a:lnSpc>
              <a:buNone/>
            </a:pPr>
            <a:r>
              <a:rPr lang="en-US" sz="2000" dirty="0"/>
              <a:t>R</a:t>
            </a:r>
            <a:r>
              <a:rPr lang="en-US" sz="2000" dirty="0" smtClean="0"/>
              <a:t>ecreate </a:t>
            </a:r>
            <a:r>
              <a:rPr lang="en-US" sz="2000" dirty="0"/>
              <a:t>the transverse wave you generated as a human </a:t>
            </a:r>
            <a:r>
              <a:rPr lang="en-US" sz="2000" dirty="0" smtClean="0"/>
              <a:t>wave using </a:t>
            </a:r>
            <a:r>
              <a:rPr lang="en-US" sz="2000" dirty="0"/>
              <a:t>a slinky </a:t>
            </a:r>
            <a:r>
              <a:rPr lang="en-US" sz="2000" dirty="0" smtClean="0"/>
              <a:t>instead. </a:t>
            </a:r>
            <a:r>
              <a:rPr lang="en-US" sz="2000" dirty="0"/>
              <a:t>Explore </a:t>
            </a:r>
            <a:r>
              <a:rPr lang="en-US" sz="2000" dirty="0" smtClean="0"/>
              <a:t>the causes of changes </a:t>
            </a:r>
            <a:r>
              <a:rPr lang="en-US" sz="2000" dirty="0"/>
              <a:t>in wave frequency, wavelength, and amplitude. </a:t>
            </a:r>
            <a:endParaRPr lang="en-US" sz="2000" dirty="0" smtClean="0"/>
          </a:p>
          <a:p>
            <a:pPr marL="0" indent="0">
              <a:lnSpc>
                <a:spcPct val="100000"/>
              </a:lnSpc>
              <a:buNone/>
            </a:pPr>
            <a:r>
              <a:rPr lang="en-US" sz="2000" dirty="0" smtClean="0"/>
              <a:t> </a:t>
            </a:r>
            <a:r>
              <a:rPr lang="en-US" sz="2000" dirty="0"/>
              <a:t>Position the </a:t>
            </a:r>
            <a:r>
              <a:rPr lang="en-US" sz="2000" dirty="0" smtClean="0"/>
              <a:t>slinky </a:t>
            </a:r>
            <a:r>
              <a:rPr lang="en-US" sz="2000" dirty="0"/>
              <a:t>along the center line and use the 3” and 6” vertical marks to help make your observations semi-quantitative.</a:t>
            </a:r>
            <a:endParaRPr lang="en-US" sz="2000" dirty="0" smtClean="0"/>
          </a:p>
        </p:txBody>
      </p:sp>
      <p:grpSp>
        <p:nvGrpSpPr>
          <p:cNvPr id="70" name="Group 69"/>
          <p:cNvGrpSpPr/>
          <p:nvPr/>
        </p:nvGrpSpPr>
        <p:grpSpPr>
          <a:xfrm>
            <a:off x="4444213" y="381000"/>
            <a:ext cx="4468267" cy="6263926"/>
            <a:chOff x="4444213" y="381000"/>
            <a:chExt cx="4468267" cy="6263926"/>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213" y="381000"/>
              <a:ext cx="4468267" cy="6263926"/>
            </a:xfrm>
            <a:prstGeom prst="rect">
              <a:avLst/>
            </a:prstGeom>
          </p:spPr>
        </p:pic>
        <p:grpSp>
          <p:nvGrpSpPr>
            <p:cNvPr id="69" name="Group 68"/>
            <p:cNvGrpSpPr/>
            <p:nvPr/>
          </p:nvGrpSpPr>
          <p:grpSpPr>
            <a:xfrm>
              <a:off x="4591659" y="433759"/>
              <a:ext cx="4173375" cy="6169168"/>
              <a:chOff x="4572000" y="433759"/>
              <a:chExt cx="4173375" cy="6169168"/>
            </a:xfrm>
          </p:grpSpPr>
          <p:grpSp>
            <p:nvGrpSpPr>
              <p:cNvPr id="42" name="Group 41"/>
              <p:cNvGrpSpPr/>
              <p:nvPr/>
            </p:nvGrpSpPr>
            <p:grpSpPr>
              <a:xfrm>
                <a:off x="6806338" y="5530613"/>
                <a:ext cx="1130934" cy="378062"/>
                <a:chOff x="5501010" y="1603138"/>
                <a:chExt cx="1130934" cy="378062"/>
              </a:xfrm>
            </p:grpSpPr>
            <p:cxnSp>
              <p:nvCxnSpPr>
                <p:cNvPr id="43" name="Straight Arrow Connector 42"/>
                <p:cNvCxnSpPr/>
                <p:nvPr/>
              </p:nvCxnSpPr>
              <p:spPr>
                <a:xfrm>
                  <a:off x="5501010" y="1981200"/>
                  <a:ext cx="1130934" cy="0"/>
                </a:xfrm>
                <a:prstGeom prst="straightConnector1">
                  <a:avLst/>
                </a:prstGeom>
                <a:ln w="12700">
                  <a:solidFill>
                    <a:schemeClr val="bg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859951" y="1603138"/>
                  <a:ext cx="425116" cy="369332"/>
                </a:xfrm>
                <a:prstGeom prst="rect">
                  <a:avLst/>
                </a:prstGeom>
                <a:noFill/>
              </p:spPr>
              <p:txBody>
                <a:bodyPr wrap="none" rtlCol="0">
                  <a:spAutoFit/>
                </a:bodyPr>
                <a:lstStyle/>
                <a:p>
                  <a:r>
                    <a:rPr lang="en-US" dirty="0" smtClean="0">
                      <a:solidFill>
                        <a:schemeClr val="bg1">
                          <a:lumMod val="65000"/>
                          <a:lumOff val="35000"/>
                        </a:schemeClr>
                      </a:solidFill>
                    </a:rPr>
                    <a:t>6”</a:t>
                  </a:r>
                  <a:endParaRPr lang="en-US" dirty="0">
                    <a:solidFill>
                      <a:schemeClr val="bg1">
                        <a:lumMod val="65000"/>
                        <a:lumOff val="35000"/>
                      </a:schemeClr>
                    </a:solidFill>
                  </a:endParaRPr>
                </a:p>
              </p:txBody>
            </p:sp>
          </p:grpSp>
          <p:grpSp>
            <p:nvGrpSpPr>
              <p:cNvPr id="68" name="Group 67"/>
              <p:cNvGrpSpPr/>
              <p:nvPr/>
            </p:nvGrpSpPr>
            <p:grpSpPr>
              <a:xfrm>
                <a:off x="4572000" y="433759"/>
                <a:ext cx="4173375" cy="6169168"/>
                <a:chOff x="4572000" y="433759"/>
                <a:chExt cx="4173375" cy="6169168"/>
              </a:xfrm>
            </p:grpSpPr>
            <p:cxnSp>
              <p:nvCxnSpPr>
                <p:cNvPr id="27" name="Straight Connector 26"/>
                <p:cNvCxnSpPr/>
                <p:nvPr/>
              </p:nvCxnSpPr>
              <p:spPr>
                <a:xfrm>
                  <a:off x="7348543" y="5948551"/>
                  <a:ext cx="0" cy="33972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4572000" y="433759"/>
                  <a:ext cx="4173375" cy="6169168"/>
                  <a:chOff x="4623996" y="433759"/>
                  <a:chExt cx="4173375" cy="6169168"/>
                </a:xfrm>
              </p:grpSpPr>
              <p:sp>
                <p:nvSpPr>
                  <p:cNvPr id="15" name="TextBox 14"/>
                  <p:cNvSpPr txBox="1"/>
                  <p:nvPr/>
                </p:nvSpPr>
                <p:spPr>
                  <a:xfrm>
                    <a:off x="6720210" y="433759"/>
                    <a:ext cx="1410964" cy="369332"/>
                  </a:xfrm>
                  <a:prstGeom prst="rect">
                    <a:avLst/>
                  </a:prstGeom>
                  <a:noFill/>
                </p:spPr>
                <p:txBody>
                  <a:bodyPr wrap="none" rtlCol="0">
                    <a:spAutoFit/>
                  </a:bodyPr>
                  <a:lstStyle/>
                  <a:p>
                    <a:r>
                      <a:rPr lang="en-US" dirty="0" smtClean="0">
                        <a:solidFill>
                          <a:schemeClr val="bg1"/>
                        </a:solidFill>
                      </a:rPr>
                      <a:t>center line</a:t>
                    </a:r>
                    <a:endParaRPr lang="en-US" dirty="0">
                      <a:solidFill>
                        <a:schemeClr val="bg1"/>
                      </a:solidFill>
                    </a:endParaRPr>
                  </a:p>
                </p:txBody>
              </p:sp>
              <p:sp>
                <p:nvSpPr>
                  <p:cNvPr id="16" name="TextBox 15"/>
                  <p:cNvSpPr txBox="1"/>
                  <p:nvPr/>
                </p:nvSpPr>
                <p:spPr>
                  <a:xfrm>
                    <a:off x="7673345" y="6233595"/>
                    <a:ext cx="1124026" cy="369332"/>
                  </a:xfrm>
                  <a:prstGeom prst="rect">
                    <a:avLst/>
                  </a:prstGeom>
                  <a:noFill/>
                </p:spPr>
                <p:txBody>
                  <a:bodyPr wrap="none" rtlCol="0">
                    <a:spAutoFit/>
                  </a:bodyPr>
                  <a:lstStyle/>
                  <a:p>
                    <a:r>
                      <a:rPr lang="en-US" dirty="0" smtClean="0">
                        <a:solidFill>
                          <a:schemeClr val="bg1"/>
                        </a:solidFill>
                      </a:rPr>
                      <a:t>baseline</a:t>
                    </a:r>
                    <a:endParaRPr lang="en-US" dirty="0">
                      <a:solidFill>
                        <a:schemeClr val="bg1"/>
                      </a:solidFill>
                    </a:endParaRPr>
                  </a:p>
                </p:txBody>
              </p:sp>
              <p:grpSp>
                <p:nvGrpSpPr>
                  <p:cNvPr id="22" name="Group 21"/>
                  <p:cNvGrpSpPr/>
                  <p:nvPr/>
                </p:nvGrpSpPr>
                <p:grpSpPr>
                  <a:xfrm>
                    <a:off x="4623996" y="533400"/>
                    <a:ext cx="4154323" cy="5580062"/>
                    <a:chOff x="4643048" y="533400"/>
                    <a:chExt cx="4154323" cy="5580062"/>
                  </a:xfrm>
                </p:grpSpPr>
                <p:cxnSp>
                  <p:nvCxnSpPr>
                    <p:cNvPr id="12" name="Straight Connector 11"/>
                    <p:cNvCxnSpPr/>
                    <p:nvPr/>
                  </p:nvCxnSpPr>
                  <p:spPr>
                    <a:xfrm flipH="1">
                      <a:off x="4643048" y="6113461"/>
                      <a:ext cx="4154323" cy="1"/>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424809" y="533400"/>
                      <a:ext cx="2590800" cy="5562600"/>
                      <a:chOff x="5410200" y="533400"/>
                      <a:chExt cx="2590800" cy="5562600"/>
                    </a:xfrm>
                  </p:grpSpPr>
                  <p:cxnSp>
                    <p:nvCxnSpPr>
                      <p:cNvPr id="11" name="Straight Connector 10"/>
                      <p:cNvCxnSpPr/>
                      <p:nvPr/>
                    </p:nvCxnSpPr>
                    <p:spPr>
                      <a:xfrm>
                        <a:off x="6705600" y="533400"/>
                        <a:ext cx="0" cy="556260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10200" y="1354045"/>
                        <a:ext cx="0" cy="3921309"/>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01000" y="1354045"/>
                        <a:ext cx="0" cy="3921309"/>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cxnSp>
                <p:nvCxnSpPr>
                  <p:cNvPr id="24" name="Straight Connector 23"/>
                  <p:cNvCxnSpPr/>
                  <p:nvPr/>
                </p:nvCxnSpPr>
                <p:spPr>
                  <a:xfrm>
                    <a:off x="8015609" y="5943600"/>
                    <a:ext cx="0" cy="33972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410985" y="5945470"/>
                    <a:ext cx="0" cy="33972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62141" y="5943196"/>
                    <a:ext cx="0" cy="33972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Cross 29"/>
                  <p:cNvSpPr/>
                  <p:nvPr/>
                </p:nvSpPr>
                <p:spPr>
                  <a:xfrm rot="2846629">
                    <a:off x="6425360" y="3368741"/>
                    <a:ext cx="228600" cy="228600"/>
                  </a:xfrm>
                  <a:prstGeom prst="plus">
                    <a:avLst>
                      <a:gd name="adj" fmla="val 36940"/>
                    </a:avLst>
                  </a:prstGeom>
                  <a:solidFill>
                    <a:schemeClr val="bg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5501010" y="1603138"/>
                    <a:ext cx="1130934" cy="378062"/>
                    <a:chOff x="5501010" y="1603138"/>
                    <a:chExt cx="1130934" cy="378062"/>
                  </a:xfrm>
                </p:grpSpPr>
                <p:cxnSp>
                  <p:nvCxnSpPr>
                    <p:cNvPr id="32" name="Straight Arrow Connector 31"/>
                    <p:cNvCxnSpPr/>
                    <p:nvPr/>
                  </p:nvCxnSpPr>
                  <p:spPr>
                    <a:xfrm>
                      <a:off x="5501010" y="1981200"/>
                      <a:ext cx="1130934" cy="0"/>
                    </a:xfrm>
                    <a:prstGeom prst="straightConnector1">
                      <a:avLst/>
                    </a:prstGeom>
                    <a:ln w="12700">
                      <a:solidFill>
                        <a:schemeClr val="bg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59951" y="1603138"/>
                      <a:ext cx="425116" cy="369332"/>
                    </a:xfrm>
                    <a:prstGeom prst="rect">
                      <a:avLst/>
                    </a:prstGeom>
                    <a:noFill/>
                  </p:spPr>
                  <p:txBody>
                    <a:bodyPr wrap="none" rtlCol="0">
                      <a:spAutoFit/>
                    </a:bodyPr>
                    <a:lstStyle/>
                    <a:p>
                      <a:r>
                        <a:rPr lang="en-US" dirty="0" smtClean="0">
                          <a:solidFill>
                            <a:schemeClr val="bg1">
                              <a:lumMod val="65000"/>
                              <a:lumOff val="35000"/>
                            </a:schemeClr>
                          </a:solidFill>
                        </a:rPr>
                        <a:t>6”</a:t>
                      </a:r>
                      <a:endParaRPr lang="en-US" dirty="0">
                        <a:solidFill>
                          <a:schemeClr val="bg1">
                            <a:lumMod val="65000"/>
                            <a:lumOff val="35000"/>
                          </a:schemeClr>
                        </a:solidFill>
                      </a:endParaRPr>
                    </a:p>
                  </p:txBody>
                </p:sp>
              </p:grpSp>
              <p:grpSp>
                <p:nvGrpSpPr>
                  <p:cNvPr id="36" name="Group 35"/>
                  <p:cNvGrpSpPr/>
                  <p:nvPr/>
                </p:nvGrpSpPr>
                <p:grpSpPr>
                  <a:xfrm>
                    <a:off x="6844815" y="1603138"/>
                    <a:ext cx="1130934" cy="378062"/>
                    <a:chOff x="5501010" y="1603138"/>
                    <a:chExt cx="1130934" cy="378062"/>
                  </a:xfrm>
                </p:grpSpPr>
                <p:cxnSp>
                  <p:nvCxnSpPr>
                    <p:cNvPr id="37" name="Straight Arrow Connector 36"/>
                    <p:cNvCxnSpPr/>
                    <p:nvPr/>
                  </p:nvCxnSpPr>
                  <p:spPr>
                    <a:xfrm>
                      <a:off x="5501010" y="1981200"/>
                      <a:ext cx="1130934" cy="0"/>
                    </a:xfrm>
                    <a:prstGeom prst="straightConnector1">
                      <a:avLst/>
                    </a:prstGeom>
                    <a:ln w="12700">
                      <a:solidFill>
                        <a:schemeClr val="bg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859951" y="1603138"/>
                      <a:ext cx="425116" cy="369332"/>
                    </a:xfrm>
                    <a:prstGeom prst="rect">
                      <a:avLst/>
                    </a:prstGeom>
                    <a:noFill/>
                  </p:spPr>
                  <p:txBody>
                    <a:bodyPr wrap="none" rtlCol="0">
                      <a:spAutoFit/>
                    </a:bodyPr>
                    <a:lstStyle/>
                    <a:p>
                      <a:r>
                        <a:rPr lang="en-US" dirty="0" smtClean="0">
                          <a:solidFill>
                            <a:schemeClr val="bg1">
                              <a:lumMod val="65000"/>
                              <a:lumOff val="35000"/>
                            </a:schemeClr>
                          </a:solidFill>
                        </a:rPr>
                        <a:t>6”</a:t>
                      </a:r>
                      <a:endParaRPr lang="en-US" dirty="0">
                        <a:solidFill>
                          <a:schemeClr val="bg1">
                            <a:lumMod val="65000"/>
                            <a:lumOff val="35000"/>
                          </a:schemeClr>
                        </a:solidFill>
                      </a:endParaRPr>
                    </a:p>
                  </p:txBody>
                </p:sp>
              </p:grpSp>
              <p:grpSp>
                <p:nvGrpSpPr>
                  <p:cNvPr id="39" name="Group 38"/>
                  <p:cNvGrpSpPr/>
                  <p:nvPr/>
                </p:nvGrpSpPr>
                <p:grpSpPr>
                  <a:xfrm>
                    <a:off x="5485581" y="5530613"/>
                    <a:ext cx="1130934" cy="378062"/>
                    <a:chOff x="5501010" y="1603138"/>
                    <a:chExt cx="1130934" cy="378062"/>
                  </a:xfrm>
                </p:grpSpPr>
                <p:cxnSp>
                  <p:nvCxnSpPr>
                    <p:cNvPr id="40" name="Straight Arrow Connector 39"/>
                    <p:cNvCxnSpPr/>
                    <p:nvPr/>
                  </p:nvCxnSpPr>
                  <p:spPr>
                    <a:xfrm>
                      <a:off x="5501010" y="1981200"/>
                      <a:ext cx="1130934" cy="0"/>
                    </a:xfrm>
                    <a:prstGeom prst="straightConnector1">
                      <a:avLst/>
                    </a:prstGeom>
                    <a:ln w="12700">
                      <a:solidFill>
                        <a:schemeClr val="bg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59951" y="1603138"/>
                      <a:ext cx="425116" cy="369332"/>
                    </a:xfrm>
                    <a:prstGeom prst="rect">
                      <a:avLst/>
                    </a:prstGeom>
                    <a:noFill/>
                  </p:spPr>
                  <p:txBody>
                    <a:bodyPr wrap="none" rtlCol="0">
                      <a:spAutoFit/>
                    </a:bodyPr>
                    <a:lstStyle/>
                    <a:p>
                      <a:r>
                        <a:rPr lang="en-US" dirty="0" smtClean="0">
                          <a:solidFill>
                            <a:schemeClr val="bg1">
                              <a:lumMod val="65000"/>
                              <a:lumOff val="35000"/>
                            </a:schemeClr>
                          </a:solidFill>
                        </a:rPr>
                        <a:t>6”</a:t>
                      </a:r>
                      <a:endParaRPr lang="en-US" dirty="0">
                        <a:solidFill>
                          <a:schemeClr val="bg1">
                            <a:lumMod val="65000"/>
                            <a:lumOff val="35000"/>
                          </a:schemeClr>
                        </a:solidFill>
                      </a:endParaRPr>
                    </a:p>
                  </p:txBody>
                </p:sp>
              </p:grpSp>
              <p:grpSp>
                <p:nvGrpSpPr>
                  <p:cNvPr id="50" name="Group 49"/>
                  <p:cNvGrpSpPr/>
                  <p:nvPr/>
                </p:nvGrpSpPr>
                <p:grpSpPr>
                  <a:xfrm>
                    <a:off x="6124030" y="6187634"/>
                    <a:ext cx="496067" cy="369332"/>
                    <a:chOff x="6120448" y="6191684"/>
                    <a:chExt cx="496067" cy="369332"/>
                  </a:xfrm>
                </p:grpSpPr>
                <p:cxnSp>
                  <p:nvCxnSpPr>
                    <p:cNvPr id="46" name="Straight Arrow Connector 45"/>
                    <p:cNvCxnSpPr/>
                    <p:nvPr/>
                  </p:nvCxnSpPr>
                  <p:spPr>
                    <a:xfrm>
                      <a:off x="6120448" y="6217855"/>
                      <a:ext cx="496067" cy="0"/>
                    </a:xfrm>
                    <a:prstGeom prst="straightConnector1">
                      <a:avLst/>
                    </a:prstGeom>
                    <a:ln w="12700">
                      <a:solidFill>
                        <a:schemeClr val="bg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182336" y="6191684"/>
                      <a:ext cx="422995" cy="369332"/>
                    </a:xfrm>
                    <a:prstGeom prst="rect">
                      <a:avLst/>
                    </a:prstGeom>
                    <a:noFill/>
                  </p:spPr>
                  <p:txBody>
                    <a:bodyPr wrap="square" rtlCol="0">
                      <a:spAutoFit/>
                    </a:bodyPr>
                    <a:lstStyle/>
                    <a:p>
                      <a:r>
                        <a:rPr lang="en-US" dirty="0" smtClean="0">
                          <a:solidFill>
                            <a:schemeClr val="bg1">
                              <a:lumMod val="65000"/>
                              <a:lumOff val="35000"/>
                            </a:schemeClr>
                          </a:solidFill>
                        </a:rPr>
                        <a:t>3”</a:t>
                      </a:r>
                      <a:endParaRPr lang="en-US" dirty="0">
                        <a:solidFill>
                          <a:schemeClr val="bg1">
                            <a:lumMod val="65000"/>
                            <a:lumOff val="35000"/>
                          </a:schemeClr>
                        </a:solidFill>
                      </a:endParaRPr>
                    </a:p>
                  </p:txBody>
                </p:sp>
              </p:grpSp>
              <p:grpSp>
                <p:nvGrpSpPr>
                  <p:cNvPr id="51" name="Group 50"/>
                  <p:cNvGrpSpPr/>
                  <p:nvPr/>
                </p:nvGrpSpPr>
                <p:grpSpPr>
                  <a:xfrm>
                    <a:off x="6805354" y="6187634"/>
                    <a:ext cx="496067" cy="369332"/>
                    <a:chOff x="6120448" y="6191684"/>
                    <a:chExt cx="496067" cy="369332"/>
                  </a:xfrm>
                </p:grpSpPr>
                <p:cxnSp>
                  <p:nvCxnSpPr>
                    <p:cNvPr id="52" name="Straight Arrow Connector 51"/>
                    <p:cNvCxnSpPr/>
                    <p:nvPr/>
                  </p:nvCxnSpPr>
                  <p:spPr>
                    <a:xfrm>
                      <a:off x="6120448" y="6217855"/>
                      <a:ext cx="496067" cy="0"/>
                    </a:xfrm>
                    <a:prstGeom prst="straightConnector1">
                      <a:avLst/>
                    </a:prstGeom>
                    <a:ln w="12700">
                      <a:solidFill>
                        <a:schemeClr val="bg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182336" y="6191684"/>
                      <a:ext cx="422995" cy="369332"/>
                    </a:xfrm>
                    <a:prstGeom prst="rect">
                      <a:avLst/>
                    </a:prstGeom>
                    <a:noFill/>
                  </p:spPr>
                  <p:txBody>
                    <a:bodyPr wrap="square" rtlCol="0">
                      <a:spAutoFit/>
                    </a:bodyPr>
                    <a:lstStyle/>
                    <a:p>
                      <a:r>
                        <a:rPr lang="en-US" dirty="0" smtClean="0">
                          <a:solidFill>
                            <a:schemeClr val="bg1">
                              <a:lumMod val="65000"/>
                              <a:lumOff val="35000"/>
                            </a:schemeClr>
                          </a:solidFill>
                        </a:rPr>
                        <a:t>3”</a:t>
                      </a:r>
                      <a:endParaRPr lang="en-US" dirty="0">
                        <a:solidFill>
                          <a:schemeClr val="bg1">
                            <a:lumMod val="65000"/>
                            <a:lumOff val="35000"/>
                          </a:schemeClr>
                        </a:solidFill>
                      </a:endParaRPr>
                    </a:p>
                  </p:txBody>
                </p:sp>
              </p:grpSp>
              <p:sp>
                <p:nvSpPr>
                  <p:cNvPr id="54" name="TextBox 53"/>
                  <p:cNvSpPr txBox="1"/>
                  <p:nvPr/>
                </p:nvSpPr>
                <p:spPr>
                  <a:xfrm>
                    <a:off x="5464670" y="3979727"/>
                    <a:ext cx="1024016" cy="923330"/>
                  </a:xfrm>
                  <a:prstGeom prst="rect">
                    <a:avLst/>
                  </a:prstGeom>
                  <a:noFill/>
                </p:spPr>
                <p:txBody>
                  <a:bodyPr wrap="square" rtlCol="0">
                    <a:spAutoFit/>
                  </a:bodyPr>
                  <a:lstStyle/>
                  <a:p>
                    <a:r>
                      <a:rPr lang="en-US" dirty="0" smtClean="0">
                        <a:solidFill>
                          <a:schemeClr val="bg1"/>
                        </a:solidFill>
                      </a:rPr>
                      <a:t>string resting point</a:t>
                    </a:r>
                    <a:endParaRPr lang="en-US" dirty="0">
                      <a:solidFill>
                        <a:schemeClr val="bg1"/>
                      </a:solidFill>
                    </a:endParaRPr>
                  </a:p>
                </p:txBody>
              </p:sp>
              <p:cxnSp>
                <p:nvCxnSpPr>
                  <p:cNvPr id="64" name="Curved Connector 63"/>
                  <p:cNvCxnSpPr/>
                  <p:nvPr/>
                </p:nvCxnSpPr>
                <p:spPr>
                  <a:xfrm rot="5400000" flipH="1" flipV="1">
                    <a:off x="5943719" y="3663513"/>
                    <a:ext cx="515475" cy="313552"/>
                  </a:xfrm>
                  <a:prstGeom prst="curvedConnector2">
                    <a:avLst/>
                  </a:prstGeom>
                  <a:ln w="12700" cap="rnd">
                    <a:solidFill>
                      <a:schemeClr val="bg1">
                        <a:lumMod val="65000"/>
                        <a:lumOff val="35000"/>
                      </a:schemeClr>
                    </a:solidFill>
                    <a:round/>
                    <a:tailEnd type="triangle"/>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318195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096" y="381000"/>
            <a:ext cx="7049303" cy="1219200"/>
          </a:xfrm>
        </p:spPr>
        <p:txBody>
          <a:bodyPr/>
          <a:lstStyle/>
          <a:p>
            <a:r>
              <a:rPr lang="en-US" dirty="0" smtClean="0"/>
              <a:t>Transverse Slinky </a:t>
            </a:r>
            <a:br>
              <a:rPr lang="en-US" dirty="0" smtClean="0"/>
            </a:br>
            <a:r>
              <a:rPr lang="en-US" dirty="0"/>
              <a:t>	</a:t>
            </a:r>
            <a:r>
              <a:rPr lang="en-US" dirty="0" smtClean="0"/>
              <a:t>Performance Task</a:t>
            </a:r>
            <a:endParaRPr lang="en-US" dirty="0"/>
          </a:p>
        </p:txBody>
      </p:sp>
      <p:sp>
        <p:nvSpPr>
          <p:cNvPr id="45" name="Content Placeholder 2"/>
          <p:cNvSpPr txBox="1">
            <a:spLocks/>
          </p:cNvSpPr>
          <p:nvPr/>
        </p:nvSpPr>
        <p:spPr>
          <a:xfrm>
            <a:off x="1219200" y="1600200"/>
            <a:ext cx="7391400" cy="4876800"/>
          </a:xfrm>
          <a:prstGeom prst="rect">
            <a:avLst/>
          </a:prstGeom>
        </p:spPr>
        <p:txBody>
          <a:bodyPr>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endParaRPr lang="en-US" dirty="0" smtClean="0"/>
          </a:p>
          <a:p>
            <a:r>
              <a:rPr lang="en-US" dirty="0" smtClean="0"/>
              <a:t>Use the slinky to demonstrate the </a:t>
            </a:r>
            <a:r>
              <a:rPr lang="en-US" dirty="0"/>
              <a:t>following wave characteristics:  </a:t>
            </a:r>
            <a:endParaRPr lang="en-US" dirty="0" smtClean="0"/>
          </a:p>
          <a:p>
            <a:pPr lvl="1"/>
            <a:r>
              <a:rPr lang="en-US" dirty="0" smtClean="0"/>
              <a:t>wavelength</a:t>
            </a:r>
            <a:r>
              <a:rPr lang="en-US" dirty="0"/>
              <a:t>, </a:t>
            </a:r>
            <a:endParaRPr lang="en-US" dirty="0" smtClean="0"/>
          </a:p>
          <a:p>
            <a:pPr lvl="1"/>
            <a:r>
              <a:rPr lang="en-US" dirty="0" smtClean="0"/>
              <a:t>amplitude</a:t>
            </a:r>
            <a:r>
              <a:rPr lang="en-US" dirty="0"/>
              <a:t>, </a:t>
            </a:r>
            <a:endParaRPr lang="en-US" dirty="0" smtClean="0"/>
          </a:p>
          <a:p>
            <a:pPr lvl="1"/>
            <a:r>
              <a:rPr lang="en-US" dirty="0" smtClean="0"/>
              <a:t>frequency</a:t>
            </a:r>
            <a:r>
              <a:rPr lang="en-US" dirty="0"/>
              <a:t>, </a:t>
            </a:r>
            <a:endParaRPr lang="en-US" dirty="0" smtClean="0"/>
          </a:p>
          <a:p>
            <a:pPr lvl="1"/>
            <a:r>
              <a:rPr lang="en-US" dirty="0" smtClean="0"/>
              <a:t>and energy			</a:t>
            </a:r>
            <a:endParaRPr lang="en-US" dirty="0"/>
          </a:p>
          <a:p>
            <a:r>
              <a:rPr lang="en-US" dirty="0" smtClean="0"/>
              <a:t>Demonstrate </a:t>
            </a:r>
            <a:r>
              <a:rPr lang="en-US" dirty="0"/>
              <a:t>how wave patterns can change and how the wave’s energy is affected by changing amplitude and frequency</a:t>
            </a:r>
            <a:r>
              <a:rPr lang="en-US" dirty="0" smtClean="0"/>
              <a:t>.</a:t>
            </a:r>
            <a:endParaRPr lang="en-US" dirty="0"/>
          </a:p>
        </p:txBody>
      </p:sp>
      <p:pic>
        <p:nvPicPr>
          <p:cNvPr id="5" name="Picture 4"/>
          <p:cNvPicPr>
            <a:picLocks noChangeAspect="1"/>
          </p:cNvPicPr>
          <p:nvPr/>
        </p:nvPicPr>
        <p:blipFill>
          <a:blip r:embed="rId3"/>
          <a:stretch>
            <a:fillRect/>
          </a:stretch>
        </p:blipFill>
        <p:spPr>
          <a:xfrm>
            <a:off x="7778877" y="228600"/>
            <a:ext cx="1010092" cy="881907"/>
          </a:xfrm>
          <a:prstGeom prst="rect">
            <a:avLst/>
          </a:prstGeom>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2743200"/>
            <a:ext cx="22352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5328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Agenda</a:t>
            </a:r>
            <a:endParaRPr lang="en-US" dirty="0"/>
          </a:p>
        </p:txBody>
      </p:sp>
      <p:sp>
        <p:nvSpPr>
          <p:cNvPr id="14" name="Content Placeholder 13"/>
          <p:cNvSpPr>
            <a:spLocks noGrp="1"/>
          </p:cNvSpPr>
          <p:nvPr>
            <p:ph idx="1"/>
          </p:nvPr>
        </p:nvSpPr>
        <p:spPr/>
        <p:txBody>
          <a:bodyPr>
            <a:normAutofit/>
          </a:bodyPr>
          <a:lstStyle/>
          <a:p>
            <a:r>
              <a:rPr lang="en-US" sz="3600" dirty="0" smtClean="0"/>
              <a:t>Introduction &amp; Shifts in Instruction</a:t>
            </a:r>
          </a:p>
          <a:p>
            <a:r>
              <a:rPr lang="en-US" sz="3600" dirty="0" smtClean="0"/>
              <a:t>Wave Experience</a:t>
            </a:r>
          </a:p>
          <a:p>
            <a:r>
              <a:rPr lang="en-US" sz="3600" dirty="0" smtClean="0"/>
              <a:t>Assessment Literacy</a:t>
            </a:r>
          </a:p>
          <a:p>
            <a:r>
              <a:rPr lang="en-US" sz="3600" dirty="0" smtClean="0"/>
              <a:t>Lesson Idea Development</a:t>
            </a:r>
          </a:p>
          <a:p>
            <a:r>
              <a:rPr lang="en-US" sz="3600" dirty="0" smtClean="0"/>
              <a:t>Reflection &amp;</a:t>
            </a:r>
            <a:r>
              <a:rPr lang="en-US" sz="3600" dirty="0"/>
              <a:t> </a:t>
            </a:r>
            <a:r>
              <a:rPr lang="en-US" sz="3600" dirty="0" smtClean="0"/>
              <a:t>Wrap-Up</a:t>
            </a:r>
            <a:endParaRPr lang="en-US" sz="3600" dirty="0"/>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Wave-like Motion – Revisit</a:t>
            </a:r>
            <a:endParaRPr dirty="0"/>
          </a:p>
        </p:txBody>
      </p:sp>
      <p:sp>
        <p:nvSpPr>
          <p:cNvPr id="11" name="TextBox 10"/>
          <p:cNvSpPr txBox="1"/>
          <p:nvPr/>
        </p:nvSpPr>
        <p:spPr>
          <a:xfrm>
            <a:off x="4724400" y="2057400"/>
            <a:ext cx="184731" cy="646331"/>
          </a:xfrm>
          <a:prstGeom prst="rect">
            <a:avLst/>
          </a:prstGeom>
          <a:noFill/>
        </p:spPr>
        <p:txBody>
          <a:bodyPr wrap="none" rtlCol="0">
            <a:spAutoFit/>
          </a:bodyPr>
          <a:lstStyle/>
          <a:p>
            <a:endParaRPr lang="en-US" dirty="0" smtClean="0"/>
          </a:p>
          <a:p>
            <a:endParaRPr lang="en-US" dirty="0"/>
          </a:p>
        </p:txBody>
      </p:sp>
      <p:sp>
        <p:nvSpPr>
          <p:cNvPr id="12" name="Content Placeholder 2"/>
          <p:cNvSpPr>
            <a:spLocks noGrp="1"/>
          </p:cNvSpPr>
          <p:nvPr>
            <p:ph sz="half" idx="1"/>
          </p:nvPr>
        </p:nvSpPr>
        <p:spPr>
          <a:xfrm>
            <a:off x="4571999" y="1828800"/>
            <a:ext cx="3772883" cy="4419600"/>
          </a:xfrm>
        </p:spPr>
        <p:txBody>
          <a:bodyPr>
            <a:normAutofit/>
          </a:bodyPr>
          <a:lstStyle/>
          <a:p>
            <a:r>
              <a:rPr lang="en-US" dirty="0"/>
              <a:t>Identify all four characteristics explored in the two previous experiences using the paper provided.</a:t>
            </a:r>
          </a:p>
          <a:p>
            <a:pPr lvl="1"/>
            <a:r>
              <a:rPr lang="en-US" dirty="0"/>
              <a:t>Amplitude</a:t>
            </a:r>
          </a:p>
          <a:p>
            <a:pPr lvl="1"/>
            <a:r>
              <a:rPr lang="en-US" dirty="0"/>
              <a:t>Frequency</a:t>
            </a:r>
          </a:p>
          <a:p>
            <a:pPr lvl="1"/>
            <a:r>
              <a:rPr lang="en-US" dirty="0"/>
              <a:t>Wavelength</a:t>
            </a:r>
          </a:p>
          <a:p>
            <a:pPr lvl="1"/>
            <a:r>
              <a:rPr lang="en-US" dirty="0"/>
              <a:t>Energy transfer</a:t>
            </a:r>
          </a:p>
          <a:p>
            <a:endParaRP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600200"/>
            <a:ext cx="2716474" cy="4798233"/>
          </a:xfrm>
          <a:prstGeom prst="rect">
            <a:avLst/>
          </a:prstGeom>
        </p:spPr>
      </p:pic>
      <p:pic>
        <p:nvPicPr>
          <p:cNvPr id="6" name="Picture 5"/>
          <p:cNvPicPr>
            <a:picLocks noChangeAspect="1"/>
          </p:cNvPicPr>
          <p:nvPr/>
        </p:nvPicPr>
        <p:blipFill>
          <a:blip r:embed="rId4"/>
          <a:stretch>
            <a:fillRect/>
          </a:stretch>
        </p:blipFill>
        <p:spPr>
          <a:xfrm>
            <a:off x="7839837" y="187036"/>
            <a:ext cx="1010092" cy="881907"/>
          </a:xfrm>
          <a:prstGeom prst="rect">
            <a:avLst/>
          </a:prstGeom>
        </p:spPr>
      </p:pic>
    </p:spTree>
    <p:extLst>
      <p:ext uri="{BB962C8B-B14F-4D97-AF65-F5344CB8AC3E}">
        <p14:creationId xmlns:p14="http://schemas.microsoft.com/office/powerpoint/2010/main" val="126662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257800" y="3733800"/>
            <a:ext cx="1828800" cy="990600"/>
          </a:xfrm>
        </p:spPr>
        <p:txBody>
          <a:bodyPr>
            <a:normAutofit/>
          </a:bodyPr>
          <a:lstStyle/>
          <a:p>
            <a:r>
              <a:rPr lang="en-US" sz="4051" dirty="0" smtClean="0"/>
              <a:t>Break</a:t>
            </a:r>
            <a:endParaRPr lang="en-US" sz="4051" dirty="0"/>
          </a:p>
        </p:txBody>
      </p:sp>
      <p:sp>
        <p:nvSpPr>
          <p:cNvPr id="5" name="Curved Right Arrow 4"/>
          <p:cNvSpPr/>
          <p:nvPr/>
        </p:nvSpPr>
        <p:spPr>
          <a:xfrm rot="7918559">
            <a:off x="4248749" y="-259080"/>
            <a:ext cx="2346347" cy="4070567"/>
          </a:xfrm>
          <a:prstGeom prst="curvedRightArrow">
            <a:avLst>
              <a:gd name="adj1" fmla="val 8836"/>
              <a:gd name="adj2" fmla="val 3470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2442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 Culminating Assessment</a:t>
            </a:r>
            <a:endParaRPr dirty="0"/>
          </a:p>
        </p:txBody>
      </p:sp>
      <p:sp>
        <p:nvSpPr>
          <p:cNvPr id="11" name="TextBox 10"/>
          <p:cNvSpPr txBox="1"/>
          <p:nvPr/>
        </p:nvSpPr>
        <p:spPr>
          <a:xfrm>
            <a:off x="4724400" y="2057400"/>
            <a:ext cx="184731" cy="646331"/>
          </a:xfrm>
          <a:prstGeom prst="rect">
            <a:avLst/>
          </a:prstGeom>
          <a:noFill/>
        </p:spPr>
        <p:txBody>
          <a:bodyPr wrap="none" rtlCol="0">
            <a:spAutoFit/>
          </a:bodyPr>
          <a:lstStyle/>
          <a:p>
            <a:endParaRPr lang="en-US" dirty="0" smtClean="0"/>
          </a:p>
          <a:p>
            <a:endParaRPr lang="en-US" dirty="0"/>
          </a:p>
        </p:txBody>
      </p:sp>
      <p:sp>
        <p:nvSpPr>
          <p:cNvPr id="4" name="Content Placeholder 3"/>
          <p:cNvSpPr>
            <a:spLocks noGrp="1"/>
          </p:cNvSpPr>
          <p:nvPr>
            <p:ph sz="half" idx="1"/>
          </p:nvPr>
        </p:nvSpPr>
        <p:spPr>
          <a:xfrm>
            <a:off x="1485097" y="1828800"/>
            <a:ext cx="7049303" cy="4419600"/>
          </a:xfrm>
        </p:spPr>
        <p:txBody>
          <a:bodyPr>
            <a:normAutofit/>
          </a:bodyPr>
          <a:lstStyle/>
          <a:p>
            <a:r>
              <a:rPr lang="en-US" sz="2800" dirty="0"/>
              <a:t>Create an </a:t>
            </a:r>
            <a:r>
              <a:rPr lang="en-US" sz="2800" b="1" dirty="0">
                <a:solidFill>
                  <a:srgbClr val="FF0000"/>
                </a:solidFill>
              </a:rPr>
              <a:t>analogy </a:t>
            </a:r>
            <a:r>
              <a:rPr lang="en-US" sz="2800" dirty="0"/>
              <a:t>that demonstrates how wave-like occurrences can be represented as a wave.  Identify and explain how each of the four wave characteristics is modeled in your analogy: </a:t>
            </a:r>
            <a:r>
              <a:rPr lang="en-US" sz="2800" b="1" dirty="0">
                <a:solidFill>
                  <a:schemeClr val="accent4">
                    <a:lumMod val="40000"/>
                    <a:lumOff val="60000"/>
                  </a:schemeClr>
                </a:solidFill>
              </a:rPr>
              <a:t>amplitude, wavelength, frequency, and energy transfer</a:t>
            </a:r>
            <a:r>
              <a:rPr lang="en-US" sz="2800" dirty="0"/>
              <a:t>.  </a:t>
            </a:r>
          </a:p>
          <a:p>
            <a:r>
              <a:rPr lang="en-US" sz="2800" dirty="0"/>
              <a:t>Identify </a:t>
            </a:r>
            <a:r>
              <a:rPr lang="en-US" sz="2800" dirty="0" smtClean="0"/>
              <a:t>and explain any </a:t>
            </a:r>
            <a:r>
              <a:rPr lang="en-US" sz="2800" dirty="0"/>
              <a:t>limitations of your analogy/model in representing these characteristics effectively.</a:t>
            </a:r>
          </a:p>
          <a:p>
            <a:endParaRPr lang="en-US" dirty="0" smtClean="0"/>
          </a:p>
        </p:txBody>
      </p:sp>
    </p:spTree>
    <p:extLst>
      <p:ext uri="{BB962C8B-B14F-4D97-AF65-F5344CB8AC3E}">
        <p14:creationId xmlns:p14="http://schemas.microsoft.com/office/powerpoint/2010/main" val="323980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Gallery Walk</a:t>
            </a:r>
            <a:endParaRPr lang="en-US" dirty="0"/>
          </a:p>
        </p:txBody>
      </p:sp>
      <p:sp>
        <p:nvSpPr>
          <p:cNvPr id="3" name="Content Placeholder 2"/>
          <p:cNvSpPr>
            <a:spLocks noGrp="1"/>
          </p:cNvSpPr>
          <p:nvPr>
            <p:ph sz="half" idx="1"/>
          </p:nvPr>
        </p:nvSpPr>
        <p:spPr>
          <a:xfrm>
            <a:off x="1485097" y="1828800"/>
            <a:ext cx="6859786" cy="4419600"/>
          </a:xfrm>
        </p:spPr>
        <p:txBody>
          <a:bodyPr/>
          <a:lstStyle/>
          <a:p>
            <a:r>
              <a:rPr lang="en-US" dirty="0" smtClean="0"/>
              <a:t>Share your analogy with your table.  </a:t>
            </a:r>
          </a:p>
          <a:p>
            <a:r>
              <a:rPr lang="en-US" dirty="0" smtClean="0"/>
              <a:t>As a table group, </a:t>
            </a:r>
            <a:r>
              <a:rPr lang="en-US" dirty="0" smtClean="0">
                <a:solidFill>
                  <a:srgbClr val="FF0000"/>
                </a:solidFill>
              </a:rPr>
              <a:t>choose one analogy to share with entire group on a chart</a:t>
            </a:r>
            <a:r>
              <a:rPr lang="en-US" dirty="0" smtClean="0"/>
              <a:t>. Indicate why you choose this particular model. </a:t>
            </a:r>
          </a:p>
          <a:p>
            <a:r>
              <a:rPr lang="en-US" dirty="0" smtClean="0"/>
              <a:t>Post on the wall.</a:t>
            </a:r>
          </a:p>
          <a:p>
            <a:r>
              <a:rPr lang="en-US" dirty="0" smtClean="0"/>
              <a:t>Proceed on gallery walk/ use </a:t>
            </a:r>
            <a:r>
              <a:rPr lang="en-US" b="1" dirty="0" smtClean="0">
                <a:solidFill>
                  <a:srgbClr val="FFFF00"/>
                </a:solidFill>
              </a:rPr>
              <a:t>yellow</a:t>
            </a:r>
            <a:r>
              <a:rPr lang="en-US" dirty="0" smtClean="0"/>
              <a:t> half sheet to record your observations</a:t>
            </a:r>
          </a:p>
          <a:p>
            <a:r>
              <a:rPr lang="en-US" dirty="0" smtClean="0"/>
              <a:t>Independently, observe at least 4 other models and record your thinking.</a:t>
            </a:r>
            <a:endParaRPr lang="en-US" dirty="0"/>
          </a:p>
        </p:txBody>
      </p:sp>
      <p:pic>
        <p:nvPicPr>
          <p:cNvPr id="5" name="Picture 4"/>
          <p:cNvPicPr>
            <a:picLocks noChangeAspect="1"/>
          </p:cNvPicPr>
          <p:nvPr/>
        </p:nvPicPr>
        <p:blipFill>
          <a:blip r:embed="rId3"/>
          <a:stretch>
            <a:fillRect/>
          </a:stretch>
        </p:blipFill>
        <p:spPr>
          <a:xfrm>
            <a:off x="7839837" y="187036"/>
            <a:ext cx="1010092" cy="881907"/>
          </a:xfrm>
          <a:prstGeom prst="rect">
            <a:avLst/>
          </a:prstGeom>
        </p:spPr>
      </p:pic>
    </p:spTree>
    <p:extLst>
      <p:ext uri="{BB962C8B-B14F-4D97-AF65-F5344CB8AC3E}">
        <p14:creationId xmlns:p14="http://schemas.microsoft.com/office/powerpoint/2010/main" val="290179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261282"/>
            <a:ext cx="5867400" cy="4855428"/>
          </a:xfrm>
          <a:prstGeom prst="rect">
            <a:avLst/>
          </a:prstGeom>
        </p:spPr>
      </p:pic>
    </p:spTree>
    <p:extLst>
      <p:ext uri="{BB962C8B-B14F-4D97-AF65-F5344CB8AC3E}">
        <p14:creationId xmlns:p14="http://schemas.microsoft.com/office/powerpoint/2010/main" val="145220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Literacy</a:t>
            </a:r>
            <a:endParaRPr lang="en-US" dirty="0"/>
          </a:p>
        </p:txBody>
      </p:sp>
      <p:sp>
        <p:nvSpPr>
          <p:cNvPr id="3" name="Content Placeholder 2"/>
          <p:cNvSpPr>
            <a:spLocks noGrp="1"/>
          </p:cNvSpPr>
          <p:nvPr>
            <p:ph sz="half" idx="1"/>
          </p:nvPr>
        </p:nvSpPr>
        <p:spPr>
          <a:xfrm>
            <a:off x="1485097" y="1828800"/>
            <a:ext cx="6973103" cy="4724400"/>
          </a:xfrm>
        </p:spPr>
        <p:txBody>
          <a:bodyPr>
            <a:normAutofit/>
          </a:bodyPr>
          <a:lstStyle/>
          <a:p>
            <a:r>
              <a:rPr lang="en-US" sz="2800" dirty="0" smtClean="0">
                <a:solidFill>
                  <a:srgbClr val="FFFF00"/>
                </a:solidFill>
              </a:rPr>
              <a:t>4-PS4-1. </a:t>
            </a:r>
            <a:r>
              <a:rPr lang="en-US" sz="2800" dirty="0" smtClean="0"/>
              <a:t>Develop </a:t>
            </a:r>
            <a:r>
              <a:rPr lang="en-US" sz="2800" dirty="0"/>
              <a:t>a model of waves to describe patterns in terms of amplitude and wavelength and that waves can cause objects to move. </a:t>
            </a:r>
            <a:endParaRPr lang="en-US" sz="2800" dirty="0" smtClean="0"/>
          </a:p>
          <a:p>
            <a:r>
              <a:rPr lang="en-US" sz="2800" dirty="0" smtClean="0">
                <a:solidFill>
                  <a:srgbClr val="FFFF00"/>
                </a:solidFill>
              </a:rPr>
              <a:t>7-PS4-1</a:t>
            </a:r>
            <a:r>
              <a:rPr lang="en-US" sz="2800" dirty="0" smtClean="0"/>
              <a:t>. Use </a:t>
            </a:r>
            <a:r>
              <a:rPr lang="en-US" sz="2800" dirty="0"/>
              <a:t>mathematical representations to describe a simple model for waves that includes how the amplitude of a wave is related to the energy in a wave. </a:t>
            </a:r>
            <a:endParaRPr lang="en-US" sz="2800" dirty="0" smtClean="0"/>
          </a:p>
        </p:txBody>
      </p:sp>
    </p:spTree>
    <p:extLst>
      <p:ext uri="{BB962C8B-B14F-4D97-AF65-F5344CB8AC3E}">
        <p14:creationId xmlns:p14="http://schemas.microsoft.com/office/powerpoint/2010/main" val="329334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096" y="18389"/>
            <a:ext cx="6859787" cy="896011"/>
          </a:xfrm>
        </p:spPr>
        <p:txBody>
          <a:bodyPr/>
          <a:lstStyle/>
          <a:p>
            <a:r>
              <a:rPr lang="en-US" dirty="0" smtClean="0"/>
              <a:t>Assessment  Literacy</a:t>
            </a:r>
            <a:endParaRPr lang="en-US" dirty="0"/>
          </a:p>
        </p:txBody>
      </p:sp>
      <p:sp>
        <p:nvSpPr>
          <p:cNvPr id="3" name="Content Placeholder 2"/>
          <p:cNvSpPr>
            <a:spLocks noGrp="1"/>
          </p:cNvSpPr>
          <p:nvPr>
            <p:ph sz="half" idx="1"/>
          </p:nvPr>
        </p:nvSpPr>
        <p:spPr>
          <a:xfrm>
            <a:off x="1295400" y="1068942"/>
            <a:ext cx="7391400" cy="2967515"/>
          </a:xfrm>
        </p:spPr>
        <p:txBody>
          <a:bodyPr>
            <a:normAutofit fontScale="92500" lnSpcReduction="10000"/>
          </a:bodyPr>
          <a:lstStyle/>
          <a:p>
            <a:r>
              <a:rPr lang="en-US" dirty="0" smtClean="0"/>
              <a:t>Create </a:t>
            </a:r>
            <a:r>
              <a:rPr lang="en-US" dirty="0"/>
              <a:t>an analogy that demonstrates how wave-like occurrences can be represented as a wave.  Identify and explain how each of the four wave characteristics is modeled in your analogy: </a:t>
            </a:r>
            <a:r>
              <a:rPr lang="en-US" b="1" dirty="0">
                <a:solidFill>
                  <a:schemeClr val="accent4">
                    <a:lumMod val="40000"/>
                    <a:lumOff val="60000"/>
                  </a:schemeClr>
                </a:solidFill>
              </a:rPr>
              <a:t>amplitude, wavelength, frequency, and energy transfer</a:t>
            </a:r>
            <a:r>
              <a:rPr lang="en-US" dirty="0"/>
              <a:t>.  </a:t>
            </a:r>
            <a:endParaRPr lang="en-US" dirty="0" smtClean="0"/>
          </a:p>
          <a:p>
            <a:r>
              <a:rPr lang="en-US" dirty="0"/>
              <a:t>Identify and explain any limitations of your analogy/model in representing these characteristics effectively.</a:t>
            </a:r>
          </a:p>
          <a:p>
            <a:endParaRPr lang="en-US" dirty="0"/>
          </a:p>
        </p:txBody>
      </p:sp>
      <p:pic>
        <p:nvPicPr>
          <p:cNvPr id="4" name="Picture 3"/>
          <p:cNvPicPr>
            <a:picLocks noChangeAspect="1"/>
          </p:cNvPicPr>
          <p:nvPr/>
        </p:nvPicPr>
        <p:blipFill>
          <a:blip r:embed="rId3"/>
          <a:stretch>
            <a:fillRect/>
          </a:stretch>
        </p:blipFill>
        <p:spPr>
          <a:xfrm>
            <a:off x="7839837" y="187036"/>
            <a:ext cx="1010092" cy="881907"/>
          </a:xfrm>
          <a:prstGeom prst="rect">
            <a:avLst/>
          </a:prstGeom>
        </p:spPr>
      </p:pic>
      <p:sp>
        <p:nvSpPr>
          <p:cNvPr id="5" name="TextBox 4"/>
          <p:cNvSpPr txBox="1"/>
          <p:nvPr/>
        </p:nvSpPr>
        <p:spPr>
          <a:xfrm>
            <a:off x="1295400" y="4191000"/>
            <a:ext cx="7239000" cy="2246769"/>
          </a:xfrm>
          <a:prstGeom prst="rect">
            <a:avLst/>
          </a:prstGeom>
          <a:solidFill>
            <a:schemeClr val="tx1"/>
          </a:solidFill>
        </p:spPr>
        <p:txBody>
          <a:bodyPr wrap="square" rtlCol="0">
            <a:spAutoFit/>
          </a:bodyPr>
          <a:lstStyle/>
          <a:p>
            <a:pPr marL="342900" indent="-342900">
              <a:buFont typeface="Arial" panose="020B0604020202020204" pitchFamily="34" charset="0"/>
              <a:buChar char="•"/>
            </a:pPr>
            <a:r>
              <a:rPr lang="en-US" sz="2000" b="1" dirty="0" smtClean="0">
                <a:solidFill>
                  <a:schemeClr val="bg2">
                    <a:lumMod val="90000"/>
                    <a:lumOff val="10000"/>
                  </a:schemeClr>
                </a:solidFill>
              </a:rPr>
              <a:t>What </a:t>
            </a:r>
            <a:r>
              <a:rPr lang="en-US" sz="2000" b="1" dirty="0">
                <a:solidFill>
                  <a:schemeClr val="bg2">
                    <a:lumMod val="90000"/>
                    <a:lumOff val="10000"/>
                  </a:schemeClr>
                </a:solidFill>
              </a:rPr>
              <a:t>evidence were we able to gather from the assessment</a:t>
            </a:r>
            <a:r>
              <a:rPr lang="en-US" sz="2000" b="1" dirty="0" smtClean="0">
                <a:solidFill>
                  <a:schemeClr val="bg2">
                    <a:lumMod val="90000"/>
                    <a:lumOff val="10000"/>
                  </a:schemeClr>
                </a:solidFill>
              </a:rPr>
              <a:t>?</a:t>
            </a:r>
          </a:p>
          <a:p>
            <a:endParaRPr lang="en-US" sz="2000" b="1" dirty="0">
              <a:solidFill>
                <a:schemeClr val="bg2">
                  <a:lumMod val="90000"/>
                  <a:lumOff val="10000"/>
                </a:schemeClr>
              </a:solidFill>
            </a:endParaRPr>
          </a:p>
          <a:p>
            <a:pPr marL="342900" indent="-342900">
              <a:buFont typeface="Arial" panose="020B0604020202020204" pitchFamily="34" charset="0"/>
              <a:buChar char="•"/>
            </a:pPr>
            <a:r>
              <a:rPr lang="en-US" sz="2000" b="1" dirty="0">
                <a:solidFill>
                  <a:schemeClr val="bg2">
                    <a:lumMod val="90000"/>
                    <a:lumOff val="10000"/>
                  </a:schemeClr>
                </a:solidFill>
              </a:rPr>
              <a:t>Is it assessing 3D</a:t>
            </a:r>
            <a:r>
              <a:rPr lang="en-US" sz="2000" b="1" dirty="0" smtClean="0">
                <a:solidFill>
                  <a:schemeClr val="bg2">
                    <a:lumMod val="90000"/>
                    <a:lumOff val="10000"/>
                  </a:schemeClr>
                </a:solidFill>
              </a:rPr>
              <a:t>?</a:t>
            </a:r>
          </a:p>
          <a:p>
            <a:pPr marL="342900" indent="-342900">
              <a:buFont typeface="Arial" panose="020B0604020202020204" pitchFamily="34" charset="0"/>
              <a:buChar char="•"/>
            </a:pPr>
            <a:endParaRPr lang="en-US" sz="2000" b="1" dirty="0">
              <a:solidFill>
                <a:schemeClr val="bg2">
                  <a:lumMod val="90000"/>
                  <a:lumOff val="10000"/>
                </a:schemeClr>
              </a:solidFill>
            </a:endParaRPr>
          </a:p>
          <a:p>
            <a:pPr marL="342900" indent="-342900">
              <a:buFont typeface="Arial" panose="020B0604020202020204" pitchFamily="34" charset="0"/>
              <a:buChar char="•"/>
            </a:pPr>
            <a:r>
              <a:rPr lang="en-US" sz="2000" b="1" dirty="0">
                <a:solidFill>
                  <a:schemeClr val="bg2">
                    <a:lumMod val="90000"/>
                    <a:lumOff val="10000"/>
                  </a:schemeClr>
                </a:solidFill>
              </a:rPr>
              <a:t>How can the prompt be revised to elicit the responses we want?</a:t>
            </a:r>
          </a:p>
        </p:txBody>
      </p:sp>
    </p:spTree>
    <p:extLst>
      <p:ext uri="{BB962C8B-B14F-4D97-AF65-F5344CB8AC3E}">
        <p14:creationId xmlns:p14="http://schemas.microsoft.com/office/powerpoint/2010/main" val="23712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684" y="1828800"/>
            <a:ext cx="7316609" cy="4115592"/>
          </a:xfrm>
          <a:prstGeom prst="rect">
            <a:avLst/>
          </a:prstGeom>
        </p:spPr>
      </p:pic>
      <p:sp>
        <p:nvSpPr>
          <p:cNvPr id="6" name="TextBox 5"/>
          <p:cNvSpPr txBox="1"/>
          <p:nvPr/>
        </p:nvSpPr>
        <p:spPr>
          <a:xfrm>
            <a:off x="3129082" y="6172992"/>
            <a:ext cx="3571812" cy="369332"/>
          </a:xfrm>
          <a:prstGeom prst="rect">
            <a:avLst/>
          </a:prstGeom>
          <a:noFill/>
        </p:spPr>
        <p:txBody>
          <a:bodyPr wrap="none" rtlCol="0">
            <a:spAutoFit/>
          </a:bodyPr>
          <a:lstStyle/>
          <a:p>
            <a:r>
              <a:rPr lang="en-US" dirty="0">
                <a:hlinkClick r:id="rId3"/>
              </a:rPr>
              <a:t>http://</a:t>
            </a:r>
            <a:r>
              <a:rPr lang="en-US" dirty="0" smtClean="0">
                <a:hlinkClick r:id="rId3"/>
              </a:rPr>
              <a:t>youtu.be/C2YZnTL596Q</a:t>
            </a:r>
            <a:r>
              <a:rPr lang="en-US" dirty="0" smtClean="0"/>
              <a:t> </a:t>
            </a:r>
            <a:endParaRPr lang="en-US" dirty="0"/>
          </a:p>
        </p:txBody>
      </p:sp>
    </p:spTree>
    <p:extLst>
      <p:ext uri="{BB962C8B-B14F-4D97-AF65-F5344CB8AC3E}">
        <p14:creationId xmlns:p14="http://schemas.microsoft.com/office/powerpoint/2010/main" val="319563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than One Solution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752600"/>
            <a:ext cx="3695789" cy="4465745"/>
          </a:xfrm>
          <a:prstGeom prst="rect">
            <a:avLst/>
          </a:prstGeom>
          <a:ln w="28575">
            <a:solidFill>
              <a:schemeClr val="tx1"/>
            </a:solidFill>
          </a:ln>
        </p:spPr>
      </p:pic>
    </p:spTree>
    <p:extLst>
      <p:ext uri="{BB962C8B-B14F-4D97-AF65-F5344CB8AC3E}">
        <p14:creationId xmlns:p14="http://schemas.microsoft.com/office/powerpoint/2010/main" val="58146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a:t>
            </a:r>
            <a:r>
              <a:rPr lang="en-US" dirty="0"/>
              <a:t>R</a:t>
            </a:r>
            <a:r>
              <a:rPr lang="en-US" dirty="0" smtClean="0"/>
              <a:t>eview/Development</a:t>
            </a:r>
            <a:endParaRPr lang="en-US" dirty="0"/>
          </a:p>
        </p:txBody>
      </p:sp>
      <p:sp>
        <p:nvSpPr>
          <p:cNvPr id="3" name="Content Placeholder 2"/>
          <p:cNvSpPr>
            <a:spLocks noGrp="1"/>
          </p:cNvSpPr>
          <p:nvPr>
            <p:ph sz="half" idx="1"/>
          </p:nvPr>
        </p:nvSpPr>
        <p:spPr>
          <a:xfrm>
            <a:off x="1485097" y="1828800"/>
            <a:ext cx="7049303" cy="4419600"/>
          </a:xfrm>
        </p:spPr>
        <p:txBody>
          <a:bodyPr>
            <a:normAutofit lnSpcReduction="10000"/>
          </a:bodyPr>
          <a:lstStyle/>
          <a:p>
            <a:r>
              <a:rPr lang="en-US" dirty="0" smtClean="0"/>
              <a:t>What is the intent of the assessment items?</a:t>
            </a:r>
          </a:p>
          <a:p>
            <a:r>
              <a:rPr lang="en-US" dirty="0" smtClean="0"/>
              <a:t>What is the item actually measuring?</a:t>
            </a:r>
          </a:p>
          <a:p>
            <a:r>
              <a:rPr lang="en-US" dirty="0" smtClean="0"/>
              <a:t>Where does it connect or align to NGSS?</a:t>
            </a:r>
          </a:p>
          <a:p>
            <a:r>
              <a:rPr lang="en-US" dirty="0"/>
              <a:t>Does it address the appropriate depth for its grade-level?</a:t>
            </a:r>
          </a:p>
          <a:p>
            <a:r>
              <a:rPr lang="en-US" dirty="0" smtClean="0"/>
              <a:t>Which of the 3 dimensions does the item incorporate?</a:t>
            </a:r>
          </a:p>
          <a:p>
            <a:r>
              <a:rPr lang="en-US" dirty="0" smtClean="0"/>
              <a:t>How could it be revised to elicit the evidence of student learning we want to see?</a:t>
            </a:r>
          </a:p>
        </p:txBody>
      </p:sp>
      <p:pic>
        <p:nvPicPr>
          <p:cNvPr id="6" name="Picture 5"/>
          <p:cNvPicPr>
            <a:picLocks noChangeAspect="1"/>
          </p:cNvPicPr>
          <p:nvPr/>
        </p:nvPicPr>
        <p:blipFill>
          <a:blip r:embed="rId3"/>
          <a:stretch>
            <a:fillRect/>
          </a:stretch>
        </p:blipFill>
        <p:spPr>
          <a:xfrm>
            <a:off x="7839837" y="187036"/>
            <a:ext cx="1010092" cy="881907"/>
          </a:xfrm>
          <a:prstGeom prst="rect">
            <a:avLst/>
          </a:prstGeom>
        </p:spPr>
      </p:pic>
    </p:spTree>
    <p:extLst>
      <p:ext uri="{BB962C8B-B14F-4D97-AF65-F5344CB8AC3E}">
        <p14:creationId xmlns:p14="http://schemas.microsoft.com/office/powerpoint/2010/main" val="411784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096" y="381000"/>
            <a:ext cx="7125504" cy="1295400"/>
          </a:xfrm>
        </p:spPr>
        <p:txBody>
          <a:bodyPr/>
          <a:lstStyle/>
          <a:p>
            <a:r>
              <a:rPr lang="en-US" dirty="0" smtClean="0"/>
              <a:t>The Four Pillars of the Networks</a:t>
            </a:r>
            <a:endParaRPr dirty="0"/>
          </a:p>
        </p:txBody>
      </p:sp>
      <p:sp>
        <p:nvSpPr>
          <p:cNvPr id="3" name="Content Placeholder 2"/>
          <p:cNvSpPr>
            <a:spLocks noGrp="1"/>
          </p:cNvSpPr>
          <p:nvPr>
            <p:ph idx="1"/>
          </p:nvPr>
        </p:nvSpPr>
        <p:spPr>
          <a:xfrm>
            <a:off x="1413438" y="1828800"/>
            <a:ext cx="4530162" cy="4419600"/>
          </a:xfrm>
        </p:spPr>
        <p:txBody>
          <a:bodyPr>
            <a:normAutofit/>
          </a:bodyPr>
          <a:lstStyle/>
          <a:p>
            <a:r>
              <a:rPr lang="en-US" dirty="0" smtClean="0"/>
              <a:t>Standards</a:t>
            </a:r>
          </a:p>
          <a:p>
            <a:r>
              <a:rPr lang="en-US" dirty="0" smtClean="0"/>
              <a:t>Educational Leadership</a:t>
            </a:r>
          </a:p>
          <a:p>
            <a:r>
              <a:rPr lang="en-US" dirty="0" smtClean="0"/>
              <a:t>Assessment Literacy</a:t>
            </a:r>
          </a:p>
          <a:p>
            <a:r>
              <a:rPr lang="en-US" dirty="0" smtClean="0"/>
              <a:t>Characteristics of Highly Effective Teaching and Learning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670454"/>
            <a:ext cx="2929645" cy="4806546"/>
          </a:xfrm>
          <a:prstGeom prst="rect">
            <a:avLst/>
          </a:prstGeom>
        </p:spPr>
      </p:pic>
    </p:spTree>
    <p:extLst>
      <p:ext uri="{BB962C8B-B14F-4D97-AF65-F5344CB8AC3E}">
        <p14:creationId xmlns:p14="http://schemas.microsoft.com/office/powerpoint/2010/main" val="210213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257800" y="3733800"/>
            <a:ext cx="1828800" cy="990600"/>
          </a:xfrm>
        </p:spPr>
        <p:txBody>
          <a:bodyPr>
            <a:normAutofit/>
          </a:bodyPr>
          <a:lstStyle/>
          <a:p>
            <a:r>
              <a:rPr lang="en-US" sz="4051" dirty="0" smtClean="0"/>
              <a:t>Break</a:t>
            </a:r>
            <a:endParaRPr lang="en-US" sz="4051" dirty="0"/>
          </a:p>
        </p:txBody>
      </p:sp>
      <p:sp>
        <p:nvSpPr>
          <p:cNvPr id="5" name="Curved Right Arrow 4"/>
          <p:cNvSpPr/>
          <p:nvPr/>
        </p:nvSpPr>
        <p:spPr>
          <a:xfrm rot="7918559">
            <a:off x="4248749" y="-259080"/>
            <a:ext cx="2346347" cy="4070567"/>
          </a:xfrm>
          <a:prstGeom prst="curvedRightArrow">
            <a:avLst>
              <a:gd name="adj1" fmla="val 8836"/>
              <a:gd name="adj2" fmla="val 3470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0523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096" y="381000"/>
            <a:ext cx="6859787" cy="914400"/>
          </a:xfrm>
        </p:spPr>
        <p:txBody>
          <a:bodyPr/>
          <a:lstStyle/>
          <a:p>
            <a:r>
              <a:rPr lang="en-US" dirty="0" smtClean="0"/>
              <a:t>Lesson Idea </a:t>
            </a:r>
            <a:r>
              <a:rPr lang="en-US" dirty="0"/>
              <a:t>D</a:t>
            </a:r>
            <a:r>
              <a:rPr lang="en-US" dirty="0" smtClean="0"/>
              <a:t>evelopment</a:t>
            </a:r>
            <a:endParaRPr lang="en-US" dirty="0"/>
          </a:p>
        </p:txBody>
      </p:sp>
      <p:sp>
        <p:nvSpPr>
          <p:cNvPr id="3" name="Content Placeholder 2"/>
          <p:cNvSpPr>
            <a:spLocks noGrp="1"/>
          </p:cNvSpPr>
          <p:nvPr>
            <p:ph sz="half" idx="1"/>
          </p:nvPr>
        </p:nvSpPr>
        <p:spPr>
          <a:xfrm>
            <a:off x="1447800" y="1676400"/>
            <a:ext cx="6897083" cy="5410200"/>
          </a:xfrm>
        </p:spPr>
        <p:txBody>
          <a:bodyPr>
            <a:normAutofit fontScale="32500" lnSpcReduction="20000"/>
          </a:bodyPr>
          <a:lstStyle/>
          <a:p>
            <a:r>
              <a:rPr lang="en-US" sz="8600" dirty="0" smtClean="0"/>
              <a:t>Share the lesson idea you developed last time and an overview of the  implementation in your classroom.</a:t>
            </a:r>
          </a:p>
          <a:p>
            <a:pPr marL="0" indent="0">
              <a:buNone/>
            </a:pPr>
            <a:endParaRPr lang="en-US" sz="8600" dirty="0" smtClean="0"/>
          </a:p>
          <a:p>
            <a:pPr lvl="3"/>
            <a:r>
              <a:rPr lang="en-US" sz="8200" dirty="0"/>
              <a:t>S</a:t>
            </a:r>
            <a:r>
              <a:rPr lang="en-US" sz="8200" dirty="0" smtClean="0"/>
              <a:t>hare up to 2 things you found positive about the lesson and one thing you would change.</a:t>
            </a:r>
          </a:p>
          <a:p>
            <a:pPr marL="457200" lvl="1" indent="0">
              <a:buNone/>
            </a:pPr>
            <a:endParaRPr lang="en-US" sz="8600" dirty="0" smtClean="0"/>
          </a:p>
          <a:p>
            <a:r>
              <a:rPr lang="en-US" sz="8600" dirty="0" smtClean="0"/>
              <a:t>Work on a new lesson idea with a partner and/or assessment task</a:t>
            </a:r>
          </a:p>
          <a:p>
            <a:r>
              <a:rPr lang="en-US" sz="8600" dirty="0" smtClean="0"/>
              <a:t>Template- </a:t>
            </a:r>
            <a:r>
              <a:rPr lang="en-US" sz="8600" dirty="0" smtClean="0">
                <a:hlinkClick r:id="rId3"/>
              </a:rPr>
              <a:t>http://ovecsln.weebly.com</a:t>
            </a:r>
            <a:r>
              <a:rPr lang="en-US" sz="8600" dirty="0" smtClean="0"/>
              <a:t> </a:t>
            </a:r>
          </a:p>
          <a:p>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971800"/>
            <a:ext cx="1105828"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28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a:t>
            </a:r>
            <a:endParaRPr lang="en-US" dirty="0"/>
          </a:p>
        </p:txBody>
      </p:sp>
      <p:sp>
        <p:nvSpPr>
          <p:cNvPr id="3" name="Content Placeholder 2"/>
          <p:cNvSpPr>
            <a:spLocks noGrp="1"/>
          </p:cNvSpPr>
          <p:nvPr>
            <p:ph sz="half" idx="1"/>
          </p:nvPr>
        </p:nvSpPr>
        <p:spPr>
          <a:xfrm>
            <a:off x="1485097" y="2057400"/>
            <a:ext cx="6859786" cy="4191000"/>
          </a:xfrm>
        </p:spPr>
        <p:txBody>
          <a:bodyPr>
            <a:normAutofit lnSpcReduction="10000"/>
          </a:bodyPr>
          <a:lstStyle/>
          <a:p>
            <a:r>
              <a:rPr lang="en-US" dirty="0" smtClean="0"/>
              <a:t>In your notebook, capture something from today that highlights the need for a shift in science teaching and learning.</a:t>
            </a:r>
          </a:p>
          <a:p>
            <a:r>
              <a:rPr lang="en-US" dirty="0" smtClean="0"/>
              <a:t>Share your thinking with your district team.</a:t>
            </a:r>
          </a:p>
          <a:p>
            <a:r>
              <a:rPr lang="en-US" dirty="0" smtClean="0"/>
              <a:t>What can you immediately do in your </a:t>
            </a:r>
            <a:r>
              <a:rPr lang="en-US" sz="2800" b="1" dirty="0" smtClean="0">
                <a:solidFill>
                  <a:schemeClr val="accent5">
                    <a:lumMod val="60000"/>
                    <a:lumOff val="40000"/>
                  </a:schemeClr>
                </a:solidFill>
              </a:rPr>
              <a:t>C</a:t>
            </a:r>
            <a:r>
              <a:rPr lang="en-US" dirty="0" smtClean="0"/>
              <a:t>lassroom that reflects this shift?</a:t>
            </a:r>
          </a:p>
          <a:p>
            <a:r>
              <a:rPr lang="en-US" dirty="0" smtClean="0"/>
              <a:t>How can you help others in your </a:t>
            </a:r>
            <a:r>
              <a:rPr lang="en-US" sz="2800" b="1" dirty="0" smtClean="0">
                <a:solidFill>
                  <a:schemeClr val="accent5">
                    <a:lumMod val="60000"/>
                    <a:lumOff val="40000"/>
                  </a:schemeClr>
                </a:solidFill>
              </a:rPr>
              <a:t>S</a:t>
            </a:r>
            <a:r>
              <a:rPr lang="en-US" dirty="0" smtClean="0"/>
              <a:t>chool to understand and implement this shift?</a:t>
            </a:r>
          </a:p>
          <a:p>
            <a:r>
              <a:rPr lang="en-US" dirty="0"/>
              <a:t>How can you help others in your </a:t>
            </a:r>
            <a:r>
              <a:rPr lang="en-US" sz="2800" b="1" dirty="0" smtClean="0">
                <a:solidFill>
                  <a:schemeClr val="accent5">
                    <a:lumMod val="60000"/>
                    <a:lumOff val="40000"/>
                  </a:schemeClr>
                </a:solidFill>
              </a:rPr>
              <a:t>D</a:t>
            </a:r>
            <a:r>
              <a:rPr lang="en-US" dirty="0" smtClean="0"/>
              <a:t>istrict to </a:t>
            </a:r>
            <a:r>
              <a:rPr lang="en-US" dirty="0"/>
              <a:t>understand and implement this shift?</a:t>
            </a:r>
          </a:p>
          <a:p>
            <a:endParaRPr lang="en-US" dirty="0" smtClean="0"/>
          </a:p>
        </p:txBody>
      </p:sp>
      <p:pic>
        <p:nvPicPr>
          <p:cNvPr id="1028" name="Picture 4" descr="http://theawesomer.com/photos/2009/10/100509_shift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096" y="381000"/>
            <a:ext cx="21590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46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sz="half" idx="1"/>
          </p:nvPr>
        </p:nvSpPr>
        <p:spPr>
          <a:xfrm>
            <a:off x="1485097" y="1828800"/>
            <a:ext cx="6973103" cy="4419600"/>
          </a:xfrm>
        </p:spPr>
        <p:txBody>
          <a:bodyPr>
            <a:normAutofit fontScale="92500"/>
          </a:bodyPr>
          <a:lstStyle/>
          <a:p>
            <a:r>
              <a:rPr lang="en-US" sz="3200" dirty="0" smtClean="0"/>
              <a:t>Evaluation</a:t>
            </a:r>
          </a:p>
          <a:p>
            <a:r>
              <a:rPr lang="en-US" sz="3200" dirty="0" smtClean="0">
                <a:solidFill>
                  <a:srgbClr val="FFFF00"/>
                </a:solidFill>
              </a:rPr>
              <a:t>Homework: create and implement an assessment item/task in your classroom that  addresses 3D learning.  Ideally we would like to have student samples next month.</a:t>
            </a:r>
          </a:p>
          <a:p>
            <a:r>
              <a:rPr lang="en-US" sz="3200" dirty="0" smtClean="0"/>
              <a:t>Next meeting: Nov 19</a:t>
            </a:r>
            <a:r>
              <a:rPr lang="en-US" sz="3200" baseline="30000" dirty="0" smtClean="0"/>
              <a:t>th</a:t>
            </a:r>
            <a:r>
              <a:rPr lang="en-US" sz="3200" dirty="0" smtClean="0"/>
              <a:t> at the Oldham County Administrative Annex</a:t>
            </a:r>
          </a:p>
          <a:p>
            <a:endParaRPr lang="en-US" dirty="0"/>
          </a:p>
        </p:txBody>
      </p:sp>
    </p:spTree>
    <p:extLst>
      <p:ext uri="{BB962C8B-B14F-4D97-AF65-F5344CB8AC3E}">
        <p14:creationId xmlns:p14="http://schemas.microsoft.com/office/powerpoint/2010/main" val="309776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Shift</a:t>
            </a:r>
            <a:endParaRPr lang="en-US" dirty="0"/>
          </a:p>
        </p:txBody>
      </p:sp>
      <p:pic>
        <p:nvPicPr>
          <p:cNvPr id="6" name="Picture 5"/>
          <p:cNvPicPr>
            <a:picLocks noChangeAspect="1"/>
          </p:cNvPicPr>
          <p:nvPr/>
        </p:nvPicPr>
        <p:blipFill>
          <a:blip r:embed="rId3"/>
          <a:stretch>
            <a:fillRect/>
          </a:stretch>
        </p:blipFill>
        <p:spPr>
          <a:xfrm>
            <a:off x="7839837" y="187036"/>
            <a:ext cx="1010092" cy="881907"/>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89368" y="2091791"/>
            <a:ext cx="6851064" cy="3893617"/>
          </a:xfrm>
          <a:ln w="38100">
            <a:solidFill>
              <a:schemeClr val="tx1"/>
            </a:solidFill>
          </a:ln>
        </p:spPr>
      </p:pic>
      <p:sp>
        <p:nvSpPr>
          <p:cNvPr id="8" name="TextBox 7"/>
          <p:cNvSpPr txBox="1"/>
          <p:nvPr/>
        </p:nvSpPr>
        <p:spPr>
          <a:xfrm>
            <a:off x="3352800" y="6107667"/>
            <a:ext cx="3369833" cy="369332"/>
          </a:xfrm>
          <a:prstGeom prst="rect">
            <a:avLst/>
          </a:prstGeom>
          <a:noFill/>
        </p:spPr>
        <p:txBody>
          <a:bodyPr wrap="none" rtlCol="0">
            <a:spAutoFit/>
          </a:bodyPr>
          <a:lstStyle/>
          <a:p>
            <a:r>
              <a:rPr lang="en-US" dirty="0">
                <a:hlinkClick r:id="rId5"/>
              </a:rPr>
              <a:t>http://</a:t>
            </a:r>
            <a:r>
              <a:rPr lang="en-US" dirty="0" smtClean="0">
                <a:hlinkClick r:id="rId5"/>
              </a:rPr>
              <a:t>vimeo.com/53913251</a:t>
            </a:r>
            <a:r>
              <a:rPr lang="en-US" dirty="0" smtClean="0"/>
              <a:t> </a:t>
            </a:r>
            <a:endParaRPr lang="en-US" dirty="0"/>
          </a:p>
        </p:txBody>
      </p:sp>
    </p:spTree>
    <p:extLst>
      <p:ext uri="{BB962C8B-B14F-4D97-AF65-F5344CB8AC3E}">
        <p14:creationId xmlns:p14="http://schemas.microsoft.com/office/powerpoint/2010/main" val="92759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Last Month’s Lesson…</a:t>
            </a:r>
          </a:p>
        </p:txBody>
      </p:sp>
      <p:pic>
        <p:nvPicPr>
          <p:cNvPr id="8"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209801"/>
            <a:ext cx="7783129" cy="4146194"/>
          </a:xfrm>
          <a:prstGeom prst="rect">
            <a:avLst/>
          </a:prstGeom>
          <a:solidFill>
            <a:schemeClr val="tx1"/>
          </a:solidFill>
          <a:ln>
            <a:noFill/>
          </a:ln>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20039"/>
            <a:ext cx="1990725" cy="2295525"/>
          </a:xfrm>
          <a:prstGeom prst="rect">
            <a:avLst/>
          </a:prstGeom>
          <a:noFill/>
          <a:ln w="762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957388"/>
            <a:ext cx="981075" cy="981075"/>
          </a:xfrm>
          <a:prstGeom prst="rect">
            <a:avLst/>
          </a:prstGeom>
          <a:noFill/>
          <a:ln w="762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8884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 with this experience…</a:t>
            </a:r>
          </a:p>
        </p:txBody>
      </p:sp>
      <p:pic>
        <p:nvPicPr>
          <p:cNvPr id="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905000"/>
            <a:ext cx="7944878" cy="4583032"/>
          </a:xfrm>
          <a:prstGeom prst="rect">
            <a:avLst/>
          </a:prstGeom>
          <a:solidFill>
            <a:schemeClr val="tx1"/>
          </a:solidFill>
          <a:ln>
            <a:noFill/>
          </a:ln>
          <a:effectLst/>
        </p:spPr>
      </p:pic>
      <p:pic>
        <p:nvPicPr>
          <p:cNvPr id="7" name="Picture 6"/>
          <p:cNvPicPr>
            <a:picLocks noChangeAspect="1"/>
          </p:cNvPicPr>
          <p:nvPr/>
        </p:nvPicPr>
        <p:blipFill>
          <a:blip r:embed="rId4"/>
          <a:stretch>
            <a:fillRect/>
          </a:stretch>
        </p:blipFill>
        <p:spPr>
          <a:xfrm>
            <a:off x="7839837" y="187036"/>
            <a:ext cx="1010092" cy="881907"/>
          </a:xfrm>
          <a:prstGeom prst="rect">
            <a:avLst/>
          </a:prstGeom>
        </p:spPr>
      </p:pic>
    </p:spTree>
    <p:extLst>
      <p:ext uri="{BB962C8B-B14F-4D97-AF65-F5344CB8AC3E}">
        <p14:creationId xmlns:p14="http://schemas.microsoft.com/office/powerpoint/2010/main" val="303083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Example</a:t>
            </a:r>
            <a:endParaRPr lang="en-US" dirty="0"/>
          </a:p>
        </p:txBody>
      </p:sp>
      <p:sp>
        <p:nvSpPr>
          <p:cNvPr id="3" name="Content Placeholder 2"/>
          <p:cNvSpPr>
            <a:spLocks noGrp="1"/>
          </p:cNvSpPr>
          <p:nvPr>
            <p:ph sz="half" idx="1"/>
          </p:nvPr>
        </p:nvSpPr>
        <p:spPr>
          <a:xfrm>
            <a:off x="1485097" y="1828800"/>
            <a:ext cx="7049303" cy="4419600"/>
          </a:xfrm>
        </p:spPr>
        <p:txBody>
          <a:bodyPr/>
          <a:lstStyle/>
          <a:p>
            <a:pPr marL="0" indent="0">
              <a:buNone/>
            </a:pPr>
            <a:r>
              <a:rPr lang="en-US" dirty="0" smtClean="0"/>
              <a:t>The following example was</a:t>
            </a:r>
            <a:br>
              <a:rPr lang="en-US" dirty="0" smtClean="0"/>
            </a:br>
            <a:r>
              <a:rPr lang="en-US" dirty="0" smtClean="0"/>
              <a:t>taken from:</a:t>
            </a:r>
          </a:p>
          <a:p>
            <a:pPr marL="0" indent="0">
              <a:buNone/>
            </a:pPr>
            <a:r>
              <a:rPr lang="en-US" dirty="0" smtClean="0"/>
              <a:t>5 </a:t>
            </a:r>
            <a:r>
              <a:rPr lang="en-US" dirty="0"/>
              <a:t>Practices for </a:t>
            </a:r>
            <a:r>
              <a:rPr lang="en-US" dirty="0" smtClean="0"/>
              <a:t/>
            </a:r>
            <a:br>
              <a:rPr lang="en-US" dirty="0" smtClean="0"/>
            </a:br>
            <a:r>
              <a:rPr lang="en-US" dirty="0" smtClean="0"/>
              <a:t>Orchestrating </a:t>
            </a:r>
            <a:br>
              <a:rPr lang="en-US" dirty="0" smtClean="0"/>
            </a:br>
            <a:r>
              <a:rPr lang="en-US" dirty="0" smtClean="0"/>
              <a:t>Productive </a:t>
            </a:r>
            <a:r>
              <a:rPr lang="en-US" dirty="0"/>
              <a:t>Task-Based </a:t>
            </a:r>
            <a:r>
              <a:rPr lang="en-US" dirty="0" smtClean="0"/>
              <a:t/>
            </a:r>
            <a:br>
              <a:rPr lang="en-US" dirty="0" smtClean="0"/>
            </a:br>
            <a:r>
              <a:rPr lang="en-US" dirty="0" smtClean="0"/>
              <a:t>Discussions </a:t>
            </a:r>
            <a:r>
              <a:rPr lang="en-US" dirty="0"/>
              <a:t>in </a:t>
            </a:r>
            <a:r>
              <a:rPr lang="en-US" dirty="0" smtClean="0"/>
              <a:t>Science</a:t>
            </a:r>
          </a:p>
          <a:p>
            <a:pPr marL="0" indent="0">
              <a:buNone/>
            </a:pPr>
            <a:r>
              <a:rPr lang="en-US" dirty="0" smtClean="0"/>
              <a:t>2013</a:t>
            </a:r>
            <a:r>
              <a:rPr lang="en-US" dirty="0"/>
              <a:t>, Cartier, Smith, </a:t>
            </a:r>
            <a:r>
              <a:rPr lang="en-US" dirty="0" smtClean="0"/>
              <a:t/>
            </a:r>
            <a:br>
              <a:rPr lang="en-US" dirty="0" smtClean="0"/>
            </a:br>
            <a:r>
              <a:rPr lang="en-US" dirty="0" smtClean="0"/>
              <a:t>Stein</a:t>
            </a:r>
            <a:r>
              <a:rPr lang="en-US" dirty="0"/>
              <a:t>, Ross</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29034">
            <a:off x="5103215" y="1871499"/>
            <a:ext cx="2917357" cy="4191605"/>
          </a:xfrm>
          <a:prstGeom prst="rect">
            <a:avLst/>
          </a:prstGeom>
        </p:spPr>
      </p:pic>
    </p:spTree>
    <p:extLst>
      <p:ext uri="{BB962C8B-B14F-4D97-AF65-F5344CB8AC3E}">
        <p14:creationId xmlns:p14="http://schemas.microsoft.com/office/powerpoint/2010/main" val="120401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1"/>
            <a:ext cx="8686800" cy="6324600"/>
          </a:xfrm>
          <a:prstGeom prst="rect">
            <a:avLst/>
          </a:prstGeom>
        </p:spPr>
      </p:pic>
      <p:sp>
        <p:nvSpPr>
          <p:cNvPr id="5" name="TextBox 4"/>
          <p:cNvSpPr txBox="1"/>
          <p:nvPr/>
        </p:nvSpPr>
        <p:spPr>
          <a:xfrm>
            <a:off x="381000" y="6388603"/>
            <a:ext cx="5943600" cy="461665"/>
          </a:xfrm>
          <a:prstGeom prst="rect">
            <a:avLst/>
          </a:prstGeom>
          <a:solidFill>
            <a:schemeClr val="bg1"/>
          </a:solidFill>
          <a:ln>
            <a:solidFill>
              <a:schemeClr val="bg1"/>
            </a:solidFill>
          </a:ln>
        </p:spPr>
        <p:txBody>
          <a:bodyPr wrap="square" rtlCol="0">
            <a:spAutoFit/>
          </a:bodyPr>
          <a:lstStyle/>
          <a:p>
            <a:r>
              <a:rPr lang="en-US" sz="1200" i="1" dirty="0" smtClean="0"/>
              <a:t>5 Practices for Orchestrating Productive Task-Based Discussions in Science</a:t>
            </a:r>
            <a:endParaRPr lang="en-US" sz="1200" dirty="0" smtClean="0"/>
          </a:p>
          <a:p>
            <a:r>
              <a:rPr lang="en-US" sz="1200" dirty="0" smtClean="0"/>
              <a:t>2013, Cartier, Smith, Stein, Ross</a:t>
            </a:r>
            <a:endParaRPr lang="en-US" sz="1200" dirty="0"/>
          </a:p>
        </p:txBody>
      </p:sp>
    </p:spTree>
    <p:extLst>
      <p:ext uri="{BB962C8B-B14F-4D97-AF65-F5344CB8AC3E}">
        <p14:creationId xmlns:p14="http://schemas.microsoft.com/office/powerpoint/2010/main" val="227460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33867"/>
            <a:ext cx="8839200" cy="6366933"/>
          </a:xfrm>
          <a:prstGeom prst="rect">
            <a:avLst/>
          </a:prstGeom>
        </p:spPr>
      </p:pic>
      <p:sp>
        <p:nvSpPr>
          <p:cNvPr id="6" name="TextBox 5"/>
          <p:cNvSpPr txBox="1"/>
          <p:nvPr/>
        </p:nvSpPr>
        <p:spPr>
          <a:xfrm>
            <a:off x="381000" y="6388603"/>
            <a:ext cx="5943600" cy="461665"/>
          </a:xfrm>
          <a:prstGeom prst="rect">
            <a:avLst/>
          </a:prstGeom>
          <a:solidFill>
            <a:schemeClr val="bg1"/>
          </a:solidFill>
          <a:ln>
            <a:solidFill>
              <a:schemeClr val="bg1"/>
            </a:solidFill>
          </a:ln>
        </p:spPr>
        <p:txBody>
          <a:bodyPr wrap="square" rtlCol="0">
            <a:spAutoFit/>
          </a:bodyPr>
          <a:lstStyle/>
          <a:p>
            <a:r>
              <a:rPr lang="en-US" sz="1200" i="1" dirty="0" smtClean="0"/>
              <a:t>5 Practices for Orchestrating Productive Task-Based Discussions in Science</a:t>
            </a:r>
            <a:endParaRPr lang="en-US" sz="1200" dirty="0" smtClean="0"/>
          </a:p>
          <a:p>
            <a:r>
              <a:rPr lang="en-US" sz="1200" dirty="0" smtClean="0"/>
              <a:t>2013, Cartier, Smith, Stein, Ross</a:t>
            </a:r>
            <a:endParaRPr lang="en-US" sz="1200" dirty="0"/>
          </a:p>
        </p:txBody>
      </p:sp>
    </p:spTree>
    <p:extLst>
      <p:ext uri="{BB962C8B-B14F-4D97-AF65-F5344CB8AC3E}">
        <p14:creationId xmlns:p14="http://schemas.microsoft.com/office/powerpoint/2010/main" val="171908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8747C54928024CA0AF7CA8890EEADC" ma:contentTypeVersion="1" ma:contentTypeDescription="Create a new document." ma:contentTypeScope="" ma:versionID="e7e296652183f02c7ac7b33bfbf78be0">
  <xsd:schema xmlns:xsd="http://www.w3.org/2001/XMLSchema" xmlns:xs="http://www.w3.org/2001/XMLSchema" xmlns:p="http://schemas.microsoft.com/office/2006/metadata/properties" xmlns:ns3="e624957d-3dd6-442d-97c7-e0fc608b4d2a" targetNamespace="http://schemas.microsoft.com/office/2006/metadata/properties" ma:root="true" ma:fieldsID="a08f0dc2295b0523af83f4154e00664c" ns3:_="">
    <xsd:import namespace="e624957d-3dd6-442d-97c7-e0fc608b4d2a"/>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4957d-3dd6-442d-97c7-e0fc608b4d2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79F1FE-931C-4193-BE46-41CAA51DEDFA}">
  <ds:schemaRefs>
    <ds:schemaRef ds:uri="http://schemas.microsoft.com/office/2006/documentManagement/types"/>
    <ds:schemaRef ds:uri="http://purl.org/dc/terms/"/>
    <ds:schemaRef ds:uri="http://purl.org/dc/elements/1.1/"/>
    <ds:schemaRef ds:uri="http://schemas.microsoft.com/office/2006/metadata/properties"/>
    <ds:schemaRef ds:uri="e624957d-3dd6-442d-97c7-e0fc608b4d2a"/>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97AC16A-62B0-493B-BE71-E9FE23A1D716}">
  <ds:schemaRefs>
    <ds:schemaRef ds:uri="http://schemas.microsoft.com/sharepoint/v3/contenttype/forms"/>
  </ds:schemaRefs>
</ds:datastoreItem>
</file>

<file path=customXml/itemProps3.xml><?xml version="1.0" encoding="utf-8"?>
<ds:datastoreItem xmlns:ds="http://schemas.openxmlformats.org/officeDocument/2006/customXml" ds:itemID="{A36DC8DF-9F34-4D33-8735-8EA03D61A4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24957d-3dd6-442d-97c7-e0fc608b4d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Ocean waves nature presentation (widescreen)</Template>
  <TotalTime>0</TotalTime>
  <Words>1666</Words>
  <Application>Microsoft Office PowerPoint</Application>
  <PresentationFormat>On-screen Show (4:3)</PresentationFormat>
  <Paragraphs>198</Paragraphs>
  <Slides>33</Slides>
  <Notes>21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Century Gothic</vt:lpstr>
      <vt:lpstr>Times New Roman</vt:lpstr>
      <vt:lpstr>Ocean Waves 16x9</vt:lpstr>
      <vt:lpstr>Science Network Meeting </vt:lpstr>
      <vt:lpstr>Agenda</vt:lpstr>
      <vt:lpstr>The Four Pillars of the Networks</vt:lpstr>
      <vt:lpstr>Making the Shift</vt:lpstr>
      <vt:lpstr>Consider Last Month’s Lesson…</vt:lpstr>
      <vt:lpstr>Contrast with this experience…</vt:lpstr>
      <vt:lpstr>Data Example</vt:lpstr>
      <vt:lpstr>PowerPoint Presentation</vt:lpstr>
      <vt:lpstr>PowerPoint Presentation</vt:lpstr>
      <vt:lpstr>PowerPoint Presentation</vt:lpstr>
      <vt:lpstr>PowerPoint Presentation</vt:lpstr>
      <vt:lpstr>PowerPoint Presentation</vt:lpstr>
      <vt:lpstr>PowerPoint Presentation</vt:lpstr>
      <vt:lpstr>Data Example</vt:lpstr>
      <vt:lpstr>Waves – Pre-Assessment</vt:lpstr>
      <vt:lpstr>Science Performance Template</vt:lpstr>
      <vt:lpstr>The Wave</vt:lpstr>
      <vt:lpstr>Transverse Slinky</vt:lpstr>
      <vt:lpstr>Transverse Slinky   Performance Task</vt:lpstr>
      <vt:lpstr>Wave-like Motion – Revisit</vt:lpstr>
      <vt:lpstr>Break</vt:lpstr>
      <vt:lpstr>Waves – Culminating Assessment</vt:lpstr>
      <vt:lpstr>Gallery Walk</vt:lpstr>
      <vt:lpstr>Lunch</vt:lpstr>
      <vt:lpstr>Assessment  Literacy</vt:lpstr>
      <vt:lpstr>Assessment  Literacy</vt:lpstr>
      <vt:lpstr>Determination</vt:lpstr>
      <vt:lpstr>More than One Solution</vt:lpstr>
      <vt:lpstr>Item Review/Development</vt:lpstr>
      <vt:lpstr>Break</vt:lpstr>
      <vt:lpstr>Lesson Idea Development</vt:lpstr>
      <vt:lpstr>Shift</vt:lpstr>
      <vt:lpstr>Wrap-Up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Network Meeting</dc:title>
  <dc:creator/>
  <cp:lastModifiedBy/>
  <cp:revision>5</cp:revision>
  <dcterms:created xsi:type="dcterms:W3CDTF">2014-10-16T14:02:19Z</dcterms:created>
  <dcterms:modified xsi:type="dcterms:W3CDTF">2014-10-23T16:21:42Z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TC029010259991</vt:lpwstr>
  </property>
  <property fmtid="{D5CDD505-2E9C-101B-9397-08002B2CF9AE}" pid="3" name="ContentTypeId">
    <vt:lpwstr>0x010100008747C54928024CA0AF7CA8890EEADC</vt:lpwstr>
  </property>
  <property fmtid="{D5CDD505-2E9C-101B-9397-08002B2CF9AE}" pid="4" name="IsMyDocuments">
    <vt:bool>true</vt:bool>
  </property>
</Properties>
</file>