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6"/>
  </p:notesMasterIdLst>
  <p:handoutMasterIdLst>
    <p:handoutMasterId r:id="rId67"/>
  </p:handoutMasterIdLst>
  <p:sldIdLst>
    <p:sldId id="256" r:id="rId3"/>
    <p:sldId id="288" r:id="rId4"/>
    <p:sldId id="378" r:id="rId5"/>
    <p:sldId id="381" r:id="rId6"/>
    <p:sldId id="382" r:id="rId7"/>
    <p:sldId id="333" r:id="rId8"/>
    <p:sldId id="334" r:id="rId9"/>
    <p:sldId id="289" r:id="rId10"/>
    <p:sldId id="404" r:id="rId11"/>
    <p:sldId id="405" r:id="rId12"/>
    <p:sldId id="406" r:id="rId13"/>
    <p:sldId id="300" r:id="rId14"/>
    <p:sldId id="383" r:id="rId15"/>
    <p:sldId id="380" r:id="rId16"/>
    <p:sldId id="301" r:id="rId17"/>
    <p:sldId id="312" r:id="rId18"/>
    <p:sldId id="360" r:id="rId19"/>
    <p:sldId id="361" r:id="rId20"/>
    <p:sldId id="362" r:id="rId21"/>
    <p:sldId id="363" r:id="rId22"/>
    <p:sldId id="36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84" r:id="rId61"/>
    <p:sldId id="353" r:id="rId62"/>
    <p:sldId id="322" r:id="rId63"/>
    <p:sldId id="308" r:id="rId64"/>
    <p:sldId id="310" r:id="rId65"/>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00" autoAdjust="0"/>
    <p:restoredTop sz="81883" autoAdjust="0"/>
  </p:normalViewPr>
  <p:slideViewPr>
    <p:cSldViewPr snapToGrid="0">
      <p:cViewPr varScale="1">
        <p:scale>
          <a:sx n="54" d="100"/>
          <a:sy n="54" d="100"/>
        </p:scale>
        <p:origin x="958" y="34"/>
      </p:cViewPr>
      <p:guideLst>
        <p:guide pos="288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95"/>
          </a:xfrm>
          <a:prstGeom prst="rect">
            <a:avLst/>
          </a:prstGeom>
        </p:spPr>
        <p:txBody>
          <a:bodyPr vert="horz" lIns="94064" tIns="47032" rIns="94064" bIns="47032" rtlCol="0"/>
          <a:lstStyle>
            <a:lvl1pPr algn="l">
              <a:defRPr sz="1200"/>
            </a:lvl1pPr>
          </a:lstStyle>
          <a:p>
            <a:endParaRPr/>
          </a:p>
        </p:txBody>
      </p:sp>
      <p:sp>
        <p:nvSpPr>
          <p:cNvPr id="3" name="Date Placeholder 2"/>
          <p:cNvSpPr>
            <a:spLocks noGrp="1"/>
          </p:cNvSpPr>
          <p:nvPr>
            <p:ph type="dt" sz="quarter" idx="1"/>
          </p:nvPr>
        </p:nvSpPr>
        <p:spPr>
          <a:xfrm>
            <a:off x="4008705" y="0"/>
            <a:ext cx="3066733" cy="470895"/>
          </a:xfrm>
          <a:prstGeom prst="rect">
            <a:avLst/>
          </a:prstGeom>
        </p:spPr>
        <p:txBody>
          <a:bodyPr vert="horz" lIns="94064" tIns="47032" rIns="94064" bIns="47032" rtlCol="0"/>
          <a:lstStyle>
            <a:lvl1pPr algn="r">
              <a:defRPr sz="1200"/>
            </a:lvl1pPr>
          </a:lstStyle>
          <a:p>
            <a:fld id="{20EA5F0D-C1DC-412F-A146-DDB3A74B588F}" type="datetimeFigureOut">
              <a:rPr lang="en-US"/>
              <a:t>11/19/2014</a:t>
            </a:fld>
            <a:endParaRPr/>
          </a:p>
        </p:txBody>
      </p:sp>
      <p:sp>
        <p:nvSpPr>
          <p:cNvPr id="4" name="Footer Placeholder 3"/>
          <p:cNvSpPr>
            <a:spLocks noGrp="1"/>
          </p:cNvSpPr>
          <p:nvPr>
            <p:ph type="ftr" sz="quarter" idx="2"/>
          </p:nvPr>
        </p:nvSpPr>
        <p:spPr>
          <a:xfrm>
            <a:off x="0" y="8914407"/>
            <a:ext cx="3066733" cy="470894"/>
          </a:xfrm>
          <a:prstGeom prst="rect">
            <a:avLst/>
          </a:prstGeom>
        </p:spPr>
        <p:txBody>
          <a:bodyPr vert="horz" lIns="94064" tIns="47032" rIns="94064" bIns="47032" rtlCol="0" anchor="b"/>
          <a:lstStyle>
            <a:lvl1pPr algn="l">
              <a:defRPr sz="1200"/>
            </a:lvl1pPr>
          </a:lstStyle>
          <a:p>
            <a:endParaRPr/>
          </a:p>
        </p:txBody>
      </p:sp>
      <p:sp>
        <p:nvSpPr>
          <p:cNvPr id="5" name="Slide Number Placeholder 4"/>
          <p:cNvSpPr>
            <a:spLocks noGrp="1"/>
          </p:cNvSpPr>
          <p:nvPr>
            <p:ph type="sldNum" sz="quarter" idx="3"/>
          </p:nvPr>
        </p:nvSpPr>
        <p:spPr>
          <a:xfrm>
            <a:off x="4008705" y="8914407"/>
            <a:ext cx="3066733" cy="470894"/>
          </a:xfrm>
          <a:prstGeom prst="rect">
            <a:avLst/>
          </a:prstGeom>
        </p:spPr>
        <p:txBody>
          <a:bodyPr vert="horz" lIns="94064" tIns="47032" rIns="94064" bIns="47032"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95"/>
          </a:xfrm>
          <a:prstGeom prst="rect">
            <a:avLst/>
          </a:prstGeom>
        </p:spPr>
        <p:txBody>
          <a:bodyPr vert="horz" lIns="94064" tIns="47032" rIns="94064" bIns="47032" rtlCol="0"/>
          <a:lstStyle>
            <a:lvl1pPr algn="l">
              <a:defRPr sz="1200"/>
            </a:lvl1pPr>
          </a:lstStyle>
          <a:p>
            <a:endParaRPr/>
          </a:p>
        </p:txBody>
      </p:sp>
      <p:sp>
        <p:nvSpPr>
          <p:cNvPr id="3" name="Date Placeholder 2"/>
          <p:cNvSpPr>
            <a:spLocks noGrp="1"/>
          </p:cNvSpPr>
          <p:nvPr>
            <p:ph type="dt" idx="1"/>
          </p:nvPr>
        </p:nvSpPr>
        <p:spPr>
          <a:xfrm>
            <a:off x="4008705" y="0"/>
            <a:ext cx="3066733" cy="470895"/>
          </a:xfrm>
          <a:prstGeom prst="rect">
            <a:avLst/>
          </a:prstGeom>
        </p:spPr>
        <p:txBody>
          <a:bodyPr vert="horz" lIns="94064" tIns="47032" rIns="94064" bIns="47032" rtlCol="0"/>
          <a:lstStyle>
            <a:lvl1pPr algn="r">
              <a:defRPr sz="1200"/>
            </a:lvl1pPr>
          </a:lstStyle>
          <a:p>
            <a:fld id="{A8CDE508-72C8-4AB5-AA9C-1584D31690E0}" type="datetimeFigureOut">
              <a:rPr lang="en-US"/>
              <a:t>11/19/2014</a:t>
            </a:fld>
            <a:endParaRPr/>
          </a:p>
        </p:txBody>
      </p:sp>
      <p:sp>
        <p:nvSpPr>
          <p:cNvPr id="4" name="Slide Image Placeholder 3"/>
          <p:cNvSpPr>
            <a:spLocks noGrp="1" noRot="1" noChangeAspect="1"/>
          </p:cNvSpPr>
          <p:nvPr>
            <p:ph type="sldImg" idx="2"/>
          </p:nvPr>
        </p:nvSpPr>
        <p:spPr>
          <a:xfrm>
            <a:off x="1427163" y="1173163"/>
            <a:ext cx="4222750" cy="3167062"/>
          </a:xfrm>
          <a:prstGeom prst="rect">
            <a:avLst/>
          </a:prstGeom>
          <a:noFill/>
          <a:ln w="12700">
            <a:solidFill>
              <a:prstClr val="black"/>
            </a:solidFill>
          </a:ln>
        </p:spPr>
        <p:txBody>
          <a:bodyPr vert="horz" lIns="94064" tIns="47032" rIns="94064" bIns="47032" rtlCol="0" anchor="ctr"/>
          <a:lstStyle/>
          <a:p>
            <a:endParaRPr/>
          </a:p>
        </p:txBody>
      </p:sp>
      <p:sp>
        <p:nvSpPr>
          <p:cNvPr id="5" name="Notes Placeholder 4"/>
          <p:cNvSpPr>
            <a:spLocks noGrp="1"/>
          </p:cNvSpPr>
          <p:nvPr>
            <p:ph type="body" sz="quarter" idx="3"/>
          </p:nvPr>
        </p:nvSpPr>
        <p:spPr>
          <a:xfrm>
            <a:off x="707708" y="4516676"/>
            <a:ext cx="5661660" cy="3167539"/>
          </a:xfrm>
          <a:prstGeom prst="rect">
            <a:avLst/>
          </a:prstGeom>
        </p:spPr>
        <p:txBody>
          <a:bodyPr vert="horz" lIns="94064" tIns="47032" rIns="94064" bIns="4703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914407"/>
            <a:ext cx="3066733" cy="470894"/>
          </a:xfrm>
          <a:prstGeom prst="rect">
            <a:avLst/>
          </a:prstGeom>
        </p:spPr>
        <p:txBody>
          <a:bodyPr vert="horz" lIns="94064" tIns="47032" rIns="94064" bIns="47032" rtlCol="0" anchor="b"/>
          <a:lstStyle>
            <a:lvl1pPr algn="l">
              <a:defRPr sz="1200"/>
            </a:lvl1pPr>
          </a:lstStyle>
          <a:p>
            <a:endParaRPr/>
          </a:p>
        </p:txBody>
      </p:sp>
      <p:sp>
        <p:nvSpPr>
          <p:cNvPr id="7" name="Slide Number Placeholder 6"/>
          <p:cNvSpPr>
            <a:spLocks noGrp="1"/>
          </p:cNvSpPr>
          <p:nvPr>
            <p:ph type="sldNum" sz="quarter" idx="5"/>
          </p:nvPr>
        </p:nvSpPr>
        <p:spPr>
          <a:xfrm>
            <a:off x="4008705" y="8914407"/>
            <a:ext cx="3066733" cy="470894"/>
          </a:xfrm>
          <a:prstGeom prst="rect">
            <a:avLst/>
          </a:prstGeom>
        </p:spPr>
        <p:txBody>
          <a:bodyPr vert="horz" lIns="94064" tIns="47032" rIns="94064" bIns="47032"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of these need to be on there.</a:t>
            </a:r>
            <a:r>
              <a:rPr lang="en-US" baseline="0" dirty="0" smtClean="0"/>
              <a:t>  Let me know what I can take off and what to reword</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08343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3630180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NGSS Multi-Tool Online Community (MTOC) a resource powered by teachers for teachers! Our vision is to establish a place where Kentucky educators learn, share and collaborate to implement the Next Generation Science Standards. True integration of the 3 dimensions of our new KCAS science standards requires significant shifts in instructional practices which can only be obtained through collaborative effort, collective conversations, and personal reflection. Through active participation in NGSS Tools community, educators will gain a better understanding of the standards and great Science teaching, find support and resources for implementation, and connect with others for professional growth. This community of educators will lead the way in facilitating positive change in science education by supporting others as they design classrooms of students as meaning makers, acting and thinking like scientists. The goal of this community is to foster personalized professional learning around the Next Generation Science Standards, engage in reflective practice, and create a shared collection of resources. This is a community formed by teachers for teachers, we need your voice, your expertise, and your participation to align our efforts and build something great to support student achievement in Kentucky.</a:t>
            </a:r>
          </a:p>
          <a:p>
            <a:endParaRPr lang="en-US" dirty="0" smtClean="0"/>
          </a:p>
          <a:p>
            <a:r>
              <a:rPr lang="en-US" dirty="0" smtClean="0"/>
              <a:t>We are really excited about the Social media component of the NGSS Multi-Tool Online Community. Implementation of the </a:t>
            </a:r>
            <a:r>
              <a:rPr lang="en-US" dirty="0" err="1" smtClean="0"/>
              <a:t>the</a:t>
            </a:r>
            <a:r>
              <a:rPr lang="en-US" dirty="0" smtClean="0"/>
              <a:t> Next Generation Science Standards provides an opportunity for KY teachers to transform science education in our state as well as throughout the country. Kentucky is leading the way in NGSS implementation creating an opportunity for KY teachers to align efforts, connect, learn , and share with other educators on a national scale. The Social Media Tool in our community is a global space for sharing resources, ideas, professional learning, blog reflections, and stories from the classroom. Social Media provides access to learning support from NGSS experts, peers, and scientists with rich and diverse backgrounds that can contribute to your on- going personalized professional growth. Social media is an active place where all teachers can lead from the classroom, coaching and supporting others while they learn themselves in both synchronous and asynchronous ways. We would like to bring people together across states to share our thinking and learning around the Next Generation Science Standards. Please bring your passion and expertise to our community. Every teacher has a great story to share and is an important part of this conversation.</a:t>
            </a:r>
            <a:endParaRPr lang="en-US" dirty="0"/>
          </a:p>
        </p:txBody>
      </p:sp>
      <p:sp>
        <p:nvSpPr>
          <p:cNvPr id="4" name="Slide Number Placeholder 3"/>
          <p:cNvSpPr>
            <a:spLocks noGrp="1"/>
          </p:cNvSpPr>
          <p:nvPr>
            <p:ph type="sldNum" sz="quarter" idx="10"/>
          </p:nvPr>
        </p:nvSpPr>
        <p:spPr/>
        <p:txBody>
          <a:bodyPr/>
          <a:lstStyle/>
          <a:p>
            <a:fld id="{985ACBE8-6516-4388-B91D-1BD732E7DE05}" type="slidenum">
              <a:rPr lang="en-US" smtClean="0"/>
              <a:t>18</a:t>
            </a:fld>
            <a:endParaRPr lang="en-US"/>
          </a:p>
        </p:txBody>
      </p:sp>
    </p:spTree>
    <p:extLst>
      <p:ext uri="{BB962C8B-B14F-4D97-AF65-F5344CB8AC3E}">
        <p14:creationId xmlns:p14="http://schemas.microsoft.com/office/powerpoint/2010/main" val="185446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NGSS Multi-tool Online Community is another resource that might be of interest to you.  It is the IESH . The goal of the Kentucky Informal Educator Science Hub is to provide a pool of knowledgeable volunteers, from a wide range of backgrounds, that are willing to offer their time and expertise to work with and provide support to  local K-12 science educators as they implement the new Kentucky Core Academic Science standards. </a:t>
            </a:r>
          </a:p>
          <a:p>
            <a:endParaRPr lang="en-US" dirty="0"/>
          </a:p>
          <a:p>
            <a:r>
              <a:rPr lang="en-US" dirty="0"/>
              <a:t>These persons can be from various backgrounds related to science. Reflect on those persons or organizations that have provide you with support throughout the school year. There are also numerous informal venues that offer valuable support to our students and to teachers.  Please share those people and places that will be invaluable to your colleagues and our Kentucky students.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5ACBE8-6516-4388-B91D-1BD732E7DE05}" type="slidenum">
              <a:rPr lang="en-US" smtClean="0"/>
              <a:t>19</a:t>
            </a:fld>
            <a:endParaRPr lang="en-US"/>
          </a:p>
        </p:txBody>
      </p:sp>
    </p:spTree>
    <p:extLst>
      <p:ext uri="{BB962C8B-B14F-4D97-AF65-F5344CB8AC3E}">
        <p14:creationId xmlns:p14="http://schemas.microsoft.com/office/powerpoint/2010/main" val="199619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submission form</a:t>
            </a:r>
            <a:r>
              <a:rPr lang="en-US" baseline="0" dirty="0" smtClean="0"/>
              <a:t> can be accessed through the NGSS Multi-tool online community or at the link provided at the bottom of the slide. Please emphasize that all submission will be reviewed and that the person or organization being submitted will be notified as asked if they are willing to support educators in KY with the implementation of the science standards through this resource.</a:t>
            </a:r>
          </a:p>
          <a:p>
            <a:endParaRPr lang="en-US" baseline="0" dirty="0" smtClean="0"/>
          </a:p>
          <a:p>
            <a:r>
              <a:rPr lang="en-US" baseline="0" dirty="0" smtClean="0"/>
              <a:t>Please submit the person/organization that has supported you in science education. Once your submission is reviewed, a letter will be sent to the person/organization you have named in the form. </a:t>
            </a:r>
          </a:p>
          <a:p>
            <a:r>
              <a:rPr lang="en-US" baseline="0" dirty="0" smtClean="0"/>
              <a:t>If you have any questions related to the Informal Educator Science Hub, please contact me at Christine.duke@education.ky.gov. Thank you in advance for helping to build this resource for all Kentucky teachers. </a:t>
            </a:r>
          </a:p>
          <a:p>
            <a:endParaRPr lang="en-US" baseline="0" dirty="0" smtClean="0"/>
          </a:p>
          <a:p>
            <a:endParaRPr lang="en-US" dirty="0" smtClean="0"/>
          </a:p>
          <a:p>
            <a:r>
              <a:rPr lang="en-US" dirty="0" smtClean="0"/>
              <a:t>Share</a:t>
            </a:r>
            <a:r>
              <a:rPr lang="en-US" baseline="0" dirty="0" smtClean="0"/>
              <a:t> link to form.</a:t>
            </a:r>
            <a:endParaRPr lang="en-US" dirty="0"/>
          </a:p>
        </p:txBody>
      </p:sp>
      <p:sp>
        <p:nvSpPr>
          <p:cNvPr id="4" name="Slide Number Placeholder 3"/>
          <p:cNvSpPr>
            <a:spLocks noGrp="1"/>
          </p:cNvSpPr>
          <p:nvPr>
            <p:ph type="sldNum" sz="quarter" idx="10"/>
          </p:nvPr>
        </p:nvSpPr>
        <p:spPr/>
        <p:txBody>
          <a:bodyPr/>
          <a:lstStyle/>
          <a:p>
            <a:fld id="{985ACBE8-6516-4388-B91D-1BD732E7DE05}" type="slidenum">
              <a:rPr lang="en-US" smtClean="0"/>
              <a:t>20</a:t>
            </a:fld>
            <a:endParaRPr lang="en-US"/>
          </a:p>
        </p:txBody>
      </p:sp>
    </p:spTree>
    <p:extLst>
      <p:ext uri="{BB962C8B-B14F-4D97-AF65-F5344CB8AC3E}">
        <p14:creationId xmlns:p14="http://schemas.microsoft.com/office/powerpoint/2010/main" val="1131296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in case you aren’t receiving the Science Connection…go to link and join the K12Science</a:t>
            </a:r>
            <a:r>
              <a:rPr lang="en-US" baseline="0" dirty="0" smtClean="0"/>
              <a:t> list serve. The monthly Science Connection is distributed through this venue. This newsletter, as well as other content specific newsletters, can also be found on the </a:t>
            </a:r>
            <a:r>
              <a:rPr lang="en-US" baseline="0" smtClean="0"/>
              <a:t>KDE Newsstand at http://education.ky.gov/comm/Pages/KDE-Newsletters.aspx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85ACBE8-6516-4388-B91D-1BD732E7DE05}" type="slidenum">
              <a:rPr lang="en-US" smtClean="0"/>
              <a:t>21</a:t>
            </a:fld>
            <a:endParaRPr lang="en-US"/>
          </a:p>
        </p:txBody>
      </p:sp>
    </p:spTree>
    <p:extLst>
      <p:ext uri="{BB962C8B-B14F-4D97-AF65-F5344CB8AC3E}">
        <p14:creationId xmlns:p14="http://schemas.microsoft.com/office/powerpoint/2010/main" val="3992438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a:t>
            </a:r>
            <a:r>
              <a:rPr lang="en-US" baseline="0" dirty="0" smtClean="0"/>
              <a:t> Teams One Strategy…not the only strategy to help us with our professional learning today…also can be something that you apply in your own classroom</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23</a:t>
            </a:fld>
            <a:endParaRPr lang="en-US"/>
          </a:p>
        </p:txBody>
      </p:sp>
    </p:spTree>
    <p:extLst>
      <p:ext uri="{BB962C8B-B14F-4D97-AF65-F5344CB8AC3E}">
        <p14:creationId xmlns:p14="http://schemas.microsoft.com/office/powerpoint/2010/main" val="3684100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decide what </a:t>
            </a:r>
            <a:r>
              <a:rPr lang="en-US" dirty="0" err="1" smtClean="0"/>
              <a:t>Qfocus</a:t>
            </a:r>
            <a:r>
              <a:rPr lang="en-US" dirty="0" smtClean="0"/>
              <a:t> </a:t>
            </a:r>
            <a:r>
              <a:rPr lang="en-US" baseline="0" dirty="0" smtClean="0"/>
              <a:t>we want to give participants </a:t>
            </a:r>
          </a:p>
          <a:p>
            <a:r>
              <a:rPr lang="en-US" baseline="0" dirty="0" smtClean="0"/>
              <a:t>Ask students to observe…be prepared to ask questions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3081847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groups of 3 – 5 students, produce as many questions as they can in allotted time.  </a:t>
            </a:r>
          </a:p>
          <a:p>
            <a:r>
              <a:rPr lang="en-US" dirty="0" smtClean="0"/>
              <a:t>Use one person as a note taker to write the questions and number the questions.  (The note taker should also ask questions.)</a:t>
            </a:r>
          </a:p>
          <a:p>
            <a:r>
              <a:rPr lang="en-US" dirty="0" smtClean="0"/>
              <a:t>Follow the Rules!</a:t>
            </a:r>
          </a:p>
          <a:p>
            <a:endParaRPr lang="en-US" dirty="0" smtClean="0"/>
          </a:p>
          <a:p>
            <a:r>
              <a:rPr lang="en-US" altLang="en-US" dirty="0" smtClean="0"/>
              <a:t>What do you think would be difficult about following these rules?</a:t>
            </a:r>
          </a:p>
          <a:p>
            <a:r>
              <a:rPr lang="en-US" altLang="en-US" dirty="0" smtClean="0"/>
              <a:t>Which one of these rules might be difficult to follow?  Why?</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28</a:t>
            </a:fld>
            <a:endParaRPr lang="en-US"/>
          </a:p>
        </p:txBody>
      </p:sp>
    </p:spTree>
    <p:extLst>
      <p:ext uri="{BB962C8B-B14F-4D97-AF65-F5344CB8AC3E}">
        <p14:creationId xmlns:p14="http://schemas.microsoft.com/office/powerpoint/2010/main" val="103764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shift to look at questions</a:t>
            </a:r>
            <a:r>
              <a:rPr lang="en-US" baseline="0" dirty="0" smtClean="0"/>
              <a:t> in a different way, specifically looking at closed and open-ended questions.</a:t>
            </a:r>
          </a:p>
          <a:p>
            <a:endParaRPr lang="en-US" baseline="0" dirty="0" smtClean="0"/>
          </a:p>
          <a:p>
            <a:r>
              <a:rPr lang="en-US" baseline="0" dirty="0" smtClean="0"/>
              <a:t>So with your partner, let’s relook at your questions and follow the directions on this slide…</a:t>
            </a:r>
            <a:endParaRPr lang="en-US" dirty="0"/>
          </a:p>
        </p:txBody>
      </p:sp>
      <p:sp>
        <p:nvSpPr>
          <p:cNvPr id="4" name="Slide Number Placeholder 3"/>
          <p:cNvSpPr>
            <a:spLocks noGrp="1"/>
          </p:cNvSpPr>
          <p:nvPr>
            <p:ph type="sldNum" sz="quarter" idx="10"/>
          </p:nvPr>
        </p:nvSpPr>
        <p:spPr/>
        <p:txBody>
          <a:bodyPr/>
          <a:lstStyle/>
          <a:p>
            <a:fld id="{A2C2433B-17B2-4CD4-AAB3-331241D1C1CB}" type="slidenum">
              <a:rPr lang="en-US" smtClean="0"/>
              <a:t>29</a:t>
            </a:fld>
            <a:endParaRPr lang="en-US"/>
          </a:p>
        </p:txBody>
      </p:sp>
    </p:spTree>
    <p:extLst>
      <p:ext uri="{BB962C8B-B14F-4D97-AF65-F5344CB8AC3E}">
        <p14:creationId xmlns:p14="http://schemas.microsoft.com/office/powerpoint/2010/main" val="2334543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as a group, what could be potential advantages</a:t>
            </a:r>
            <a:r>
              <a:rPr lang="en-US" baseline="0" dirty="0" smtClean="0"/>
              <a:t> / disadvantages of closed and open ended questions.</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30</a:t>
            </a:fld>
            <a:endParaRPr lang="en-US"/>
          </a:p>
        </p:txBody>
      </p:sp>
    </p:spTree>
    <p:extLst>
      <p:ext uri="{BB962C8B-B14F-4D97-AF65-F5344CB8AC3E}">
        <p14:creationId xmlns:p14="http://schemas.microsoft.com/office/powerpoint/2010/main" val="371193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posters of statement- TL visit the one that best represents a shift they have made</a:t>
            </a:r>
            <a:r>
              <a:rPr lang="en-US" baseline="0" dirty="0" smtClean="0"/>
              <a:t> since our last meeting. </a:t>
            </a:r>
          </a:p>
          <a:p>
            <a:r>
              <a:rPr lang="en-US" baseline="0" dirty="0" smtClean="0"/>
              <a:t>TL  gather and then pair up for a 30 second partner share of the shift that has occurred. </a:t>
            </a:r>
            <a:br>
              <a:rPr lang="en-US" baseline="0" dirty="0" smtClean="0"/>
            </a:br>
            <a:r>
              <a:rPr lang="en-US" baseline="0" dirty="0" smtClean="0"/>
              <a:t>Small cluster share to find commonalities</a:t>
            </a:r>
          </a:p>
          <a:p>
            <a:r>
              <a:rPr lang="en-US" baseline="0" dirty="0" smtClean="0"/>
              <a:t>Whole group share our of commonalities</a:t>
            </a:r>
          </a:p>
          <a:p>
            <a:endParaRPr lang="en-US" baseline="0" dirty="0" smtClean="0"/>
          </a:p>
          <a:p>
            <a:r>
              <a:rPr lang="en-US" dirty="0" smtClean="0"/>
              <a:t>S- Students are taking ownership of their learning in my classroom</a:t>
            </a:r>
          </a:p>
          <a:p>
            <a:r>
              <a:rPr lang="en-US" dirty="0" smtClean="0"/>
              <a:t>H- Heading up meetings to share STLN meeting information with colleagues</a:t>
            </a:r>
          </a:p>
          <a:p>
            <a:r>
              <a:rPr lang="en-US" dirty="0" smtClean="0"/>
              <a:t>I- Including GRC strategy when planning my units.</a:t>
            </a:r>
          </a:p>
          <a:p>
            <a:r>
              <a:rPr lang="en-US" dirty="0" smtClean="0"/>
              <a:t>F- Focusing on big explanatory ideas of the disciplines</a:t>
            </a:r>
          </a:p>
          <a:p>
            <a:r>
              <a:rPr lang="en-US" dirty="0" smtClean="0"/>
              <a:t>T- Transferring learning through the lens of XCCs.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1790132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260D9733-0020-384A-80BA-8ECCBCE6157F}" type="slidenum">
              <a:rPr lang="en-US" smtClean="0"/>
              <a:pPr>
                <a:defRPr/>
              </a:pPr>
              <a:t>32</a:t>
            </a:fld>
            <a:endParaRPr lang="en-US" dirty="0"/>
          </a:p>
        </p:txBody>
      </p:sp>
    </p:spTree>
    <p:extLst>
      <p:ext uri="{BB962C8B-B14F-4D97-AF65-F5344CB8AC3E}">
        <p14:creationId xmlns:p14="http://schemas.microsoft.com/office/powerpoint/2010/main" val="142568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questions you shared</a:t>
            </a:r>
            <a:r>
              <a:rPr lang="en-US" baseline="0" dirty="0" smtClean="0"/>
              <a:t> and think about if there are ones that leap out at you as a particularly important question that you want to think about.  So, take a minute with your partner and do some thinking around prioritization now.  What was a question that you saw or you thought was important…</a:t>
            </a:r>
          </a:p>
          <a:p>
            <a:endParaRPr lang="en-US" baseline="0" dirty="0" smtClean="0"/>
          </a:p>
          <a:p>
            <a:r>
              <a:rPr lang="en-US" dirty="0" smtClean="0"/>
              <a:t>Let’s quickly share out</a:t>
            </a:r>
            <a:r>
              <a:rPr lang="en-US" baseline="0" dirty="0" smtClean="0"/>
              <a:t> some of those questions.  *note, draw attention to those questions that begin to name the problem, or if any transition to what can be done to address the problem, or if anyone changed a closed to open question which may have allowed them to focus on specific steps they can take.</a:t>
            </a:r>
            <a:endParaRPr lang="en-US" dirty="0"/>
          </a:p>
        </p:txBody>
      </p:sp>
      <p:sp>
        <p:nvSpPr>
          <p:cNvPr id="4" name="Slide Number Placeholder 3"/>
          <p:cNvSpPr>
            <a:spLocks noGrp="1"/>
          </p:cNvSpPr>
          <p:nvPr>
            <p:ph type="sldNum" sz="quarter" idx="10"/>
          </p:nvPr>
        </p:nvSpPr>
        <p:spPr/>
        <p:txBody>
          <a:bodyPr/>
          <a:lstStyle/>
          <a:p>
            <a:fld id="{A2C2433B-17B2-4CD4-AAB3-331241D1C1CB}" type="slidenum">
              <a:rPr lang="en-US" smtClean="0"/>
              <a:t>34</a:t>
            </a:fld>
            <a:endParaRPr lang="en-US"/>
          </a:p>
        </p:txBody>
      </p:sp>
    </p:spTree>
    <p:extLst>
      <p:ext uri="{BB962C8B-B14F-4D97-AF65-F5344CB8AC3E}">
        <p14:creationId xmlns:p14="http://schemas.microsoft.com/office/powerpoint/2010/main" val="636757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a:t>
            </a:r>
            <a:r>
              <a:rPr lang="en-US" baseline="0" dirty="0" smtClean="0"/>
              <a:t> sequence of priority questions illustrates that as our understanding grows/ learning occurs, we refine our thinking, and we continue to ask questions.</a:t>
            </a:r>
          </a:p>
          <a:p>
            <a:r>
              <a:rPr lang="en-US" dirty="0" smtClean="0"/>
              <a:t>Next steps may be defined by the teacher.  Examples:</a:t>
            </a:r>
          </a:p>
          <a:p>
            <a:pPr lvl="1"/>
            <a:r>
              <a:rPr lang="en-US" dirty="0" smtClean="0"/>
              <a:t>Conduct Research</a:t>
            </a:r>
          </a:p>
          <a:p>
            <a:pPr lvl="1"/>
            <a:r>
              <a:rPr lang="en-US" dirty="0" smtClean="0"/>
              <a:t>Reports</a:t>
            </a:r>
          </a:p>
          <a:p>
            <a:pPr lvl="1"/>
            <a:r>
              <a:rPr lang="en-US" dirty="0" smtClean="0"/>
              <a:t>Conduct Experiments</a:t>
            </a:r>
          </a:p>
          <a:p>
            <a:pPr lvl="1"/>
            <a:r>
              <a:rPr lang="en-US" dirty="0" smtClean="0"/>
              <a:t>Independent Projects</a:t>
            </a:r>
          </a:p>
          <a:p>
            <a:pPr lvl="1"/>
            <a:r>
              <a:rPr lang="en-US" dirty="0" smtClean="0"/>
              <a:t>Write Papers/Essays</a:t>
            </a:r>
          </a:p>
          <a:p>
            <a:pPr lvl="1"/>
            <a:r>
              <a:rPr lang="en-US" dirty="0" smtClean="0"/>
              <a:t>Group and Individual Projects</a:t>
            </a:r>
          </a:p>
          <a:p>
            <a:pPr lvl="1"/>
            <a:r>
              <a:rPr lang="en-US" dirty="0" smtClean="0"/>
              <a:t>Socratic Seminars/Debates</a:t>
            </a:r>
          </a:p>
          <a:p>
            <a:pPr lvl="1"/>
            <a:r>
              <a:rPr lang="en-US" dirty="0" smtClean="0"/>
              <a:t>Prepare for Presentations/Interviews</a:t>
            </a:r>
          </a:p>
          <a:p>
            <a:r>
              <a:rPr lang="en-US" dirty="0" smtClean="0"/>
              <a:t>Alternatively, students could decide how they will use their questions.</a:t>
            </a:r>
          </a:p>
          <a:p>
            <a:endParaRPr lang="en-US" dirty="0" smtClean="0"/>
          </a:p>
        </p:txBody>
      </p:sp>
      <p:sp>
        <p:nvSpPr>
          <p:cNvPr id="4" name="Slide Number Placeholder 3"/>
          <p:cNvSpPr>
            <a:spLocks noGrp="1"/>
          </p:cNvSpPr>
          <p:nvPr>
            <p:ph type="sldNum" sz="quarter" idx="10"/>
          </p:nvPr>
        </p:nvSpPr>
        <p:spPr/>
        <p:txBody>
          <a:bodyPr/>
          <a:lstStyle/>
          <a:p>
            <a:fld id="{A2C2433B-17B2-4CD4-AAB3-331241D1C1CB}" type="slidenum">
              <a:rPr lang="en-US" smtClean="0"/>
              <a:t>35</a:t>
            </a:fld>
            <a:endParaRPr lang="en-US"/>
          </a:p>
        </p:txBody>
      </p:sp>
    </p:spTree>
    <p:extLst>
      <p:ext uri="{BB962C8B-B14F-4D97-AF65-F5344CB8AC3E}">
        <p14:creationId xmlns:p14="http://schemas.microsoft.com/office/powerpoint/2010/main" val="3664131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you just produced questions.  You saw the</a:t>
            </a:r>
            <a:r>
              <a:rPr lang="en-US" baseline="0" dirty="0" smtClean="0"/>
              <a:t> process for changing questions and prioritizing questions. S</a:t>
            </a:r>
            <a:r>
              <a:rPr lang="en-US" dirty="0" smtClean="0"/>
              <a:t>o, what did you learn? *Share*</a:t>
            </a:r>
          </a:p>
          <a:p>
            <a:endParaRPr lang="en-US" dirty="0" smtClean="0"/>
          </a:p>
          <a:p>
            <a:r>
              <a:rPr lang="en-US" dirty="0" smtClean="0"/>
              <a:t>So, then how did you learn what you learned?  *Share*</a:t>
            </a:r>
          </a:p>
          <a:p>
            <a:r>
              <a:rPr lang="en-US" dirty="0" smtClean="0"/>
              <a:t>W</a:t>
            </a:r>
            <a:r>
              <a:rPr lang="en-US" baseline="0" dirty="0" smtClean="0"/>
              <a:t>hat you see here is that when people did the learning, they figured things out; or when they began to problem solve, they did it by asking questions, by being engaged, by figuring things out themselves, but by using a structured and rigorous process for doing that which eliminates wasted time in finding the wrong question.</a:t>
            </a:r>
          </a:p>
          <a:p>
            <a:endParaRPr lang="en-US" baseline="0" dirty="0" smtClean="0"/>
          </a:p>
          <a:p>
            <a:r>
              <a:rPr lang="en-US" baseline="0" dirty="0" smtClean="0"/>
              <a:t>Subsequently, what do you understand differently now about asking questions?  *Share*</a:t>
            </a:r>
          </a:p>
          <a:p>
            <a:r>
              <a:rPr lang="en-US" dirty="0" smtClean="0"/>
              <a:t>Research</a:t>
            </a:r>
            <a:r>
              <a:rPr lang="en-US" baseline="0" dirty="0" smtClean="0"/>
              <a:t> from QFT suggests that when teachers use this process in the classroom, they feel that they are doing far more effective teaching and there is much deeper learning among the students.</a:t>
            </a:r>
            <a:endParaRPr lang="en-US" dirty="0" smtClean="0"/>
          </a:p>
        </p:txBody>
      </p:sp>
      <p:sp>
        <p:nvSpPr>
          <p:cNvPr id="4" name="Slide Number Placeholder 3"/>
          <p:cNvSpPr>
            <a:spLocks noGrp="1"/>
          </p:cNvSpPr>
          <p:nvPr>
            <p:ph type="sldNum" sz="quarter" idx="10"/>
          </p:nvPr>
        </p:nvSpPr>
        <p:spPr/>
        <p:txBody>
          <a:bodyPr/>
          <a:lstStyle/>
          <a:p>
            <a:fld id="{A2C2433B-17B2-4CD4-AAB3-331241D1C1CB}" type="slidenum">
              <a:rPr lang="en-US" smtClean="0"/>
              <a:t>36</a:t>
            </a:fld>
            <a:endParaRPr lang="en-US"/>
          </a:p>
        </p:txBody>
      </p:sp>
    </p:spTree>
    <p:extLst>
      <p:ext uri="{BB962C8B-B14F-4D97-AF65-F5344CB8AC3E}">
        <p14:creationId xmlns:p14="http://schemas.microsoft.com/office/powerpoint/2010/main" val="2077077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38</a:t>
            </a:fld>
            <a:endParaRPr lang="en-US"/>
          </a:p>
        </p:txBody>
      </p:sp>
    </p:spTree>
    <p:extLst>
      <p:ext uri="{BB962C8B-B14F-4D97-AF65-F5344CB8AC3E}">
        <p14:creationId xmlns:p14="http://schemas.microsoft.com/office/powerpoint/2010/main" val="3910267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5E45-921B-40BC-B87D-B0BE98ED0E69}" type="slidenum">
              <a:rPr lang="en-US" smtClean="0"/>
              <a:t>42</a:t>
            </a:fld>
            <a:endParaRPr lang="en-US"/>
          </a:p>
        </p:txBody>
      </p:sp>
    </p:spTree>
    <p:extLst>
      <p:ext uri="{BB962C8B-B14F-4D97-AF65-F5344CB8AC3E}">
        <p14:creationId xmlns:p14="http://schemas.microsoft.com/office/powerpoint/2010/main" val="170028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mtClean="0"/>
              <a:t>Dr. Shannon believes the #3 is the focus.  If attention and growth take place in #3, the others will directly follow.</a:t>
            </a:r>
          </a:p>
        </p:txBody>
      </p:sp>
      <p:sp>
        <p:nvSpPr>
          <p:cNvPr id="35844" name="Slide Number Placeholder 3"/>
          <p:cNvSpPr>
            <a:spLocks noGrp="1"/>
          </p:cNvSpPr>
          <p:nvPr>
            <p:ph type="sldNum" sz="quarter" idx="5"/>
          </p:nvPr>
        </p:nvSpPr>
        <p:spPr>
          <a:noFill/>
          <a:ln>
            <a:miter lim="800000"/>
            <a:headEnd/>
            <a:tailEnd/>
          </a:ln>
        </p:spPr>
        <p:txBody>
          <a:bodyPr/>
          <a:lstStyle/>
          <a:p>
            <a:fld id="{10862749-BE58-45D5-BFE4-59BE61750661}" type="slidenum">
              <a:rPr lang="en-US" smtClean="0"/>
              <a:pPr/>
              <a:t>43</a:t>
            </a:fld>
            <a:endParaRPr lang="en-US" smtClean="0"/>
          </a:p>
        </p:txBody>
      </p:sp>
    </p:spTree>
    <p:extLst>
      <p:ext uri="{BB962C8B-B14F-4D97-AF65-F5344CB8AC3E}">
        <p14:creationId xmlns:p14="http://schemas.microsoft.com/office/powerpoint/2010/main" val="1544461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FAL would be especially appropriate at middle school based on congruency with NGSS, however, it could also be used at high school to</a:t>
            </a:r>
            <a:r>
              <a:rPr lang="en-US" baseline="0" dirty="0" smtClean="0"/>
              <a:t> reintroduce force &amp; motion, for remediation, etc.  It is designed to help people correct their misconceptions in the only way that it has been shown to truly be effective – make the meaning for themselves rather than have someone telling them.  The whole class discussion and post assessment are a critical piece in this process.</a:t>
            </a:r>
            <a:endParaRPr lang="en-US" dirty="0"/>
          </a:p>
        </p:txBody>
      </p:sp>
      <p:sp>
        <p:nvSpPr>
          <p:cNvPr id="4" name="Slide Number Placeholder 3"/>
          <p:cNvSpPr>
            <a:spLocks noGrp="1"/>
          </p:cNvSpPr>
          <p:nvPr>
            <p:ph type="sldNum" sz="quarter" idx="10"/>
          </p:nvPr>
        </p:nvSpPr>
        <p:spPr/>
        <p:txBody>
          <a:bodyPr/>
          <a:lstStyle/>
          <a:p>
            <a:fld id="{38735E45-921B-40BC-B87D-B0BE98ED0E69}" type="slidenum">
              <a:rPr lang="en-US" smtClean="0"/>
              <a:t>45</a:t>
            </a:fld>
            <a:endParaRPr lang="en-US"/>
          </a:p>
        </p:txBody>
      </p:sp>
    </p:spTree>
    <p:extLst>
      <p:ext uri="{BB962C8B-B14F-4D97-AF65-F5344CB8AC3E}">
        <p14:creationId xmlns:p14="http://schemas.microsoft.com/office/powerpoint/2010/main" val="3118033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5E45-921B-40BC-B87D-B0BE98ED0E69}" type="slidenum">
              <a:rPr lang="en-US" smtClean="0"/>
              <a:t>47</a:t>
            </a:fld>
            <a:endParaRPr lang="en-US"/>
          </a:p>
        </p:txBody>
      </p:sp>
    </p:spTree>
    <p:extLst>
      <p:ext uri="{BB962C8B-B14F-4D97-AF65-F5344CB8AC3E}">
        <p14:creationId xmlns:p14="http://schemas.microsoft.com/office/powerpoint/2010/main" val="969033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6 slides are included to facilitate whole class discussion.  May not be needed.</a:t>
            </a:r>
            <a:endParaRPr lang="en-US" dirty="0"/>
          </a:p>
        </p:txBody>
      </p:sp>
      <p:sp>
        <p:nvSpPr>
          <p:cNvPr id="4" name="Slide Number Placeholder 3"/>
          <p:cNvSpPr>
            <a:spLocks noGrp="1"/>
          </p:cNvSpPr>
          <p:nvPr>
            <p:ph type="sldNum" sz="quarter" idx="10"/>
          </p:nvPr>
        </p:nvSpPr>
        <p:spPr/>
        <p:txBody>
          <a:bodyPr/>
          <a:lstStyle/>
          <a:p>
            <a:fld id="{38735E45-921B-40BC-B87D-B0BE98ED0E69}" type="slidenum">
              <a:rPr lang="en-US" smtClean="0"/>
              <a:t>52</a:t>
            </a:fld>
            <a:endParaRPr lang="en-US"/>
          </a:p>
        </p:txBody>
      </p:sp>
    </p:spTree>
    <p:extLst>
      <p:ext uri="{BB962C8B-B14F-4D97-AF65-F5344CB8AC3E}">
        <p14:creationId xmlns:p14="http://schemas.microsoft.com/office/powerpoint/2010/main" val="304517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video is to get folks thinking about forces, and be better prepared to answer questions about a baseball.  Here are some suggested questions:</a:t>
            </a:r>
          </a:p>
          <a:p>
            <a:r>
              <a:rPr lang="en-US" dirty="0" smtClean="0"/>
              <a:t>Would the hammer and feather drop the same on the Earth?  Why?</a:t>
            </a:r>
          </a:p>
          <a:p>
            <a:r>
              <a:rPr lang="en-US" i="1" dirty="0" smtClean="0">
                <a:solidFill>
                  <a:srgbClr val="C00000"/>
                </a:solidFill>
              </a:rPr>
              <a:t>No.</a:t>
            </a:r>
            <a:r>
              <a:rPr lang="en-US" i="1" baseline="0" dirty="0" smtClean="0">
                <a:solidFill>
                  <a:srgbClr val="C00000"/>
                </a:solidFill>
              </a:rPr>
              <a:t>  There is no atmosphere on the Moon but there is an atmosphere on the Earth.  Our atmosphere creates resistance (friction), which slows falling objects.  On the Earth, both objects are affected by air resistance, but the feather is affected more than the hammer.</a:t>
            </a:r>
            <a:endParaRPr lang="en-US" i="1" dirty="0" smtClean="0">
              <a:solidFill>
                <a:srgbClr val="C00000"/>
              </a:solidFill>
            </a:endParaRPr>
          </a:p>
          <a:p>
            <a:r>
              <a:rPr lang="en-US" dirty="0" smtClean="0"/>
              <a:t>What force(s) are acting on the hammer &amp; feather on the Moon?  </a:t>
            </a:r>
            <a:r>
              <a:rPr lang="en-US" i="1" dirty="0" smtClean="0"/>
              <a:t>The force due to gravity is the only force.  </a:t>
            </a:r>
            <a:r>
              <a:rPr lang="en-US" dirty="0" smtClean="0"/>
              <a:t>The Earth? </a:t>
            </a:r>
            <a:r>
              <a:rPr lang="en-US" i="1" dirty="0" smtClean="0"/>
              <a:t>The force due to gravity and</a:t>
            </a:r>
            <a:r>
              <a:rPr lang="en-US" i="1" baseline="0" dirty="0" smtClean="0"/>
              <a:t> the friction force (due to air resistance).  Gravity due to the Moon is 1/6 the gravity due to the Earth.  So if you weigh 150 pounds on the Earth you would weigh 25 pounds on the </a:t>
            </a:r>
            <a:r>
              <a:rPr lang="en-US" i="1" baseline="0" dirty="0" err="1" smtClean="0"/>
              <a:t>Mooon</a:t>
            </a:r>
            <a:r>
              <a:rPr lang="en-US" i="1" baseline="0" dirty="0" smtClean="0"/>
              <a:t>.</a:t>
            </a:r>
            <a:endParaRPr lang="en-US" dirty="0" smtClean="0"/>
          </a:p>
          <a:p>
            <a:r>
              <a:rPr lang="en-US" dirty="0" smtClean="0"/>
              <a:t>If a force is applied to an object, how does it affect the object?  </a:t>
            </a:r>
            <a:r>
              <a:rPr lang="en-US" i="1" dirty="0" smtClean="0"/>
              <a:t>Forces cause objects to accelerate (change motion – speed up, slow down, or turn).  It is</a:t>
            </a:r>
            <a:r>
              <a:rPr lang="en-US" i="1" baseline="0" dirty="0" smtClean="0"/>
              <a:t> possible to apply a force and an object not accelerate (force not high enough to overcome friction or structural forces, or the object deforms rather than change motion).</a:t>
            </a:r>
            <a:endParaRPr lang="en-US" i="1" dirty="0" smtClean="0"/>
          </a:p>
          <a:p>
            <a:endParaRPr lang="en-US" dirty="0"/>
          </a:p>
        </p:txBody>
      </p:sp>
      <p:sp>
        <p:nvSpPr>
          <p:cNvPr id="4" name="Slide Number Placeholder 3"/>
          <p:cNvSpPr>
            <a:spLocks noGrp="1"/>
          </p:cNvSpPr>
          <p:nvPr>
            <p:ph type="sldNum" sz="quarter" idx="10"/>
          </p:nvPr>
        </p:nvSpPr>
        <p:spPr/>
        <p:txBody>
          <a:bodyPr/>
          <a:lstStyle/>
          <a:p>
            <a:fld id="{38735E45-921B-40BC-B87D-B0BE98ED0E69}" type="slidenum">
              <a:rPr lang="en-US" smtClean="0"/>
              <a:t>6</a:t>
            </a:fld>
            <a:endParaRPr lang="en-US"/>
          </a:p>
        </p:txBody>
      </p:sp>
    </p:spTree>
    <p:extLst>
      <p:ext uri="{BB962C8B-B14F-4D97-AF65-F5344CB8AC3E}">
        <p14:creationId xmlns:p14="http://schemas.microsoft.com/office/powerpoint/2010/main" val="838913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together with your district teams to discuss…What might be some defensible evidence that teachers</a:t>
            </a:r>
            <a:r>
              <a:rPr lang="en-US" baseline="0" dirty="0" smtClean="0"/>
              <a:t> could elicit from students to demonstrate proficiency?</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4123018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smtClean="0"/>
              <a:t>Click the alarm clock for online countdown timer of 15 minutes.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61</a:t>
            </a:fld>
            <a:endParaRPr lang="en-US"/>
          </a:p>
        </p:txBody>
      </p:sp>
    </p:spTree>
    <p:extLst>
      <p:ext uri="{BB962C8B-B14F-4D97-AF65-F5344CB8AC3E}">
        <p14:creationId xmlns:p14="http://schemas.microsoft.com/office/powerpoint/2010/main" val="1774717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a:t>
            </a:r>
            <a:r>
              <a:rPr lang="en-US" baseline="0" dirty="0" smtClean="0"/>
              <a:t> we going to try to get folks to send it in electronically beforehand? How are we facilitating this?  Are they going to pair up, divide into small groups?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62</a:t>
            </a:fld>
            <a:endParaRPr lang="en-US"/>
          </a:p>
        </p:txBody>
      </p:sp>
    </p:spTree>
    <p:extLst>
      <p:ext uri="{BB962C8B-B14F-4D97-AF65-F5344CB8AC3E}">
        <p14:creationId xmlns:p14="http://schemas.microsoft.com/office/powerpoint/2010/main" val="34869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62384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were the questions we settled</a:t>
            </a:r>
            <a:r>
              <a:rPr lang="en-US" baseline="0" dirty="0" smtClean="0"/>
              <a:t> on for doing the Task Evaluation/Revision?  Are we going to have them make a suggested revision for this one or just the next one?  If this one is just the evaluation, I would say we stick with the first four bullets for this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231578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alarm clock for online countdown timer </a:t>
            </a:r>
            <a:r>
              <a:rPr lang="en-US" smtClean="0"/>
              <a:t>of 15 </a:t>
            </a:r>
            <a:r>
              <a:rPr lang="en-US" dirty="0" smtClean="0"/>
              <a:t>minutes.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355775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Capture share out ideas on chart paper or on slide to be used in the afternoon…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258623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going to have hand outs with all</a:t>
            </a:r>
            <a:r>
              <a:rPr lang="en-US" baseline="0" dirty="0" smtClean="0"/>
              <a:t> the questions on it and these two tasks? Christine is facilitating K-2, Nikkol 3-5, Mindy 6-8, and Tom 9-12.</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288397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Grab a lunch…</a:t>
            </a:r>
          </a:p>
          <a:p>
            <a:r>
              <a:rPr lang="en-US" dirty="0" smtClean="0"/>
              <a:t>Last 15 minutes</a:t>
            </a:r>
            <a:r>
              <a:rPr lang="en-US" baseline="0" dirty="0" smtClean="0"/>
              <a:t>  Mindy and I will share our info…</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412681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167673" y="2575408"/>
            <a:ext cx="3516640"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40" name="Group 39"/>
          <p:cNvGrpSpPr/>
          <p:nvPr/>
        </p:nvGrpSpPr>
        <p:grpSpPr>
          <a:xfrm rot="18988672">
            <a:off x="51418" y="189622"/>
            <a:ext cx="387923"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49" name="Freeform 500"/>
          <p:cNvSpPr>
            <a:spLocks/>
          </p:cNvSpPr>
          <p:nvPr/>
        </p:nvSpPr>
        <p:spPr bwMode="auto">
          <a:xfrm>
            <a:off x="2463242" y="4664179"/>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sz="1800"/>
          </a:p>
        </p:txBody>
      </p:sp>
      <p:grpSp>
        <p:nvGrpSpPr>
          <p:cNvPr id="50" name="Group 49"/>
          <p:cNvGrpSpPr/>
          <p:nvPr/>
        </p:nvGrpSpPr>
        <p:grpSpPr>
          <a:xfrm>
            <a:off x="8575623" y="6542"/>
            <a:ext cx="509347"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59" name="Freeform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0" name="Freeform 414"/>
          <p:cNvSpPr>
            <a:spLocks/>
          </p:cNvSpPr>
          <p:nvPr/>
        </p:nvSpPr>
        <p:spPr bwMode="auto">
          <a:xfrm>
            <a:off x="-17524" y="3324747"/>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sz="1800"/>
          </a:p>
        </p:txBody>
      </p:sp>
      <p:grpSp>
        <p:nvGrpSpPr>
          <p:cNvPr id="61" name="Group 5"/>
          <p:cNvGrpSpPr>
            <a:grpSpLocks noChangeAspect="1"/>
          </p:cNvGrpSpPr>
          <p:nvPr/>
        </p:nvGrpSpPr>
        <p:grpSpPr bwMode="auto">
          <a:xfrm>
            <a:off x="-1140" y="854146"/>
            <a:ext cx="1411106"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81" name="Group 33"/>
          <p:cNvGrpSpPr>
            <a:grpSpLocks noChangeAspect="1"/>
          </p:cNvGrpSpPr>
          <p:nvPr/>
        </p:nvGrpSpPr>
        <p:grpSpPr bwMode="auto">
          <a:xfrm>
            <a:off x="1286241" y="4544219"/>
            <a:ext cx="1404951"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87" name="Group 43"/>
          <p:cNvGrpSpPr>
            <a:grpSpLocks noChangeAspect="1"/>
          </p:cNvGrpSpPr>
          <p:nvPr/>
        </p:nvGrpSpPr>
        <p:grpSpPr bwMode="auto">
          <a:xfrm>
            <a:off x="876300" y="5011047"/>
            <a:ext cx="1122760"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94" name="Group 93"/>
          <p:cNvGrpSpPr/>
          <p:nvPr/>
        </p:nvGrpSpPr>
        <p:grpSpPr>
          <a:xfrm>
            <a:off x="-16478" y="4350236"/>
            <a:ext cx="1272587"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99" name="Group 43"/>
          <p:cNvGrpSpPr>
            <a:grpSpLocks noChangeAspect="1"/>
          </p:cNvGrpSpPr>
          <p:nvPr/>
        </p:nvGrpSpPr>
        <p:grpSpPr bwMode="auto">
          <a:xfrm>
            <a:off x="2183502" y="4572471"/>
            <a:ext cx="1387874"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106" name="Group 105"/>
          <p:cNvGrpSpPr/>
          <p:nvPr/>
        </p:nvGrpSpPr>
        <p:grpSpPr>
          <a:xfrm rot="1576354">
            <a:off x="8344344" y="2895976"/>
            <a:ext cx="772642"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115" name="Freeform 8"/>
          <p:cNvSpPr>
            <a:spLocks/>
          </p:cNvSpPr>
          <p:nvPr/>
        </p:nvSpPr>
        <p:spPr bwMode="auto">
          <a:xfrm>
            <a:off x="3031996" y="5351894"/>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6" name="Freeform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17" name="Group 116"/>
          <p:cNvGrpSpPr/>
          <p:nvPr/>
        </p:nvGrpSpPr>
        <p:grpSpPr>
          <a:xfrm rot="198573">
            <a:off x="899456" y="2684219"/>
            <a:ext cx="1616019"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sz="1800"/>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sz="1800"/>
            </a:p>
          </p:txBody>
        </p:sp>
      </p:grpSp>
      <p:grpSp>
        <p:nvGrpSpPr>
          <p:cNvPr id="146" name="Group 5"/>
          <p:cNvGrpSpPr>
            <a:grpSpLocks noChangeAspect="1"/>
          </p:cNvGrpSpPr>
          <p:nvPr/>
        </p:nvGrpSpPr>
        <p:grpSpPr bwMode="auto">
          <a:xfrm>
            <a:off x="6875516" y="4138361"/>
            <a:ext cx="2267293"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171" name="Group 64"/>
          <p:cNvGrpSpPr>
            <a:grpSpLocks noChangeAspect="1"/>
          </p:cNvGrpSpPr>
          <p:nvPr/>
        </p:nvGrpSpPr>
        <p:grpSpPr bwMode="auto">
          <a:xfrm rot="12827499" flipH="1">
            <a:off x="8520313" y="2338535"/>
            <a:ext cx="362814"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ctrTitle"/>
          </p:nvPr>
        </p:nvSpPr>
        <p:spPr>
          <a:xfrm>
            <a:off x="2010966" y="165020"/>
            <a:ext cx="7020314"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2927497" y="2476917"/>
            <a:ext cx="5187252"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11/19/2014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92667"/>
            <a:ext cx="1971675"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592667"/>
            <a:ext cx="5800725"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11/19/2014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9E583DDF-CA54-461A-A486-592D2374C532}" type="datetimeFigureOut">
              <a:rPr lang="en-US"/>
              <a:t>11/19/2014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1485900"/>
            <a:ext cx="6858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141810" y="4454034"/>
            <a:ext cx="6858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11/19/2014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6429"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2877"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429"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6429"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2877"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11/19/2014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6482633" y="3888585"/>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sz="1800"/>
          </a:p>
        </p:txBody>
      </p:sp>
      <p:sp>
        <p:nvSpPr>
          <p:cNvPr id="7" name="Freeform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 name="Freeform 51"/>
          <p:cNvSpPr>
            <a:spLocks/>
          </p:cNvSpPr>
          <p:nvPr/>
        </p:nvSpPr>
        <p:spPr bwMode="auto">
          <a:xfrm>
            <a:off x="-94" y="4572001"/>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nvGrpSpPr>
          <p:cNvPr id="9" name="Group 69"/>
          <p:cNvGrpSpPr>
            <a:grpSpLocks noChangeAspect="1"/>
          </p:cNvGrpSpPr>
          <p:nvPr/>
        </p:nvGrpSpPr>
        <p:grpSpPr bwMode="auto">
          <a:xfrm flipH="1">
            <a:off x="7299178" y="958654"/>
            <a:ext cx="1050614"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93" name="Group 69"/>
          <p:cNvGrpSpPr>
            <a:grpSpLocks noChangeAspect="1"/>
          </p:cNvGrpSpPr>
          <p:nvPr/>
        </p:nvGrpSpPr>
        <p:grpSpPr bwMode="auto">
          <a:xfrm>
            <a:off x="8171259" y="1248597"/>
            <a:ext cx="941097"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177" name="Group 69"/>
          <p:cNvGrpSpPr>
            <a:grpSpLocks noChangeAspect="1"/>
          </p:cNvGrpSpPr>
          <p:nvPr/>
        </p:nvGrpSpPr>
        <p:grpSpPr bwMode="auto">
          <a:xfrm>
            <a:off x="6815590" y="2736977"/>
            <a:ext cx="679655"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260" name="Group 50"/>
          <p:cNvGrpSpPr>
            <a:grpSpLocks noChangeAspect="1"/>
          </p:cNvGrpSpPr>
          <p:nvPr/>
        </p:nvGrpSpPr>
        <p:grpSpPr bwMode="auto">
          <a:xfrm>
            <a:off x="7885509" y="2438401"/>
            <a:ext cx="1113762"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289" name="Group 5"/>
          <p:cNvGrpSpPr>
            <a:grpSpLocks noChangeAspect="1"/>
          </p:cNvGrpSpPr>
          <p:nvPr/>
        </p:nvGrpSpPr>
        <p:grpSpPr bwMode="auto">
          <a:xfrm>
            <a:off x="5991045" y="2988646"/>
            <a:ext cx="1829681"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310" name="Freeform 52"/>
          <p:cNvSpPr>
            <a:spLocks/>
          </p:cNvSpPr>
          <p:nvPr/>
        </p:nvSpPr>
        <p:spPr bwMode="auto">
          <a:xfrm>
            <a:off x="1" y="5181601"/>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sz="1800"/>
          </a:p>
        </p:txBody>
      </p:sp>
      <p:grpSp>
        <p:nvGrpSpPr>
          <p:cNvPr id="311" name="Group 29"/>
          <p:cNvGrpSpPr>
            <a:grpSpLocks noChangeAspect="1"/>
          </p:cNvGrpSpPr>
          <p:nvPr/>
        </p:nvGrpSpPr>
        <p:grpSpPr bwMode="auto">
          <a:xfrm flipH="1">
            <a:off x="6893653" y="4800600"/>
            <a:ext cx="2249156"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48" name="Group 347"/>
          <p:cNvGrpSpPr/>
          <p:nvPr/>
        </p:nvGrpSpPr>
        <p:grpSpPr>
          <a:xfrm>
            <a:off x="-1191" y="3799402"/>
            <a:ext cx="3289808"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grpSp>
        <p:nvGrpSpPr>
          <p:cNvPr id="422" name="Group 52"/>
          <p:cNvGrpSpPr>
            <a:grpSpLocks noChangeAspect="1"/>
          </p:cNvGrpSpPr>
          <p:nvPr/>
        </p:nvGrpSpPr>
        <p:grpSpPr bwMode="auto">
          <a:xfrm rot="19948164">
            <a:off x="276934" y="506292"/>
            <a:ext cx="669674"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431" name="Group 52"/>
          <p:cNvGrpSpPr>
            <a:grpSpLocks noChangeAspect="1"/>
          </p:cNvGrpSpPr>
          <p:nvPr/>
        </p:nvGrpSpPr>
        <p:grpSpPr bwMode="auto">
          <a:xfrm rot="5825446">
            <a:off x="8675798" y="452755"/>
            <a:ext cx="408172" cy="350313"/>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440" name="Group 66"/>
          <p:cNvGrpSpPr>
            <a:grpSpLocks noChangeAspect="1"/>
          </p:cNvGrpSpPr>
          <p:nvPr/>
        </p:nvGrpSpPr>
        <p:grpSpPr bwMode="auto">
          <a:xfrm>
            <a:off x="17578" y="3048994"/>
            <a:ext cx="291131"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title"/>
          </p:nvPr>
        </p:nvSpPr>
        <p:spPr>
          <a:xfrm>
            <a:off x="1526178" y="828877"/>
            <a:ext cx="4543914"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11/19/2014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11/19/2014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3360420" y="457200"/>
            <a:ext cx="500634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11/19/2014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11/19/2014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sz="1800"/>
          </a:p>
        </p:txBody>
      </p:sp>
      <p:sp>
        <p:nvSpPr>
          <p:cNvPr id="8" name="Freeform 51"/>
          <p:cNvSpPr>
            <a:spLocks/>
          </p:cNvSpPr>
          <p:nvPr/>
        </p:nvSpPr>
        <p:spPr bwMode="auto">
          <a:xfrm>
            <a:off x="1" y="5652179"/>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sz="1800"/>
          </a:p>
        </p:txBody>
      </p:sp>
      <p:sp>
        <p:nvSpPr>
          <p:cNvPr id="9" name="Freeform 51"/>
          <p:cNvSpPr>
            <a:spLocks/>
          </p:cNvSpPr>
          <p:nvPr/>
        </p:nvSpPr>
        <p:spPr bwMode="auto">
          <a:xfrm>
            <a:off x="-10311" y="5865036"/>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sz="1800"/>
          </a:p>
        </p:txBody>
      </p:sp>
      <p:grpSp>
        <p:nvGrpSpPr>
          <p:cNvPr id="10" name="Group 66"/>
          <p:cNvGrpSpPr>
            <a:grpSpLocks noChangeAspect="1"/>
          </p:cNvGrpSpPr>
          <p:nvPr/>
        </p:nvGrpSpPr>
        <p:grpSpPr bwMode="auto">
          <a:xfrm>
            <a:off x="8735766" y="947577"/>
            <a:ext cx="319984"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19" name="Group 18"/>
          <p:cNvGrpSpPr/>
          <p:nvPr/>
        </p:nvGrpSpPr>
        <p:grpSpPr>
          <a:xfrm>
            <a:off x="8481696" y="6212029"/>
            <a:ext cx="656603"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26" name="Group 5"/>
          <p:cNvGrpSpPr>
            <a:grpSpLocks noChangeAspect="1"/>
          </p:cNvGrpSpPr>
          <p:nvPr/>
        </p:nvGrpSpPr>
        <p:grpSpPr bwMode="auto">
          <a:xfrm>
            <a:off x="1831" y="2873890"/>
            <a:ext cx="447921"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4" name="Group 16"/>
          <p:cNvGrpSpPr>
            <a:grpSpLocks noChangeAspect="1"/>
          </p:cNvGrpSpPr>
          <p:nvPr/>
        </p:nvGrpSpPr>
        <p:grpSpPr bwMode="auto">
          <a:xfrm>
            <a:off x="104629" y="-13010"/>
            <a:ext cx="1037180"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43" name="Group 28"/>
          <p:cNvGrpSpPr>
            <a:grpSpLocks noChangeAspect="1"/>
          </p:cNvGrpSpPr>
          <p:nvPr/>
        </p:nvGrpSpPr>
        <p:grpSpPr bwMode="auto">
          <a:xfrm>
            <a:off x="0" y="5007562"/>
            <a:ext cx="515890"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52" name="Group 52"/>
          <p:cNvGrpSpPr>
            <a:grpSpLocks noChangeAspect="1"/>
          </p:cNvGrpSpPr>
          <p:nvPr/>
        </p:nvGrpSpPr>
        <p:grpSpPr bwMode="auto">
          <a:xfrm rot="19948164">
            <a:off x="8357436" y="105148"/>
            <a:ext cx="506303"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61" name="Group 64"/>
          <p:cNvGrpSpPr>
            <a:grpSpLocks noChangeAspect="1"/>
          </p:cNvGrpSpPr>
          <p:nvPr/>
        </p:nvGrpSpPr>
        <p:grpSpPr bwMode="auto">
          <a:xfrm flipH="1">
            <a:off x="8086999" y="2958793"/>
            <a:ext cx="77118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2" name="Title Placeholder 1"/>
          <p:cNvSpPr>
            <a:spLocks noGrp="1"/>
          </p:cNvSpPr>
          <p:nvPr>
            <p:ph type="title"/>
          </p:nvPr>
        </p:nvSpPr>
        <p:spPr>
          <a:xfrm>
            <a:off x="1143000" y="78910"/>
            <a:ext cx="6850298"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6429" y="1485901"/>
            <a:ext cx="6851142"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11/19/2014</a:t>
            </a:fld>
            <a:endParaRPr/>
          </a:p>
        </p:txBody>
      </p:sp>
      <p:sp>
        <p:nvSpPr>
          <p:cNvPr id="5" name="Footer Placeholder 4"/>
          <p:cNvSpPr>
            <a:spLocks noGrp="1"/>
          </p:cNvSpPr>
          <p:nvPr>
            <p:ph type="ftr" sz="quarter" idx="3"/>
          </p:nvPr>
        </p:nvSpPr>
        <p:spPr>
          <a:xfrm>
            <a:off x="1141809" y="6601968"/>
            <a:ext cx="5233845"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288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nline-stopwatch.com/timer/15minute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cod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youtu.be/rH7AjDMz_d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youtu.be/vek1RqLIJA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youtu.be/KnkvIDZONNU?list=UUM5LDijiO3ool5PY3PEJFg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tinyurl/ngssmto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forms/d/1uocntEv6GhVOogKNUCzXs7A_gD7GdXoLc7axVcIYCFc/viewform?c=0&amp;w=1&amp;usp=mail_form_li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coe.uky.edu/lists/kylists.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youtu.be/LJJoKxDsyoQ"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rightquestion.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5C5_dOEyAf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online-stopwatch.com/timer/15minute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0966" y="165020"/>
            <a:ext cx="7020314" cy="3162380"/>
          </a:xfrm>
        </p:spPr>
        <p:txBody>
          <a:bodyPr/>
          <a:lstStyle/>
          <a:p>
            <a:r>
              <a:rPr lang="en-US" dirty="0" smtClean="0"/>
              <a:t>Science Network Meeting</a:t>
            </a:r>
            <a:endParaRPr lang="en-US" dirty="0"/>
          </a:p>
        </p:txBody>
      </p:sp>
      <p:sp>
        <p:nvSpPr>
          <p:cNvPr id="5" name="Subtitle 4"/>
          <p:cNvSpPr>
            <a:spLocks noGrp="1"/>
          </p:cNvSpPr>
          <p:nvPr>
            <p:ph type="subTitle" idx="1"/>
          </p:nvPr>
        </p:nvSpPr>
        <p:spPr>
          <a:xfrm>
            <a:off x="2927497" y="3861217"/>
            <a:ext cx="5187252" cy="1771600"/>
          </a:xfrm>
        </p:spPr>
        <p:txBody>
          <a:bodyPr>
            <a:normAutofit/>
          </a:bodyPr>
          <a:lstStyle/>
          <a:p>
            <a:r>
              <a:rPr lang="en-US" sz="3200" dirty="0" smtClean="0"/>
              <a:t>November 19, 2014</a:t>
            </a:r>
            <a:endParaRPr lang="en-US" sz="3200" dirty="0"/>
          </a:p>
        </p:txBody>
      </p:sp>
      <p:pic>
        <p:nvPicPr>
          <p:cNvPr id="4" name="Picture 3"/>
          <p:cNvPicPr>
            <a:picLocks noChangeAspect="1"/>
          </p:cNvPicPr>
          <p:nvPr/>
        </p:nvPicPr>
        <p:blipFill>
          <a:blip r:embed="rId2"/>
          <a:stretch>
            <a:fillRect/>
          </a:stretch>
        </p:blipFill>
        <p:spPr>
          <a:xfrm>
            <a:off x="3616123" y="331449"/>
            <a:ext cx="3810000" cy="1066800"/>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39" y="4747017"/>
            <a:ext cx="1704975" cy="193122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938" y="282632"/>
            <a:ext cx="6850298" cy="597439"/>
          </a:xfrm>
        </p:spPr>
        <p:txBody>
          <a:bodyPr>
            <a:normAutofit/>
          </a:bodyPr>
          <a:lstStyle/>
          <a:p>
            <a:r>
              <a:rPr lang="en-US" sz="3200" dirty="0" smtClean="0"/>
              <a:t>Shifts in Instruction – revisiting Waves</a:t>
            </a:r>
            <a:endParaRPr lang="en-US" sz="3200" dirty="0"/>
          </a:p>
        </p:txBody>
      </p:sp>
      <p:sp>
        <p:nvSpPr>
          <p:cNvPr id="3" name="Content Placeholder 2"/>
          <p:cNvSpPr>
            <a:spLocks noGrp="1"/>
          </p:cNvSpPr>
          <p:nvPr>
            <p:ph idx="1"/>
          </p:nvPr>
        </p:nvSpPr>
        <p:spPr/>
        <p:txBody>
          <a:bodyPr/>
          <a:lstStyle/>
          <a:p>
            <a:pPr marL="45720" indent="0">
              <a:buNone/>
            </a:pPr>
            <a:r>
              <a:rPr lang="en-US" dirty="0" smtClean="0"/>
              <a:t>OLD – what are common past uses of a slinky for students to explore waves?</a:t>
            </a:r>
          </a:p>
          <a:p>
            <a:pPr marL="45720" indent="0">
              <a:buNone/>
            </a:pPr>
            <a:endParaRPr lang="en-US" dirty="0" smtClean="0"/>
          </a:p>
          <a:p>
            <a:pPr marL="45720" indent="0">
              <a:buNone/>
            </a:pPr>
            <a:r>
              <a:rPr lang="en-US" dirty="0" smtClean="0"/>
              <a:t>NEW – focusing on Practices (modeling) and Cross-Cutting Concepts (transfer energy)</a:t>
            </a:r>
          </a:p>
          <a:p>
            <a:pPr marL="45720" indent="0">
              <a:buNone/>
            </a:pPr>
            <a:r>
              <a:rPr lang="en-US" dirty="0" smtClean="0"/>
              <a:t>1) During tabletop slinky investigations, what questions might you ask students about </a:t>
            </a:r>
            <a:r>
              <a:rPr lang="en-US" u="sng" dirty="0" smtClean="0"/>
              <a:t>modeling</a:t>
            </a:r>
            <a:r>
              <a:rPr lang="en-US" dirty="0" smtClean="0"/>
              <a:t>?</a:t>
            </a:r>
          </a:p>
          <a:p>
            <a:pPr marL="45720" indent="0">
              <a:buNone/>
            </a:pPr>
            <a:r>
              <a:rPr lang="en-US" dirty="0" smtClean="0"/>
              <a:t>2) What questions about </a:t>
            </a:r>
            <a:r>
              <a:rPr lang="en-US" u="sng" dirty="0" smtClean="0"/>
              <a:t>energy</a:t>
            </a:r>
            <a:r>
              <a:rPr lang="en-US" dirty="0" smtClean="0"/>
              <a:t>?</a:t>
            </a:r>
            <a:endParaRPr lang="en-US" dirty="0"/>
          </a:p>
        </p:txBody>
      </p:sp>
    </p:spTree>
    <p:extLst>
      <p:ext uri="{BB962C8B-B14F-4D97-AF65-F5344CB8AC3E}">
        <p14:creationId xmlns:p14="http://schemas.microsoft.com/office/powerpoint/2010/main" val="159176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938" y="282632"/>
            <a:ext cx="6850298" cy="597439"/>
          </a:xfrm>
        </p:spPr>
        <p:txBody>
          <a:bodyPr>
            <a:normAutofit/>
          </a:bodyPr>
          <a:lstStyle/>
          <a:p>
            <a:r>
              <a:rPr lang="en-US" sz="3200" dirty="0" smtClean="0"/>
              <a:t>Shifts in Instruction – revisiting Waves</a:t>
            </a:r>
            <a:endParaRPr lang="en-US" sz="3200" dirty="0"/>
          </a:p>
        </p:txBody>
      </p:sp>
      <p:sp>
        <p:nvSpPr>
          <p:cNvPr id="3" name="Content Placeholder 2"/>
          <p:cNvSpPr>
            <a:spLocks noGrp="1"/>
          </p:cNvSpPr>
          <p:nvPr>
            <p:ph idx="1"/>
          </p:nvPr>
        </p:nvSpPr>
        <p:spPr>
          <a:xfrm>
            <a:off x="1138116" y="1078579"/>
            <a:ext cx="6851142" cy="883226"/>
          </a:xfrm>
        </p:spPr>
        <p:txBody>
          <a:bodyPr/>
          <a:lstStyle/>
          <a:p>
            <a:pPr marL="45720" indent="0">
              <a:buNone/>
            </a:pPr>
            <a:r>
              <a:rPr lang="en-US" dirty="0" smtClean="0"/>
              <a:t>3-D ASSESSMENT – assessing student ideas about scientific modeling </a:t>
            </a:r>
          </a:p>
        </p:txBody>
      </p:sp>
      <p:sp>
        <p:nvSpPr>
          <p:cNvPr id="5" name="TextBox 4"/>
          <p:cNvSpPr txBox="1"/>
          <p:nvPr/>
        </p:nvSpPr>
        <p:spPr>
          <a:xfrm>
            <a:off x="1587730" y="1870364"/>
            <a:ext cx="5677593" cy="1754326"/>
          </a:xfrm>
          <a:prstGeom prst="rect">
            <a:avLst/>
          </a:prstGeom>
          <a:noFill/>
          <a:ln>
            <a:solidFill>
              <a:schemeClr val="tx1"/>
            </a:solidFill>
          </a:ln>
        </p:spPr>
        <p:txBody>
          <a:bodyPr wrap="square" rtlCol="0">
            <a:spAutoFit/>
          </a:bodyPr>
          <a:lstStyle/>
          <a:p>
            <a:r>
              <a:rPr lang="en-US" dirty="0"/>
              <a:t>I</a:t>
            </a:r>
            <a:r>
              <a:rPr lang="en-US" dirty="0" smtClean="0"/>
              <a:t>n this box, list ways in which the human model helped you think about waves. (models as tools for thinking)</a:t>
            </a:r>
          </a:p>
          <a:p>
            <a:endParaRPr lang="en-US" dirty="0"/>
          </a:p>
          <a:p>
            <a:r>
              <a:rPr lang="en-US" dirty="0" smtClean="0"/>
              <a:t>In the “T” below, list pairs of statements highlighting differences (limitations) between human wave model and real-world slinky wave model</a:t>
            </a:r>
            <a:endParaRPr lang="en-US" dirty="0"/>
          </a:p>
        </p:txBody>
      </p:sp>
      <p:sp>
        <p:nvSpPr>
          <p:cNvPr id="6" name="TextBox 5"/>
          <p:cNvSpPr txBox="1"/>
          <p:nvPr/>
        </p:nvSpPr>
        <p:spPr>
          <a:xfrm>
            <a:off x="1587731" y="3633344"/>
            <a:ext cx="1620982" cy="369332"/>
          </a:xfrm>
          <a:prstGeom prst="rect">
            <a:avLst/>
          </a:prstGeom>
          <a:noFill/>
        </p:spPr>
        <p:txBody>
          <a:bodyPr wrap="square" rtlCol="0">
            <a:spAutoFit/>
          </a:bodyPr>
          <a:lstStyle/>
          <a:p>
            <a:pPr algn="ctr"/>
            <a:r>
              <a:rPr lang="en-US" b="1" dirty="0" smtClean="0"/>
              <a:t>Human wave</a:t>
            </a:r>
            <a:endParaRPr lang="en-US" b="1" dirty="0"/>
          </a:p>
        </p:txBody>
      </p:sp>
      <p:sp>
        <p:nvSpPr>
          <p:cNvPr id="7" name="TextBox 6"/>
          <p:cNvSpPr txBox="1"/>
          <p:nvPr/>
        </p:nvSpPr>
        <p:spPr>
          <a:xfrm>
            <a:off x="5486400" y="3619674"/>
            <a:ext cx="1778924" cy="646331"/>
          </a:xfrm>
          <a:prstGeom prst="rect">
            <a:avLst/>
          </a:prstGeom>
          <a:noFill/>
        </p:spPr>
        <p:txBody>
          <a:bodyPr wrap="square" rtlCol="0">
            <a:spAutoFit/>
          </a:bodyPr>
          <a:lstStyle/>
          <a:p>
            <a:pPr algn="ctr"/>
            <a:r>
              <a:rPr lang="en-US" b="1" dirty="0" smtClean="0"/>
              <a:t>Real-world </a:t>
            </a:r>
          </a:p>
          <a:p>
            <a:pPr algn="ctr"/>
            <a:r>
              <a:rPr lang="en-US" b="1" dirty="0" smtClean="0"/>
              <a:t>slinky wave</a:t>
            </a:r>
            <a:endParaRPr lang="en-US" b="1" dirty="0"/>
          </a:p>
        </p:txBody>
      </p:sp>
      <p:cxnSp>
        <p:nvCxnSpPr>
          <p:cNvPr id="9" name="Straight Connector 8"/>
          <p:cNvCxnSpPr>
            <a:stCxn id="5" idx="2"/>
          </p:cNvCxnSpPr>
          <p:nvPr/>
        </p:nvCxnSpPr>
        <p:spPr>
          <a:xfrm>
            <a:off x="4426527" y="3624690"/>
            <a:ext cx="0" cy="1770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77244" y="3633344"/>
            <a:ext cx="1548937" cy="369332"/>
          </a:xfrm>
          <a:prstGeom prst="rect">
            <a:avLst/>
          </a:prstGeom>
          <a:noFill/>
        </p:spPr>
        <p:txBody>
          <a:bodyPr wrap="square" rtlCol="0">
            <a:spAutoFit/>
          </a:bodyPr>
          <a:lstStyle/>
          <a:p>
            <a:pPr algn="ctr"/>
            <a:r>
              <a:rPr lang="en-US" i="1" dirty="0"/>
              <a:t>d</a:t>
            </a:r>
            <a:r>
              <a:rPr lang="en-US" i="1" dirty="0" smtClean="0"/>
              <a:t>ifferent from</a:t>
            </a:r>
            <a:endParaRPr lang="en-US" i="1" dirty="0"/>
          </a:p>
        </p:txBody>
      </p:sp>
    </p:spTree>
    <p:extLst>
      <p:ext uri="{BB962C8B-B14F-4D97-AF65-F5344CB8AC3E}">
        <p14:creationId xmlns:p14="http://schemas.microsoft.com/office/powerpoint/2010/main" val="265090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8910"/>
            <a:ext cx="7261778" cy="917377"/>
          </a:xfrm>
        </p:spPr>
        <p:txBody>
          <a:bodyPr>
            <a:normAutofit fontScale="90000"/>
          </a:bodyPr>
          <a:lstStyle/>
          <a:p>
            <a:r>
              <a:rPr lang="en-US" dirty="0" smtClean="0"/>
              <a:t>Protocol Development &amp; Item Analysis</a:t>
            </a:r>
            <a:endParaRPr lang="en-US" dirty="0"/>
          </a:p>
        </p:txBody>
      </p:sp>
      <p:sp>
        <p:nvSpPr>
          <p:cNvPr id="3" name="Content Placeholder 2"/>
          <p:cNvSpPr>
            <a:spLocks noGrp="1"/>
          </p:cNvSpPr>
          <p:nvPr>
            <p:ph idx="1"/>
          </p:nvPr>
        </p:nvSpPr>
        <p:spPr>
          <a:xfrm>
            <a:off x="1066800" y="1320799"/>
            <a:ext cx="6828692" cy="4883059"/>
          </a:xfrm>
          <a:solidFill>
            <a:schemeClr val="bg1"/>
          </a:solidFill>
          <a:ln>
            <a:solidFill>
              <a:schemeClr val="tx1"/>
            </a:solidFill>
          </a:ln>
        </p:spPr>
        <p:txBody>
          <a:bodyPr>
            <a:normAutofit/>
          </a:bodyPr>
          <a:lstStyle/>
          <a:p>
            <a:pPr marL="45720" indent="0" algn="ctr">
              <a:buNone/>
            </a:pPr>
            <a:r>
              <a:rPr lang="en-US" sz="3600" b="1" dirty="0" smtClean="0">
                <a:solidFill>
                  <a:schemeClr val="accent1">
                    <a:lumMod val="50000"/>
                  </a:schemeClr>
                </a:solidFill>
              </a:rPr>
              <a:t>Think -  Pair -  Double Share</a:t>
            </a:r>
          </a:p>
          <a:p>
            <a:pPr marL="45720" indent="0">
              <a:buNone/>
            </a:pPr>
            <a:r>
              <a:rPr lang="en-US" b="1" dirty="0" smtClean="0"/>
              <a:t>Question</a:t>
            </a:r>
            <a:r>
              <a:rPr lang="en-US" dirty="0" smtClean="0"/>
              <a:t>: How do you determine if an assessment item measures the intent of the NGSS?</a:t>
            </a:r>
          </a:p>
          <a:p>
            <a:r>
              <a:rPr lang="en-US" dirty="0" smtClean="0"/>
              <a:t>Think alone about the question for 3 minutes.</a:t>
            </a:r>
          </a:p>
          <a:p>
            <a:r>
              <a:rPr lang="en-US" dirty="0" smtClean="0"/>
              <a:t>Pair up with a table partner to discuss your responses for 5 minutes.</a:t>
            </a:r>
          </a:p>
          <a:p>
            <a:r>
              <a:rPr lang="en-US" dirty="0" smtClean="0"/>
              <a:t>Pairs share out at table and create a list of common responses to the question for 5 minutes.</a:t>
            </a:r>
          </a:p>
          <a:p>
            <a:endParaRPr lang="en-US" dirty="0" smtClean="0"/>
          </a:p>
          <a:p>
            <a:pPr algn="ctr"/>
            <a:endParaRPr lang="en-US" dirty="0" smtClean="0"/>
          </a:p>
          <a:p>
            <a:pPr algn="ctr"/>
            <a:endParaRPr lang="en-US" dirty="0" smtClean="0"/>
          </a:p>
          <a:p>
            <a:endParaRPr lang="en-US" dirty="0" smtClean="0">
              <a:solidFill>
                <a:srgbClr val="FF0000"/>
              </a:solidFill>
            </a:endParaRPr>
          </a:p>
          <a:p>
            <a:endParaRPr lang="en-US" dirty="0"/>
          </a:p>
        </p:txBody>
      </p:sp>
    </p:spTree>
    <p:extLst>
      <p:ext uri="{BB962C8B-B14F-4D97-AF65-F5344CB8AC3E}">
        <p14:creationId xmlns:p14="http://schemas.microsoft.com/office/powerpoint/2010/main" val="58475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Break</a:t>
            </a:r>
            <a:endParaRPr lang="en-US" sz="8800" dirty="0"/>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336" y="5846938"/>
            <a:ext cx="901598" cy="948233"/>
          </a:xfrm>
          <a:prstGeom prst="rect">
            <a:avLst/>
          </a:prstGeom>
        </p:spPr>
      </p:pic>
    </p:spTree>
    <p:extLst>
      <p:ext uri="{BB962C8B-B14F-4D97-AF65-F5344CB8AC3E}">
        <p14:creationId xmlns:p14="http://schemas.microsoft.com/office/powerpoint/2010/main" val="422055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1066"/>
            <a:ext cx="6850298" cy="821267"/>
          </a:xfrm>
        </p:spPr>
        <p:txBody>
          <a:bodyPr/>
          <a:lstStyle/>
          <a:p>
            <a:r>
              <a:rPr lang="en-US" dirty="0" smtClean="0"/>
              <a:t>Protocol Essentials:</a:t>
            </a:r>
            <a:endParaRPr lang="en-US" dirty="0"/>
          </a:p>
        </p:txBody>
      </p:sp>
      <p:sp>
        <p:nvSpPr>
          <p:cNvPr id="3" name="Content Placeholder 2"/>
          <p:cNvSpPr>
            <a:spLocks noGrp="1"/>
          </p:cNvSpPr>
          <p:nvPr>
            <p:ph idx="1"/>
          </p:nvPr>
        </p:nvSpPr>
        <p:spPr>
          <a:xfrm>
            <a:off x="728133" y="1485901"/>
            <a:ext cx="7721600" cy="4643966"/>
          </a:xfrm>
          <a:solidFill>
            <a:schemeClr val="bg1"/>
          </a:solidFill>
          <a:ln>
            <a:solidFill>
              <a:schemeClr val="tx1"/>
            </a:solidFill>
          </a:ln>
        </p:spPr>
        <p:txBody>
          <a:bodyPr/>
          <a:lstStyle/>
          <a:p>
            <a:pPr marL="45720" indent="0">
              <a:buNone/>
            </a:pPr>
            <a:r>
              <a:rPr lang="en-US" dirty="0" smtClean="0"/>
              <a:t>Double Share-</a:t>
            </a:r>
          </a:p>
          <a:p>
            <a:r>
              <a:rPr lang="en-US" dirty="0" smtClean="0"/>
              <a:t>Each table group will share out  one step of the process that they feel is necessary when evaluating an item for congruency with the NGSS.</a:t>
            </a:r>
          </a:p>
          <a:p>
            <a:r>
              <a:rPr lang="en-US" dirty="0" smtClean="0"/>
              <a:t>If  your table groups step has already been voiced, please provide a different step or suggest ways to improve those already recorded.</a:t>
            </a:r>
          </a:p>
          <a:p>
            <a:r>
              <a:rPr lang="en-US" dirty="0" smtClean="0"/>
              <a:t>Using the provided item, let’s practice the newly developed protocol.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5266796"/>
            <a:ext cx="29210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94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Evaluation/Revision</a:t>
            </a:r>
            <a:endParaRPr lang="en-US" dirty="0"/>
          </a:p>
        </p:txBody>
      </p:sp>
      <p:sp>
        <p:nvSpPr>
          <p:cNvPr id="3" name="Content Placeholder 2"/>
          <p:cNvSpPr>
            <a:spLocks noGrp="1"/>
          </p:cNvSpPr>
          <p:nvPr>
            <p:ph idx="1"/>
          </p:nvPr>
        </p:nvSpPr>
        <p:spPr>
          <a:solidFill>
            <a:schemeClr val="bg1"/>
          </a:solidFill>
          <a:ln>
            <a:solidFill>
              <a:schemeClr val="tx1"/>
            </a:solidFill>
          </a:ln>
        </p:spPr>
        <p:txBody>
          <a:bodyPr/>
          <a:lstStyle/>
          <a:p>
            <a:r>
              <a:rPr lang="en-US" dirty="0" smtClean="0"/>
              <a:t>In grade-band groups of 4 or less people, use the developed protocol </a:t>
            </a:r>
            <a:r>
              <a:rPr lang="en-US" dirty="0"/>
              <a:t> </a:t>
            </a:r>
            <a:r>
              <a:rPr lang="en-US" dirty="0" smtClean="0"/>
              <a:t>steps to evaluate the next task.</a:t>
            </a:r>
          </a:p>
          <a:p>
            <a:r>
              <a:rPr lang="en-US" dirty="0" smtClean="0"/>
              <a:t>Select a recorder to gather capture the thinking process that occurs as the group works.</a:t>
            </a:r>
          </a:p>
          <a:p>
            <a:r>
              <a:rPr lang="en-US" dirty="0" smtClean="0"/>
              <a:t>Consider whether or not the protocol is useful or if it needs to be modified to effectively support teachers  when evaluating items .</a:t>
            </a:r>
          </a:p>
        </p:txBody>
      </p:sp>
      <p:pic>
        <p:nvPicPr>
          <p:cNvPr id="5" name="Picture 4"/>
          <p:cNvPicPr>
            <a:picLocks noChangeAspect="1"/>
          </p:cNvPicPr>
          <p:nvPr/>
        </p:nvPicPr>
        <p:blipFill>
          <a:blip r:embed="rId3"/>
          <a:stretch>
            <a:fillRect/>
          </a:stretch>
        </p:blipFill>
        <p:spPr>
          <a:xfrm>
            <a:off x="5038725" y="4899689"/>
            <a:ext cx="4105275" cy="1828800"/>
          </a:xfrm>
          <a:prstGeom prst="rect">
            <a:avLst/>
          </a:prstGeom>
          <a:ln>
            <a:solidFill>
              <a:schemeClr val="tx1"/>
            </a:solidFill>
          </a:ln>
        </p:spPr>
      </p:pic>
    </p:spTree>
    <p:extLst>
      <p:ext uri="{BB962C8B-B14F-4D97-AF65-F5344CB8AC3E}">
        <p14:creationId xmlns:p14="http://schemas.microsoft.com/office/powerpoint/2010/main" val="24055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093" y="1261245"/>
            <a:ext cx="2331720" cy="2749693"/>
          </a:xfrm>
        </p:spPr>
        <p:txBody>
          <a:bodyPr>
            <a:normAutofit/>
          </a:bodyPr>
          <a:lstStyle/>
          <a:p>
            <a:r>
              <a:rPr lang="en-US" sz="6000" dirty="0" smtClean="0"/>
              <a:t>Lunch and Learn</a:t>
            </a:r>
            <a:endParaRPr lang="en-US" sz="6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4680" y="1735379"/>
            <a:ext cx="5108509" cy="4551121"/>
          </a:xfrm>
          <a:prstGeom prst="rect">
            <a:avLst/>
          </a:prstGeom>
        </p:spPr>
      </p:pic>
    </p:spTree>
    <p:extLst>
      <p:ext uri="{BB962C8B-B14F-4D97-AF65-F5344CB8AC3E}">
        <p14:creationId xmlns:p14="http://schemas.microsoft.com/office/powerpoint/2010/main" val="38959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8233" y="5214552"/>
            <a:ext cx="3889612" cy="1500147"/>
          </a:xfrm>
          <a:solidFill>
            <a:schemeClr val="bg1"/>
          </a:solidFill>
          <a:ln>
            <a:solidFill>
              <a:schemeClr val="tx1"/>
            </a:solidFill>
          </a:ln>
        </p:spPr>
        <p:txBody>
          <a:bodyPr>
            <a:normAutofit fontScale="92500" lnSpcReduction="10000"/>
          </a:bodyPr>
          <a:lstStyle/>
          <a:p>
            <a:pPr marL="45720" indent="0" algn="ctr">
              <a:buNone/>
            </a:pPr>
            <a:r>
              <a:rPr lang="en-US" dirty="0" smtClean="0"/>
              <a:t>December 8-14, 2014	</a:t>
            </a:r>
          </a:p>
          <a:p>
            <a:pPr marL="45720" indent="0" algn="ctr">
              <a:buNone/>
            </a:pPr>
            <a:r>
              <a:rPr lang="en-US" dirty="0" smtClean="0">
                <a:hlinkClick r:id="rId3"/>
              </a:rPr>
              <a:t>http://www.code.org</a:t>
            </a:r>
            <a:endParaRPr lang="en-US" dirty="0" smtClean="0"/>
          </a:p>
          <a:p>
            <a:pPr marL="45720" indent="0" algn="ctr">
              <a:buNone/>
            </a:pPr>
            <a:r>
              <a:rPr lang="en-US" dirty="0">
                <a:ln>
                  <a:solidFill>
                    <a:schemeClr val="accent3"/>
                  </a:solidFill>
                </a:ln>
                <a:solidFill>
                  <a:schemeClr val="bg1"/>
                </a:solidFill>
                <a:hlinkClick r:id="rId4"/>
              </a:rPr>
              <a:t>http://</a:t>
            </a:r>
            <a:r>
              <a:rPr lang="en-US" dirty="0" smtClean="0">
                <a:ln>
                  <a:solidFill>
                    <a:schemeClr val="accent3"/>
                  </a:solidFill>
                </a:ln>
                <a:solidFill>
                  <a:schemeClr val="bg1"/>
                </a:solidFill>
                <a:hlinkClick r:id="rId4"/>
              </a:rPr>
              <a:t>youtu.be/rH7AjDMz_dc</a:t>
            </a:r>
            <a:endParaRPr lang="en-US" dirty="0" smtClean="0">
              <a:ln>
                <a:solidFill>
                  <a:schemeClr val="accent3"/>
                </a:solidFill>
              </a:ln>
              <a:solidFill>
                <a:schemeClr val="bg1"/>
              </a:solidFill>
            </a:endParaRPr>
          </a:p>
        </p:txBody>
      </p:sp>
      <p:pic>
        <p:nvPicPr>
          <p:cNvPr id="2050" name="Picture 2" descr="http://hourofcode.com/images/bann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4276" y="492667"/>
            <a:ext cx="5542690" cy="46189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3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78333" y="5812125"/>
            <a:ext cx="8810625" cy="965200"/>
          </a:xfrm>
          <a:solidFill>
            <a:schemeClr val="accent2">
              <a:lumMod val="40000"/>
              <a:lumOff val="60000"/>
            </a:schemeClr>
          </a:solidFill>
        </p:spPr>
        <p:txBody>
          <a:bodyPr>
            <a:normAutofit/>
          </a:bodyPr>
          <a:lstStyle/>
          <a:p>
            <a:pPr marL="45720" indent="0" algn="ctr">
              <a:buNone/>
            </a:pPr>
            <a:r>
              <a:rPr lang="en-US" dirty="0" smtClean="0">
                <a:hlinkClick r:id="rId3"/>
              </a:rPr>
              <a:t>http://youtu.be/vek1RqLIJAE</a:t>
            </a:r>
            <a:endParaRPr lang="en-US" dirty="0" smtClean="0"/>
          </a:p>
          <a:p>
            <a:pPr marL="45720" indent="0" algn="ctr">
              <a:buNone/>
            </a:pPr>
            <a:r>
              <a:rPr lang="en-US" dirty="0" smtClean="0"/>
              <a:t>Tutorial at </a:t>
            </a:r>
            <a:r>
              <a:rPr lang="en-US" dirty="0" smtClean="0">
                <a:hlinkClick r:id="rId4"/>
              </a:rPr>
              <a:t>http://youtu.be/KnkvIDZONNU?list=UUM5LDijiO3ool5PY3PEJFgw</a:t>
            </a:r>
            <a:endParaRPr lang="en-US" dirty="0" smtClean="0"/>
          </a:p>
          <a:p>
            <a:pPr marL="45720" indent="0" algn="ctr">
              <a:buNone/>
            </a:pP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406" y="1676400"/>
            <a:ext cx="6172200" cy="4044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81000" y="304800"/>
            <a:ext cx="8229600" cy="1200329"/>
          </a:xfrm>
          <a:prstGeom prst="rect">
            <a:avLst/>
          </a:prstGeom>
          <a:solidFill>
            <a:schemeClr val="accent2">
              <a:lumMod val="40000"/>
              <a:lumOff val="60000"/>
            </a:schemeClr>
          </a:solidFill>
          <a:ln>
            <a:solidFill>
              <a:schemeClr val="tx1"/>
            </a:solidFill>
          </a:ln>
        </p:spPr>
        <p:txBody>
          <a:bodyPr wrap="square" rtlCol="0">
            <a:spAutoFit/>
          </a:bodyPr>
          <a:lstStyle/>
          <a:p>
            <a:r>
              <a:rPr lang="en-US" sz="2400" b="1" i="1" dirty="0" smtClean="0">
                <a:solidFill>
                  <a:srgbClr val="FF0000"/>
                </a:solidFill>
              </a:rPr>
              <a:t>It is the long history of humankind (and animal kind, too) those who learned to collaborate and improvise most effectively have prevailed.				-</a:t>
            </a:r>
            <a:r>
              <a:rPr lang="en-US" dirty="0" smtClean="0"/>
              <a:t>Charles Darwin </a:t>
            </a:r>
            <a:endParaRPr lang="en-US" dirty="0"/>
          </a:p>
        </p:txBody>
      </p:sp>
    </p:spTree>
    <p:extLst>
      <p:ext uri="{BB962C8B-B14F-4D97-AF65-F5344CB8AC3E}">
        <p14:creationId xmlns:p14="http://schemas.microsoft.com/office/powerpoint/2010/main" val="1921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smtClean="0"/>
              <a:t/>
            </a:r>
            <a:br>
              <a:rPr lang="en-US" dirty="0" smtClean="0"/>
            </a:br>
            <a:r>
              <a:rPr lang="en-US" dirty="0" smtClean="0"/>
              <a:t>The Informal Educator Science Hub</a:t>
            </a:r>
            <a:br>
              <a:rPr lang="en-US" dirty="0" smtClean="0"/>
            </a:b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6177" y="1208568"/>
            <a:ext cx="7391400" cy="465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4377" y="5894809"/>
            <a:ext cx="5715000" cy="646331"/>
          </a:xfrm>
          <a:prstGeom prst="rect">
            <a:avLst/>
          </a:prstGeom>
          <a:solidFill>
            <a:schemeClr val="accent2">
              <a:lumMod val="40000"/>
              <a:lumOff val="60000"/>
            </a:schemeClr>
          </a:solidFill>
        </p:spPr>
        <p:txBody>
          <a:bodyPr wrap="square">
            <a:spAutoFit/>
          </a:bodyPr>
          <a:lstStyle/>
          <a:p>
            <a:pPr algn="ctr"/>
            <a:r>
              <a:rPr lang="en-US" sz="3600" dirty="0" smtClean="0">
                <a:hlinkClick r:id="rId4"/>
              </a:rPr>
              <a:t>http://tinyurl/ngssmtoc</a:t>
            </a:r>
            <a:endParaRPr lang="en-US" sz="3600" dirty="0" smtClean="0"/>
          </a:p>
        </p:txBody>
      </p:sp>
    </p:spTree>
    <p:extLst>
      <p:ext uri="{BB962C8B-B14F-4D97-AF65-F5344CB8AC3E}">
        <p14:creationId xmlns:p14="http://schemas.microsoft.com/office/powerpoint/2010/main" val="183052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4" name="Content Placeholder 13"/>
          <p:cNvSpPr>
            <a:spLocks noGrp="1"/>
          </p:cNvSpPr>
          <p:nvPr>
            <p:ph idx="1"/>
          </p:nvPr>
        </p:nvSpPr>
        <p:spPr>
          <a:solidFill>
            <a:schemeClr val="bg1"/>
          </a:solidFill>
          <a:ln>
            <a:solidFill>
              <a:schemeClr val="tx1"/>
            </a:solidFill>
          </a:ln>
        </p:spPr>
        <p:txBody>
          <a:bodyPr>
            <a:normAutofit fontScale="92500" lnSpcReduction="10000"/>
          </a:bodyPr>
          <a:lstStyle/>
          <a:p>
            <a:r>
              <a:rPr lang="en-US" dirty="0" smtClean="0"/>
              <a:t>Shift Revisited</a:t>
            </a:r>
          </a:p>
          <a:p>
            <a:r>
              <a:rPr lang="en-US" dirty="0" smtClean="0"/>
              <a:t>Task Evaluation</a:t>
            </a:r>
          </a:p>
          <a:p>
            <a:r>
              <a:rPr lang="en-US" dirty="0" smtClean="0"/>
              <a:t>Question Formulation Technique</a:t>
            </a:r>
          </a:p>
          <a:p>
            <a:r>
              <a:rPr lang="en-US" dirty="0" smtClean="0"/>
              <a:t>Hour </a:t>
            </a:r>
            <a:r>
              <a:rPr lang="en-US" dirty="0"/>
              <a:t>of </a:t>
            </a:r>
            <a:r>
              <a:rPr lang="en-US" dirty="0" smtClean="0"/>
              <a:t>Code</a:t>
            </a:r>
          </a:p>
          <a:p>
            <a:r>
              <a:rPr lang="en-US" dirty="0"/>
              <a:t>Science Hub/MTOC</a:t>
            </a:r>
          </a:p>
          <a:p>
            <a:r>
              <a:rPr lang="en-US" dirty="0" smtClean="0"/>
              <a:t>Mindset</a:t>
            </a:r>
          </a:p>
          <a:p>
            <a:r>
              <a:rPr lang="en-US" dirty="0" smtClean="0"/>
              <a:t>FAL</a:t>
            </a:r>
            <a:endParaRPr lang="en-US" dirty="0"/>
          </a:p>
          <a:p>
            <a:r>
              <a:rPr lang="en-US" dirty="0" smtClean="0"/>
              <a:t>Task Evaluation from Homework</a:t>
            </a: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70" y="5854997"/>
            <a:ext cx="8229600" cy="630863"/>
          </a:xfrm>
          <a:solidFill>
            <a:schemeClr val="accent2">
              <a:lumMod val="40000"/>
              <a:lumOff val="60000"/>
            </a:schemeClr>
          </a:solidFill>
        </p:spPr>
        <p:txBody>
          <a:bodyPr>
            <a:normAutofit fontScale="90000"/>
          </a:bodyPr>
          <a:lstStyle/>
          <a:p>
            <a:r>
              <a:rPr lang="en-US" sz="2000" dirty="0" smtClean="0">
                <a:hlinkClick r:id="rId3"/>
              </a:rPr>
              <a:t>https://docs.google.com/forms/d/1uocntEv6GhVOogKNUCzXs7A_gD7GdXoLc7axVcIYCFc/viewform?c=0&amp;w=1&amp;usp=mail_form_link</a:t>
            </a:r>
            <a:endParaRPr lang="en-US" sz="2000" dirty="0"/>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46392" y="1126066"/>
            <a:ext cx="50036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81000"/>
            <a:ext cx="8686800" cy="523220"/>
          </a:xfrm>
          <a:prstGeom prst="rect">
            <a:avLst/>
          </a:prstGeom>
          <a:noFill/>
        </p:spPr>
        <p:txBody>
          <a:bodyPr wrap="square" rtlCol="0">
            <a:spAutoFit/>
          </a:bodyPr>
          <a:lstStyle/>
          <a:p>
            <a:pPr algn="ctr"/>
            <a:r>
              <a:rPr lang="en-US" sz="2800" b="1" dirty="0" smtClean="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rPr>
              <a:t>Please help populate the Kentucky Science Hub</a:t>
            </a:r>
            <a:endParaRPr lang="en-US" sz="2800" b="1" dirty="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79180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838200"/>
            <a:ext cx="3657600" cy="1752600"/>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Join professional list serves at </a:t>
            </a:r>
            <a:r>
              <a:rPr lang="en-US" sz="3100" dirty="0" smtClean="0">
                <a:hlinkClick r:id="rId3"/>
              </a:rPr>
              <a:t>http://www.coe.uky.edu/lists/kylists.php</a:t>
            </a:r>
            <a:r>
              <a:rPr lang="en-US" dirty="0" smtClean="0"/>
              <a:t/>
            </a:r>
            <a:br>
              <a:rPr lang="en-US" dirty="0" smtClean="0"/>
            </a:br>
            <a:endParaRPr lang="en-US" dirty="0" smtClean="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0999" y="533399"/>
            <a:ext cx="4834467" cy="6190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75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a:t>
            </a:r>
            <a:endParaRPr lang="en-US" dirty="0"/>
          </a:p>
        </p:txBody>
      </p:sp>
      <p:sp>
        <p:nvSpPr>
          <p:cNvPr id="3" name="Content Placeholder 2"/>
          <p:cNvSpPr>
            <a:spLocks noGrp="1"/>
          </p:cNvSpPr>
          <p:nvPr>
            <p:ph idx="1"/>
          </p:nvPr>
        </p:nvSpPr>
        <p:spPr>
          <a:xfrm>
            <a:off x="677332" y="1949302"/>
            <a:ext cx="7704667" cy="3689500"/>
          </a:xfrm>
        </p:spPr>
        <p:txBody>
          <a:bodyPr/>
          <a:lstStyle/>
          <a:p>
            <a:pPr marL="45720" indent="0">
              <a:buNone/>
            </a:pPr>
            <a:r>
              <a:rPr lang="en-US" sz="2800" dirty="0"/>
              <a:t>The teacher is usually the person who asks the questions during a discussion. In a longitudinal study of elementary and secondary school classes, Dillon (1990) found that each student asks only one question(s) per month on average. Teachers must take deliberate steps to get their students to ask questions.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19" y="226594"/>
            <a:ext cx="1662887" cy="1662887"/>
          </a:xfrm>
          <a:prstGeom prst="rect">
            <a:avLst/>
          </a:prstGeom>
        </p:spPr>
      </p:pic>
      <p:sp>
        <p:nvSpPr>
          <p:cNvPr id="5" name="Rectangle 4"/>
          <p:cNvSpPr/>
          <p:nvPr/>
        </p:nvSpPr>
        <p:spPr>
          <a:xfrm>
            <a:off x="1493811" y="3792004"/>
            <a:ext cx="1385867" cy="3759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entury Gothic"/>
            </a:endParaRPr>
          </a:p>
        </p:txBody>
      </p:sp>
    </p:spTree>
    <p:extLst>
      <p:ext uri="{BB962C8B-B14F-4D97-AF65-F5344CB8AC3E}">
        <p14:creationId xmlns:p14="http://schemas.microsoft.com/office/powerpoint/2010/main" val="1047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Formulation Technique™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5894" y="1524000"/>
            <a:ext cx="3896571" cy="2667000"/>
          </a:xfr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60938">
            <a:off x="5661159" y="906312"/>
            <a:ext cx="2400450" cy="3012564"/>
          </a:xfrm>
          <a:prstGeom prst="rect">
            <a:avLst/>
          </a:prstGeo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648200"/>
            <a:ext cx="2051814" cy="1662098"/>
          </a:xfrm>
          <a:prstGeom prst="rect">
            <a:avLst/>
          </a:prstGeom>
        </p:spPr>
      </p:pic>
      <p:sp>
        <p:nvSpPr>
          <p:cNvPr id="3" name="TextBox 2"/>
          <p:cNvSpPr txBox="1"/>
          <p:nvPr/>
        </p:nvSpPr>
        <p:spPr>
          <a:xfrm>
            <a:off x="2590799" y="4673600"/>
            <a:ext cx="6195901" cy="1569660"/>
          </a:xfrm>
          <a:prstGeom prst="rect">
            <a:avLst/>
          </a:prstGeom>
          <a:solidFill>
            <a:schemeClr val="accent6">
              <a:lumMod val="60000"/>
              <a:lumOff val="40000"/>
            </a:schemeClr>
          </a:solidFill>
          <a:ln>
            <a:solidFill>
              <a:schemeClr val="tx1"/>
            </a:solidFill>
          </a:ln>
        </p:spPr>
        <p:txBody>
          <a:bodyPr wrap="square" rtlCol="0">
            <a:spAutoFit/>
          </a:bodyPr>
          <a:lstStyle/>
          <a:p>
            <a:r>
              <a:rPr lang="en-US" sz="2400" b="1" dirty="0" smtClean="0"/>
              <a:t>QFT is </a:t>
            </a:r>
            <a:r>
              <a:rPr lang="en-US" sz="2400" b="1" u="sng" dirty="0" smtClean="0"/>
              <a:t>ONE TECHNIQUE </a:t>
            </a:r>
            <a:r>
              <a:rPr lang="en-US" sz="2400" b="1" dirty="0" smtClean="0"/>
              <a:t>teachers may use to fulfill the </a:t>
            </a:r>
            <a:r>
              <a:rPr lang="en-US" sz="2400" b="1" u="sng" dirty="0" smtClean="0"/>
              <a:t>STRATEGY</a:t>
            </a:r>
            <a:r>
              <a:rPr lang="en-US" sz="2400" b="1" dirty="0" smtClean="0"/>
              <a:t> “Engineering effective classroom discussions, questions and Learning tasks.”  </a:t>
            </a:r>
            <a:endParaRPr lang="en-US" sz="2400" b="1" dirty="0"/>
          </a:p>
        </p:txBody>
      </p:sp>
    </p:spTree>
    <p:extLst>
      <p:ext uri="{BB962C8B-B14F-4D97-AF65-F5344CB8AC3E}">
        <p14:creationId xmlns:p14="http://schemas.microsoft.com/office/powerpoint/2010/main" val="7857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of QFT™</a:t>
            </a:r>
            <a:endParaRPr lang="en-US" dirty="0"/>
          </a:p>
        </p:txBody>
      </p:sp>
      <p:sp>
        <p:nvSpPr>
          <p:cNvPr id="3" name="Content Placeholder 2"/>
          <p:cNvSpPr>
            <a:spLocks noGrp="1"/>
          </p:cNvSpPr>
          <p:nvPr>
            <p:ph idx="1"/>
          </p:nvPr>
        </p:nvSpPr>
        <p:spPr>
          <a:solidFill>
            <a:schemeClr val="bg1"/>
          </a:solidFill>
          <a:ln w="12700">
            <a:solidFill>
              <a:schemeClr val="tx1"/>
            </a:solidFill>
          </a:ln>
        </p:spPr>
        <p:txBody>
          <a:bodyPr/>
          <a:lstStyle/>
          <a:p>
            <a:r>
              <a:rPr lang="en-US" dirty="0"/>
              <a:t>A Question Focus</a:t>
            </a:r>
          </a:p>
          <a:p>
            <a:r>
              <a:rPr lang="en-US" dirty="0"/>
              <a:t>The Rules for Producing Questions</a:t>
            </a:r>
          </a:p>
          <a:p>
            <a:r>
              <a:rPr lang="en-US" dirty="0"/>
              <a:t>Producing Questions</a:t>
            </a:r>
          </a:p>
          <a:p>
            <a:r>
              <a:rPr lang="en-US" dirty="0"/>
              <a:t>Categorizing Questions</a:t>
            </a:r>
          </a:p>
          <a:p>
            <a:r>
              <a:rPr lang="en-US" dirty="0"/>
              <a:t>Prioritizing Questions</a:t>
            </a:r>
          </a:p>
          <a:p>
            <a:r>
              <a:rPr lang="en-US" dirty="0"/>
              <a:t>Next Steps</a:t>
            </a:r>
          </a:p>
          <a:p>
            <a:r>
              <a:rPr lang="en-US" dirty="0"/>
              <a:t>Reflection</a:t>
            </a:r>
          </a:p>
          <a:p>
            <a:endParaRPr lang="en-US" dirty="0"/>
          </a:p>
        </p:txBody>
      </p:sp>
    </p:spTree>
    <p:extLst>
      <p:ext uri="{BB962C8B-B14F-4D97-AF65-F5344CB8AC3E}">
        <p14:creationId xmlns:p14="http://schemas.microsoft.com/office/powerpoint/2010/main" val="398156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Focus (</a:t>
            </a:r>
            <a:r>
              <a:rPr lang="en-US" dirty="0" err="1" smtClean="0"/>
              <a:t>QFocus</a:t>
            </a:r>
            <a:r>
              <a:rPr lang="en-US" dirty="0" smtClean="0"/>
              <a:t>)</a:t>
            </a:r>
            <a:endParaRPr lang="en-US" dirty="0"/>
          </a:p>
        </p:txBody>
      </p:sp>
      <p:sp>
        <p:nvSpPr>
          <p:cNvPr id="3" name="Content Placeholder 2"/>
          <p:cNvSpPr>
            <a:spLocks noGrp="1"/>
          </p:cNvSpPr>
          <p:nvPr>
            <p:ph idx="1"/>
          </p:nvPr>
        </p:nvSpPr>
        <p:spPr>
          <a:xfrm>
            <a:off x="1146429" y="1485901"/>
            <a:ext cx="6851142" cy="5029199"/>
          </a:xfrm>
          <a:solidFill>
            <a:schemeClr val="bg1"/>
          </a:solidFill>
          <a:ln>
            <a:solidFill>
              <a:schemeClr val="tx1"/>
            </a:solidFill>
          </a:ln>
        </p:spPr>
        <p:txBody>
          <a:bodyPr>
            <a:normAutofit fontScale="85000" lnSpcReduction="20000"/>
          </a:bodyPr>
          <a:lstStyle/>
          <a:p>
            <a:r>
              <a:rPr lang="en-US" dirty="0" smtClean="0"/>
              <a:t>A simple statement, a visual or aural aid to help students generate questions</a:t>
            </a:r>
          </a:p>
          <a:p>
            <a:r>
              <a:rPr lang="en-US" dirty="0" smtClean="0"/>
              <a:t>Created from curriculum content</a:t>
            </a:r>
          </a:p>
          <a:p>
            <a:r>
              <a:rPr lang="en-US" dirty="0" smtClean="0"/>
              <a:t>Designed to accomplish one or more of the following:</a:t>
            </a:r>
          </a:p>
          <a:p>
            <a:pPr lvl="1"/>
            <a:r>
              <a:rPr lang="en-US" dirty="0" smtClean="0"/>
              <a:t>Generate interest</a:t>
            </a:r>
          </a:p>
          <a:p>
            <a:pPr lvl="1"/>
            <a:r>
              <a:rPr lang="en-US" dirty="0" smtClean="0"/>
              <a:t>Stimulate new thinking</a:t>
            </a:r>
          </a:p>
          <a:p>
            <a:pPr lvl="1"/>
            <a:r>
              <a:rPr lang="en-US" dirty="0" smtClean="0"/>
              <a:t>Introduce a Topic</a:t>
            </a:r>
          </a:p>
          <a:p>
            <a:pPr lvl="1"/>
            <a:r>
              <a:rPr lang="en-US" dirty="0" smtClean="0"/>
              <a:t>Set a learning agenda</a:t>
            </a:r>
          </a:p>
          <a:p>
            <a:pPr lvl="1"/>
            <a:r>
              <a:rPr lang="en-US" dirty="0" smtClean="0"/>
              <a:t>Deepen comprehension</a:t>
            </a:r>
          </a:p>
          <a:p>
            <a:pPr lvl="1"/>
            <a:r>
              <a:rPr lang="en-US" dirty="0" smtClean="0"/>
              <a:t>Formative assessment</a:t>
            </a:r>
          </a:p>
          <a:p>
            <a:r>
              <a:rPr lang="en-US" dirty="0" smtClean="0"/>
              <a:t>Should be brief and provoke or stimulate new lines of thinking.</a:t>
            </a:r>
          </a:p>
          <a:p>
            <a:r>
              <a:rPr lang="en-US" dirty="0" smtClean="0"/>
              <a:t>Should not be a question.</a:t>
            </a:r>
            <a:endParaRPr lang="en-US" dirty="0"/>
          </a:p>
        </p:txBody>
      </p:sp>
    </p:spTree>
    <p:extLst>
      <p:ext uri="{BB962C8B-B14F-4D97-AF65-F5344CB8AC3E}">
        <p14:creationId xmlns:p14="http://schemas.microsoft.com/office/powerpoint/2010/main" val="230886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05" y="78910"/>
            <a:ext cx="7498440" cy="1233424"/>
          </a:xfrm>
        </p:spPr>
        <p:txBody>
          <a:bodyPr/>
          <a:lstStyle/>
          <a:p>
            <a:r>
              <a:rPr lang="en-US" dirty="0" smtClean="0"/>
              <a:t>Science and Engineering Practice #1</a:t>
            </a:r>
            <a:endParaRPr lang="en-US" dirty="0"/>
          </a:p>
        </p:txBody>
      </p:sp>
      <p:pic>
        <p:nvPicPr>
          <p:cNvPr id="4" name="Picture 3"/>
          <p:cNvPicPr>
            <a:picLocks noChangeAspect="1"/>
          </p:cNvPicPr>
          <p:nvPr/>
        </p:nvPicPr>
        <p:blipFill>
          <a:blip r:embed="rId2"/>
          <a:stretch>
            <a:fillRect/>
          </a:stretch>
        </p:blipFill>
        <p:spPr>
          <a:xfrm>
            <a:off x="1048021" y="1471724"/>
            <a:ext cx="6945277" cy="4056042"/>
          </a:xfrm>
          <a:prstGeom prst="rect">
            <a:avLst/>
          </a:prstGeom>
        </p:spPr>
      </p:pic>
      <p:sp>
        <p:nvSpPr>
          <p:cNvPr id="6" name="Rectangle 5"/>
          <p:cNvSpPr/>
          <p:nvPr/>
        </p:nvSpPr>
        <p:spPr>
          <a:xfrm>
            <a:off x="2476807" y="5604377"/>
            <a:ext cx="4182683" cy="461665"/>
          </a:xfrm>
          <a:prstGeom prst="rect">
            <a:avLst/>
          </a:prstGeom>
          <a:solidFill>
            <a:schemeClr val="accent2">
              <a:lumMod val="40000"/>
              <a:lumOff val="60000"/>
            </a:schemeClr>
          </a:solidFill>
        </p:spPr>
        <p:txBody>
          <a:bodyPr wrap="none">
            <a:spAutoFit/>
          </a:bodyPr>
          <a:lstStyle/>
          <a:p>
            <a:pPr algn="ctr"/>
            <a:r>
              <a:rPr lang="en-US" sz="2400" dirty="0">
                <a:hlinkClick r:id="rId3"/>
              </a:rPr>
              <a:t>http://</a:t>
            </a:r>
            <a:r>
              <a:rPr lang="en-US" sz="2400" dirty="0" smtClean="0">
                <a:hlinkClick r:id="rId3"/>
              </a:rPr>
              <a:t>youtu.be/LJJoKxDsyoQ</a:t>
            </a:r>
            <a:r>
              <a:rPr lang="en-US" sz="2400" dirty="0" smtClean="0"/>
              <a:t> </a:t>
            </a:r>
            <a:endParaRPr lang="en-US" sz="2400" dirty="0"/>
          </a:p>
        </p:txBody>
      </p:sp>
    </p:spTree>
    <p:extLst>
      <p:ext uri="{BB962C8B-B14F-4D97-AF65-F5344CB8AC3E}">
        <p14:creationId xmlns:p14="http://schemas.microsoft.com/office/powerpoint/2010/main" val="358231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Experiencing the QFT Process</a:t>
            </a:r>
            <a:endParaRPr lang="en-US" dirty="0"/>
          </a:p>
        </p:txBody>
      </p:sp>
      <p:pic>
        <p:nvPicPr>
          <p:cNvPr id="4" name="Content Placeholder 3"/>
          <p:cNvPicPr>
            <a:picLocks noGrp="1" noChangeAspect="1"/>
          </p:cNvPicPr>
          <p:nvPr>
            <p:ph idx="1"/>
          </p:nvPr>
        </p:nvPicPr>
        <p:blipFill>
          <a:blip r:embed="rId3"/>
          <a:stretch>
            <a:fillRect/>
          </a:stretch>
        </p:blipFill>
        <p:spPr>
          <a:xfrm>
            <a:off x="2828038" y="1551688"/>
            <a:ext cx="3005692" cy="3855787"/>
          </a:xfrm>
          <a:prstGeom prst="rect">
            <a:avLst/>
          </a:prstGeom>
          <a:ln>
            <a:solidFill>
              <a:schemeClr val="tx1"/>
            </a:solidFill>
          </a:ln>
        </p:spPr>
      </p:pic>
    </p:spTree>
    <p:extLst>
      <p:ext uri="{BB962C8B-B14F-4D97-AF65-F5344CB8AC3E}">
        <p14:creationId xmlns:p14="http://schemas.microsoft.com/office/powerpoint/2010/main" val="103502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45066"/>
            <a:ext cx="6850298" cy="567267"/>
          </a:xfrm>
          <a:solidFill>
            <a:schemeClr val="accent4">
              <a:lumMod val="60000"/>
              <a:lumOff val="40000"/>
            </a:schemeClr>
          </a:solidFill>
          <a:ln w="19050">
            <a:solidFill>
              <a:schemeClr val="tx1"/>
            </a:solidFill>
          </a:ln>
        </p:spPr>
        <p:txBody>
          <a:bodyPr>
            <a:normAutofit fontScale="90000"/>
          </a:bodyPr>
          <a:lstStyle/>
          <a:p>
            <a:r>
              <a:rPr lang="en-US" b="1" dirty="0" smtClean="0"/>
              <a:t>Rules</a:t>
            </a:r>
            <a:endParaRPr lang="en-US" b="1" dirty="0"/>
          </a:p>
        </p:txBody>
      </p:sp>
      <p:sp>
        <p:nvSpPr>
          <p:cNvPr id="3" name="Content Placeholder 2"/>
          <p:cNvSpPr>
            <a:spLocks noGrp="1"/>
          </p:cNvSpPr>
          <p:nvPr>
            <p:ph idx="1"/>
          </p:nvPr>
        </p:nvSpPr>
        <p:spPr>
          <a:xfrm>
            <a:off x="1100666" y="1651001"/>
            <a:ext cx="6993467" cy="3479799"/>
          </a:xfrm>
          <a:solidFill>
            <a:schemeClr val="accent3">
              <a:lumMod val="60000"/>
              <a:lumOff val="40000"/>
            </a:schemeClr>
          </a:solidFill>
          <a:ln w="19050">
            <a:solidFill>
              <a:schemeClr val="tx1"/>
            </a:solidFill>
          </a:ln>
        </p:spPr>
        <p:txBody>
          <a:bodyPr>
            <a:normAutofit lnSpcReduction="10000"/>
          </a:bodyPr>
          <a:lstStyle/>
          <a:p>
            <a:pPr marL="0" lvl="0" indent="0" fontAlgn="base">
              <a:lnSpc>
                <a:spcPct val="150000"/>
              </a:lnSpc>
              <a:buNone/>
            </a:pPr>
            <a:r>
              <a:rPr lang="en-US" dirty="0" smtClean="0"/>
              <a:t>1.     </a:t>
            </a:r>
            <a:r>
              <a:rPr lang="en-US" b="1" dirty="0" smtClean="0"/>
              <a:t>Ask </a:t>
            </a:r>
            <a:r>
              <a:rPr lang="en-US" b="1" dirty="0"/>
              <a:t>as many questions as you can.</a:t>
            </a:r>
          </a:p>
          <a:p>
            <a:pPr marL="514350" lvl="0" indent="-514350" fontAlgn="base">
              <a:lnSpc>
                <a:spcPct val="150000"/>
              </a:lnSpc>
              <a:buAutoNum type="arabicPeriod" startAt="2"/>
            </a:pPr>
            <a:r>
              <a:rPr lang="en-US" b="1" dirty="0" smtClean="0"/>
              <a:t>Do </a:t>
            </a:r>
            <a:r>
              <a:rPr lang="en-US" b="1" dirty="0"/>
              <a:t>not stop to answer, judge or </a:t>
            </a:r>
            <a:r>
              <a:rPr lang="en-US" b="1" dirty="0" smtClean="0"/>
              <a:t>discuss.</a:t>
            </a:r>
          </a:p>
          <a:p>
            <a:pPr marL="514350" lvl="0" indent="-514350" fontAlgn="base">
              <a:lnSpc>
                <a:spcPct val="150000"/>
              </a:lnSpc>
              <a:buAutoNum type="arabicPeriod" startAt="2"/>
            </a:pPr>
            <a:r>
              <a:rPr lang="en-US" b="1" dirty="0" smtClean="0"/>
              <a:t>Write </a:t>
            </a:r>
            <a:r>
              <a:rPr lang="en-US" b="1" dirty="0"/>
              <a:t>down every question exactly as it was stated. </a:t>
            </a:r>
            <a:r>
              <a:rPr lang="en-US" b="1" dirty="0" smtClean="0"/>
              <a:t>(Please number your questions.)</a:t>
            </a:r>
          </a:p>
          <a:p>
            <a:pPr marL="514350" lvl="0" indent="-514350" fontAlgn="base">
              <a:lnSpc>
                <a:spcPct val="150000"/>
              </a:lnSpc>
              <a:buAutoNum type="arabicPeriod" startAt="2"/>
            </a:pPr>
            <a:r>
              <a:rPr lang="en-US" b="1" dirty="0" smtClean="0"/>
              <a:t>Change </a:t>
            </a:r>
            <a:r>
              <a:rPr lang="en-US" b="1" dirty="0"/>
              <a:t>any statements into questions. </a:t>
            </a:r>
          </a:p>
          <a:p>
            <a:pPr marL="0" indent="0">
              <a:buNone/>
            </a:pPr>
            <a:endParaRPr lang="en-US" dirty="0"/>
          </a:p>
        </p:txBody>
      </p:sp>
    </p:spTree>
    <p:extLst>
      <p:ext uri="{BB962C8B-B14F-4D97-AF65-F5344CB8AC3E}">
        <p14:creationId xmlns:p14="http://schemas.microsoft.com/office/powerpoint/2010/main" val="244332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143000" y="321732"/>
            <a:ext cx="6850298" cy="990601"/>
          </a:xfrm>
          <a:solidFill>
            <a:schemeClr val="accent4">
              <a:lumMod val="60000"/>
              <a:lumOff val="40000"/>
            </a:schemeClr>
          </a:solidFill>
          <a:ln w="12700">
            <a:solidFill>
              <a:schemeClr val="tx1"/>
            </a:solidFill>
          </a:ln>
        </p:spPr>
        <p:txBody>
          <a:bodyPr>
            <a:normAutofit fontScale="90000"/>
          </a:bodyPr>
          <a:lstStyle/>
          <a:p>
            <a:pPr eaLnBrk="1" hangingPunct="1"/>
            <a:r>
              <a:rPr lang="en-US" altLang="en-US" sz="4000" b="1" dirty="0" smtClean="0"/>
              <a:t>Categorizing Questions: </a:t>
            </a:r>
            <a:br>
              <a:rPr lang="en-US" altLang="en-US" sz="4000" b="1" dirty="0" smtClean="0"/>
            </a:br>
            <a:r>
              <a:rPr lang="en-US" altLang="en-US" sz="4000" b="1" dirty="0" smtClean="0"/>
              <a:t>Closed/Open</a:t>
            </a:r>
          </a:p>
        </p:txBody>
      </p:sp>
      <p:sp>
        <p:nvSpPr>
          <p:cNvPr id="46082" name="Content Placeholder 2"/>
          <p:cNvSpPr>
            <a:spLocks noGrp="1"/>
          </p:cNvSpPr>
          <p:nvPr>
            <p:ph idx="1"/>
          </p:nvPr>
        </p:nvSpPr>
        <p:spPr>
          <a:xfrm>
            <a:off x="541867" y="1769533"/>
            <a:ext cx="8229600" cy="4068763"/>
          </a:xfrm>
          <a:solidFill>
            <a:schemeClr val="accent3">
              <a:lumMod val="60000"/>
              <a:lumOff val="40000"/>
            </a:schemeClr>
          </a:solidFill>
          <a:ln w="19050">
            <a:solidFill>
              <a:schemeClr val="tx1"/>
            </a:solidFill>
          </a:ln>
        </p:spPr>
        <p:txBody>
          <a:bodyPr/>
          <a:lstStyle/>
          <a:p>
            <a:pPr marL="0" indent="0" eaLnBrk="1" hangingPunct="1">
              <a:spcBef>
                <a:spcPts val="0"/>
              </a:spcBef>
              <a:buFont typeface="Wingdings" pitchFamily="2" charset="2"/>
              <a:buNone/>
            </a:pPr>
            <a:r>
              <a:rPr lang="en-US" altLang="en-US" sz="3000" b="1" u="sng" dirty="0" smtClean="0"/>
              <a:t>Definitions</a:t>
            </a:r>
            <a:r>
              <a:rPr lang="en-US" altLang="en-US" sz="3000" b="1" dirty="0" smtClean="0"/>
              <a:t>: </a:t>
            </a:r>
          </a:p>
          <a:p>
            <a:pPr lvl="1" eaLnBrk="1" hangingPunct="1">
              <a:spcBef>
                <a:spcPts val="0"/>
              </a:spcBef>
            </a:pPr>
            <a:r>
              <a:rPr lang="en-US" altLang="en-US" sz="2800" b="1" dirty="0" smtClean="0"/>
              <a:t>Closed-ended </a:t>
            </a:r>
            <a:r>
              <a:rPr lang="en-US" altLang="en-US" sz="2800" dirty="0" smtClean="0"/>
              <a:t>questions can be answered with a “yes” or  “no” or with a </a:t>
            </a:r>
            <a:r>
              <a:rPr lang="en-US" altLang="en-US" sz="2800" b="1" dirty="0" smtClean="0"/>
              <a:t>one-word </a:t>
            </a:r>
            <a:r>
              <a:rPr lang="en-US" altLang="en-US" sz="2800" dirty="0" smtClean="0"/>
              <a:t>answer.</a:t>
            </a:r>
          </a:p>
          <a:p>
            <a:pPr lvl="1" eaLnBrk="1" hangingPunct="1">
              <a:spcBef>
                <a:spcPts val="0"/>
              </a:spcBef>
            </a:pPr>
            <a:r>
              <a:rPr lang="en-US" altLang="en-US" sz="2800" b="1" dirty="0" smtClean="0"/>
              <a:t>Open-ended</a:t>
            </a:r>
            <a:r>
              <a:rPr lang="en-US" altLang="en-US" sz="2800" dirty="0" smtClean="0"/>
              <a:t> questions require </a:t>
            </a:r>
          </a:p>
          <a:p>
            <a:pPr lvl="1" eaLnBrk="1" hangingPunct="1">
              <a:spcBef>
                <a:spcPts val="0"/>
              </a:spcBef>
              <a:buFont typeface="Wingdings" pitchFamily="2" charset="2"/>
              <a:buNone/>
            </a:pPr>
            <a:r>
              <a:rPr lang="en-US" altLang="en-US" sz="2800" dirty="0" smtClean="0"/>
              <a:t>  more </a:t>
            </a:r>
            <a:r>
              <a:rPr lang="en-US" altLang="en-US" sz="2800" b="1" dirty="0" smtClean="0"/>
              <a:t>explanation</a:t>
            </a:r>
            <a:r>
              <a:rPr lang="en-US" altLang="en-US" sz="2800" dirty="0" smtClean="0"/>
              <a:t>. </a:t>
            </a:r>
          </a:p>
          <a:p>
            <a:pPr lvl="1" eaLnBrk="1" hangingPunct="1">
              <a:spcBef>
                <a:spcPts val="0"/>
              </a:spcBef>
              <a:buFont typeface="Wingdings" pitchFamily="2" charset="2"/>
              <a:buNone/>
            </a:pPr>
            <a:endParaRPr lang="en-US" altLang="en-US" sz="2800" dirty="0" smtClean="0"/>
          </a:p>
          <a:p>
            <a:pPr marL="0" indent="0" eaLnBrk="1" hangingPunct="1">
              <a:spcBef>
                <a:spcPts val="0"/>
              </a:spcBef>
              <a:buFont typeface="Wingdings" pitchFamily="2" charset="2"/>
              <a:buNone/>
            </a:pPr>
            <a:r>
              <a:rPr lang="en-US" altLang="en-US" sz="3000" b="1" u="sng" dirty="0" smtClean="0"/>
              <a:t>Directions</a:t>
            </a:r>
            <a:r>
              <a:rPr lang="en-US" altLang="en-US" sz="3000" b="1" dirty="0" smtClean="0"/>
              <a:t>:</a:t>
            </a:r>
            <a:r>
              <a:rPr lang="en-US" altLang="en-US" sz="3000" dirty="0" smtClean="0"/>
              <a:t> Identify your questions as closed-ended or open-ended by </a:t>
            </a:r>
            <a:r>
              <a:rPr lang="en-US" altLang="en-US" sz="3000" b="1" dirty="0" smtClean="0"/>
              <a:t>marking them </a:t>
            </a:r>
            <a:r>
              <a:rPr lang="en-US" altLang="en-US" sz="3000" dirty="0" smtClean="0"/>
              <a:t>with a </a:t>
            </a:r>
            <a:r>
              <a:rPr lang="en-US" altLang="en-US" sz="3000" b="1" dirty="0" smtClean="0"/>
              <a:t>“C”</a:t>
            </a:r>
            <a:r>
              <a:rPr lang="en-US" altLang="ja-JP" sz="3000" dirty="0" smtClean="0"/>
              <a:t> or an </a:t>
            </a:r>
            <a:r>
              <a:rPr lang="en-US" altLang="en-US" sz="3000" b="1" dirty="0" smtClean="0"/>
              <a:t>“</a:t>
            </a:r>
            <a:r>
              <a:rPr lang="en-US" altLang="ja-JP" sz="3000" b="1" dirty="0" smtClean="0"/>
              <a:t>O</a:t>
            </a:r>
            <a:r>
              <a:rPr lang="en-US" altLang="en-US" sz="3000" b="1" dirty="0" smtClean="0"/>
              <a:t>”</a:t>
            </a:r>
            <a:r>
              <a:rPr lang="en-US" altLang="ja-JP" sz="3000" dirty="0" smtClean="0"/>
              <a:t>.</a:t>
            </a:r>
            <a:endParaRPr lang="en-US" altLang="en-US" sz="3000" dirty="0" smtClean="0"/>
          </a:p>
        </p:txBody>
      </p:sp>
    </p:spTree>
    <p:extLst>
      <p:ext uri="{BB962C8B-B14F-4D97-AF65-F5344CB8AC3E}">
        <p14:creationId xmlns:p14="http://schemas.microsoft.com/office/powerpoint/2010/main" val="265624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2">
                                            <p:txEl>
                                              <p:pRg st="2" end="2"/>
                                            </p:txEl>
                                          </p:spTgt>
                                        </p:tgtEl>
                                        <p:attrNameLst>
                                          <p:attrName>style.visibility</p:attrName>
                                        </p:attrNameLst>
                                      </p:cBhvr>
                                      <p:to>
                                        <p:strVal val="visible"/>
                                      </p:to>
                                    </p:set>
                                    <p:animEffect transition="in" filter="fade">
                                      <p:cBhvr>
                                        <p:cTn id="12" dur="500"/>
                                        <p:tgtEl>
                                          <p:spTgt spid="4608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animEffect transition="in" filter="fade">
                                      <p:cBhvr>
                                        <p:cTn id="15" dur="500"/>
                                        <p:tgtEl>
                                          <p:spTgt spid="4608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6082">
                                            <p:txEl>
                                              <p:pRg st="5" end="5"/>
                                            </p:txEl>
                                          </p:spTgt>
                                        </p:tgtEl>
                                        <p:attrNameLst>
                                          <p:attrName>style.visibility</p:attrName>
                                        </p:attrNameLst>
                                      </p:cBhvr>
                                      <p:to>
                                        <p:strVal val="visible"/>
                                      </p:to>
                                    </p:set>
                                    <p:animEffect transition="in" filter="fade">
                                      <p:cBhvr>
                                        <p:cTn id="20"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6534" y="135467"/>
            <a:ext cx="2336800" cy="728134"/>
          </a:xfrm>
        </p:spPr>
        <p:txBody>
          <a:bodyPr>
            <a:normAutofit/>
          </a:bodyPr>
          <a:lstStyle/>
          <a:p>
            <a:r>
              <a:rPr lang="en-US" dirty="0" smtClean="0"/>
              <a:t>RIGHTS</a:t>
            </a:r>
            <a:endParaRPr lang="en-US" dirty="0"/>
          </a:p>
        </p:txBody>
      </p:sp>
      <p:sp>
        <p:nvSpPr>
          <p:cNvPr id="3" name="Content Placeholder 2"/>
          <p:cNvSpPr>
            <a:spLocks noGrp="1"/>
          </p:cNvSpPr>
          <p:nvPr>
            <p:ph idx="1"/>
          </p:nvPr>
        </p:nvSpPr>
        <p:spPr>
          <a:xfrm>
            <a:off x="685799" y="791636"/>
            <a:ext cx="7789334" cy="2087031"/>
          </a:xfrm>
        </p:spPr>
        <p:txBody>
          <a:bodyPr>
            <a:normAutofit fontScale="92500" lnSpcReduction="20000"/>
          </a:bodyPr>
          <a:lstStyle/>
          <a:p>
            <a:pPr>
              <a:lnSpc>
                <a:spcPct val="110000"/>
              </a:lnSpc>
            </a:pPr>
            <a:r>
              <a:rPr lang="en-US" dirty="0"/>
              <a:t>You have the right to make contributions to an attentive and responsive audience and facilitator.</a:t>
            </a:r>
          </a:p>
          <a:p>
            <a:pPr>
              <a:lnSpc>
                <a:spcPct val="110000"/>
              </a:lnSpc>
            </a:pPr>
            <a:r>
              <a:rPr lang="en-US" dirty="0"/>
              <a:t>You have the right to ask questions.</a:t>
            </a:r>
          </a:p>
          <a:p>
            <a:pPr>
              <a:lnSpc>
                <a:spcPct val="110000"/>
              </a:lnSpc>
            </a:pPr>
            <a:r>
              <a:rPr lang="en-US" dirty="0"/>
              <a:t>You have the right to have your ideas discussed rather than your personality.</a:t>
            </a:r>
          </a:p>
          <a:p>
            <a:endParaRPr lang="en-US" dirty="0" smtClean="0"/>
          </a:p>
          <a:p>
            <a:endParaRPr lang="en-US" dirty="0"/>
          </a:p>
        </p:txBody>
      </p:sp>
      <p:sp>
        <p:nvSpPr>
          <p:cNvPr id="4" name="TextBox 3"/>
          <p:cNvSpPr txBox="1"/>
          <p:nvPr/>
        </p:nvSpPr>
        <p:spPr>
          <a:xfrm>
            <a:off x="677332" y="3009499"/>
            <a:ext cx="3903133" cy="646331"/>
          </a:xfrm>
          <a:prstGeom prst="rect">
            <a:avLst/>
          </a:prstGeom>
          <a:noFill/>
        </p:spPr>
        <p:txBody>
          <a:bodyPr wrap="square" rtlCol="0">
            <a:spAutoFit/>
          </a:bodyPr>
          <a:lstStyle/>
          <a:p>
            <a:r>
              <a:rPr lang="en-US" sz="3600" dirty="0" smtClean="0"/>
              <a:t>OBLIGATIONS </a:t>
            </a:r>
            <a:endParaRPr lang="en-US" sz="3600" dirty="0"/>
          </a:p>
        </p:txBody>
      </p:sp>
      <p:sp>
        <p:nvSpPr>
          <p:cNvPr id="6" name="TextBox 5"/>
          <p:cNvSpPr txBox="1"/>
          <p:nvPr/>
        </p:nvSpPr>
        <p:spPr>
          <a:xfrm>
            <a:off x="677332" y="3655830"/>
            <a:ext cx="794173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You are obligated to speak loudly enough for others to hear.</a:t>
            </a:r>
          </a:p>
          <a:p>
            <a:pPr marL="285750" indent="-285750">
              <a:buFont typeface="Arial" panose="020B0604020202020204" pitchFamily="34" charset="0"/>
              <a:buChar char="•"/>
            </a:pPr>
            <a:r>
              <a:rPr lang="en-US" sz="2400" dirty="0"/>
              <a:t>You are obligated to listen while others are </a:t>
            </a:r>
            <a:r>
              <a:rPr lang="en-US" sz="2400" dirty="0" smtClean="0"/>
              <a:t>speaking.</a:t>
            </a:r>
            <a:endParaRPr lang="en-US" sz="2400" dirty="0"/>
          </a:p>
          <a:p>
            <a:pPr marL="285750" indent="-285750">
              <a:buFont typeface="Arial" panose="020B0604020202020204" pitchFamily="34" charset="0"/>
              <a:buChar char="•"/>
            </a:pPr>
            <a:r>
              <a:rPr lang="en-US" sz="2400" dirty="0"/>
              <a:t>You are obligated to agree or disagree (and explain why) to other people’s ideas.</a:t>
            </a:r>
          </a:p>
          <a:p>
            <a:pPr marL="285750" indent="-285750">
              <a:buFont typeface="Arial" panose="020B0604020202020204" pitchFamily="34" charset="0"/>
              <a:buChar char="•"/>
            </a:pPr>
            <a:r>
              <a:rPr lang="en-US" sz="2400" dirty="0"/>
              <a:t>You are obligated to distill information, and make notes regarding how to translate to others.</a:t>
            </a:r>
          </a:p>
        </p:txBody>
      </p:sp>
    </p:spTree>
    <p:extLst>
      <p:ext uri="{BB962C8B-B14F-4D97-AF65-F5344CB8AC3E}">
        <p14:creationId xmlns:p14="http://schemas.microsoft.com/office/powerpoint/2010/main" val="37456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0" y="78910"/>
            <a:ext cx="6850298" cy="869357"/>
          </a:xfrm>
        </p:spPr>
        <p:txBody>
          <a:bodyPr/>
          <a:lstStyle/>
          <a:p>
            <a:r>
              <a:rPr lang="en-US" altLang="en-US" dirty="0" smtClean="0"/>
              <a:t>Discussion</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1150938"/>
            <a:ext cx="469582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075" y="3646488"/>
            <a:ext cx="467836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30930"/>
      </p:ext>
    </p:extLst>
  </p:cSld>
  <p:clrMapOvr>
    <a:masterClrMapping/>
  </p:clrMapOvr>
  <p:transition spd="slow">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43000" y="592666"/>
            <a:ext cx="6850298" cy="719667"/>
          </a:xfrm>
          <a:solidFill>
            <a:schemeClr val="accent4"/>
          </a:solidFill>
          <a:ln w="12700">
            <a:solidFill>
              <a:schemeClr val="tx1"/>
            </a:solidFill>
          </a:ln>
        </p:spPr>
        <p:txBody>
          <a:bodyPr>
            <a:normAutofit/>
          </a:bodyPr>
          <a:lstStyle/>
          <a:p>
            <a:pPr eaLnBrk="1" hangingPunct="1"/>
            <a:r>
              <a:rPr lang="en-US" altLang="en-US" sz="4000" dirty="0" smtClean="0"/>
              <a:t>Change </a:t>
            </a:r>
            <a:r>
              <a:rPr lang="en-US" altLang="en-US" sz="4000" b="1" dirty="0" smtClean="0"/>
              <a:t>Closed</a:t>
            </a:r>
            <a:r>
              <a:rPr lang="en-US" altLang="en-US" sz="4000" dirty="0" smtClean="0"/>
              <a:t> to </a:t>
            </a:r>
            <a:r>
              <a:rPr lang="en-US" altLang="en-US" sz="4000" b="1" dirty="0" smtClean="0"/>
              <a:t>Open</a:t>
            </a:r>
            <a:endParaRPr lang="en-US" altLang="en-US" sz="4000" dirty="0" smtClean="0"/>
          </a:p>
        </p:txBody>
      </p:sp>
      <p:sp>
        <p:nvSpPr>
          <p:cNvPr id="41987" name="Content Placeholder 2"/>
          <p:cNvSpPr>
            <a:spLocks noGrp="1"/>
          </p:cNvSpPr>
          <p:nvPr>
            <p:ph idx="1"/>
          </p:nvPr>
        </p:nvSpPr>
        <p:spPr>
          <a:xfrm>
            <a:off x="733425" y="1726142"/>
            <a:ext cx="7556500" cy="4144963"/>
          </a:xfrm>
        </p:spPr>
        <p:txBody>
          <a:bodyPr/>
          <a:lstStyle/>
          <a:p>
            <a:pPr marL="0" indent="0" eaLnBrk="1" hangingPunct="1">
              <a:buFont typeface="Wingdings" pitchFamily="2" charset="2"/>
              <a:buNone/>
            </a:pPr>
            <a:r>
              <a:rPr lang="en-US" altLang="en-US" sz="3000" u="sng" dirty="0" smtClean="0"/>
              <a:t>Directions</a:t>
            </a:r>
            <a:r>
              <a:rPr lang="en-US" altLang="en-US" sz="3000" dirty="0" smtClean="0"/>
              <a:t>: Take one closed-ended question and change it into an open-ended question</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200525"/>
            <a:ext cx="37465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4140200"/>
            <a:ext cx="38544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677236"/>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919288" y="1925638"/>
            <a:ext cx="5445125" cy="4111625"/>
            <a:chOff x="1936645" y="1376010"/>
            <a:chExt cx="5445378" cy="4112260"/>
          </a:xfrm>
        </p:grpSpPr>
        <p:grpSp>
          <p:nvGrpSpPr>
            <p:cNvPr id="72707" name="Group 1"/>
            <p:cNvGrpSpPr>
              <a:grpSpLocks/>
            </p:cNvGrpSpPr>
            <p:nvPr/>
          </p:nvGrpSpPr>
          <p:grpSpPr bwMode="auto">
            <a:xfrm>
              <a:off x="1936645" y="1376010"/>
              <a:ext cx="5445378" cy="4112260"/>
              <a:chOff x="1936645" y="1376010"/>
              <a:chExt cx="5445378" cy="4112260"/>
            </a:xfrm>
          </p:grpSpPr>
          <p:sp>
            <p:nvSpPr>
              <p:cNvPr id="72709" name="AutoShape 4"/>
              <p:cNvSpPr>
                <a:spLocks/>
              </p:cNvSpPr>
              <p:nvPr/>
            </p:nvSpPr>
            <p:spPr bwMode="auto">
              <a:xfrm rot="-8700000">
                <a:off x="1952965" y="3183303"/>
                <a:ext cx="5429058"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0"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1" name="AutoShape 4"/>
              <p:cNvSpPr>
                <a:spLocks/>
              </p:cNvSpPr>
              <p:nvPr/>
            </p:nvSpPr>
            <p:spPr bwMode="auto">
              <a:xfrm rot="8486795">
                <a:off x="1936645" y="3219112"/>
                <a:ext cx="5229549"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2" name="AutoShape 4"/>
              <p:cNvSpPr>
                <a:spLocks/>
              </p:cNvSpPr>
              <p:nvPr/>
            </p:nvSpPr>
            <p:spPr bwMode="auto">
              <a:xfrm>
                <a:off x="2309120" y="3226103"/>
                <a:ext cx="4433557"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algn="ctr" fontAlgn="auto">
                <a:spcAft>
                  <a:spcPts val="0"/>
                </a:spcAft>
                <a:defRPr/>
              </a:pPr>
              <a:r>
                <a:rPr lang="en-US" sz="3300" b="1" dirty="0">
                  <a:solidFill>
                    <a:schemeClr val="tx1">
                      <a:lumMod val="65000"/>
                      <a:lumOff val="35000"/>
                    </a:schemeClr>
                  </a:solidFill>
                  <a:latin typeface="+mj-lt"/>
                  <a:ea typeface="+mj-ea"/>
                  <a:cs typeface="+mj-cs"/>
                  <a:sym typeface="Gill Sans" charset="0"/>
                </a:rPr>
                <a:t>DIVERGENT</a:t>
              </a:r>
              <a:r>
                <a:rPr lang="en-US" sz="3300" b="1" dirty="0">
                  <a:solidFill>
                    <a:schemeClr val="tx1">
                      <a:lumMod val="65000"/>
                      <a:lumOff val="35000"/>
                    </a:schemeClr>
                  </a:solidFill>
                  <a:latin typeface="+mj-lt"/>
                  <a:ea typeface="ヒラギノ角ゴ ProN W6" charset="-128"/>
                  <a:cs typeface="ヒラギノ角ゴ ProN W6" charset="-128"/>
                  <a:sym typeface="Gill Sans" charset="0"/>
                </a:rPr>
                <a:t/>
              </a:r>
              <a:br>
                <a:rPr lang="en-US" sz="3300" b="1" dirty="0">
                  <a:solidFill>
                    <a:schemeClr val="tx1">
                      <a:lumMod val="65000"/>
                      <a:lumOff val="35000"/>
                    </a:schemeClr>
                  </a:solidFill>
                  <a:latin typeface="+mj-lt"/>
                  <a:ea typeface="ヒラギノ角ゴ ProN W6" charset="-128"/>
                  <a:cs typeface="ヒラギノ角ゴ ProN W6" charset="-128"/>
                  <a:sym typeface="Gill Sans" charset="0"/>
                </a:rPr>
              </a:br>
              <a:r>
                <a:rPr lang="en-US" sz="3300" b="1" dirty="0">
                  <a:solidFill>
                    <a:schemeClr val="tx1">
                      <a:lumMod val="65000"/>
                      <a:lumOff val="35000"/>
                    </a:schemeClr>
                  </a:solidFill>
                  <a:latin typeface="+mj-lt"/>
                  <a:ea typeface="+mj-ea"/>
                  <a:cs typeface="+mj-cs"/>
                  <a:sym typeface="Gill Sans" charset="0"/>
                </a:rPr>
                <a:t>THINKING</a:t>
              </a:r>
              <a:endParaRPr lang="en-US" sz="3300" b="1" dirty="0">
                <a:solidFill>
                  <a:schemeClr val="tx1">
                    <a:lumMod val="65000"/>
                    <a:lumOff val="35000"/>
                  </a:schemeClr>
                </a:solidFill>
                <a:latin typeface="+mj-lt"/>
                <a:ea typeface="ヒラギノ角ゴ ProN W6" charset="-128"/>
                <a:cs typeface="ヒラギノ角ゴ ProN W6" charset="-128"/>
                <a:sym typeface="Gill Sans" charset="0"/>
              </a:endParaRPr>
            </a:p>
          </p:txBody>
        </p:sp>
      </p:grpSp>
      <p:sp>
        <p:nvSpPr>
          <p:cNvPr id="72706" name="Title 1"/>
          <p:cNvSpPr>
            <a:spLocks noGrp="1"/>
          </p:cNvSpPr>
          <p:nvPr>
            <p:ph type="title"/>
          </p:nvPr>
        </p:nvSpPr>
        <p:spPr>
          <a:xfrm>
            <a:off x="0" y="146521"/>
            <a:ext cx="9144000" cy="1597027"/>
          </a:xfrm>
        </p:spPr>
        <p:txBody>
          <a:bodyPr>
            <a:normAutofit/>
          </a:bodyPr>
          <a:lstStyle/>
          <a:p>
            <a:pPr algn="ctr" eaLnBrk="1" hangingPunct="1"/>
            <a:r>
              <a:rPr lang="en-US" sz="4000" dirty="0">
                <a:latin typeface="Rockwell" charset="0"/>
              </a:rPr>
              <a:t>Thinking in many different </a:t>
            </a:r>
            <a:r>
              <a:rPr lang="en-US" sz="4000" dirty="0" smtClean="0">
                <a:latin typeface="Rockwell" charset="0"/>
              </a:rPr>
              <a:t>directions </a:t>
            </a:r>
            <a:br>
              <a:rPr lang="en-US" sz="4000" dirty="0" smtClean="0">
                <a:latin typeface="Rockwell" charset="0"/>
              </a:rPr>
            </a:br>
            <a:r>
              <a:rPr lang="en-US" sz="4000" dirty="0" smtClean="0">
                <a:latin typeface="Rockwell" charset="0"/>
              </a:rPr>
              <a:t>(Closed to Open Questioning)</a:t>
            </a:r>
            <a:endParaRPr lang="en-US" sz="4000" dirty="0">
              <a:latin typeface="Rockwell" charset="0"/>
            </a:endParaRPr>
          </a:p>
        </p:txBody>
      </p:sp>
    </p:spTree>
    <p:extLst>
      <p:ext uri="{BB962C8B-B14F-4D97-AF65-F5344CB8AC3E}">
        <p14:creationId xmlns:p14="http://schemas.microsoft.com/office/powerpoint/2010/main" val="3828706118"/>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0" y="326136"/>
            <a:ext cx="9144000" cy="1355648"/>
          </a:xfrm>
        </p:spPr>
        <p:txBody>
          <a:bodyPr>
            <a:normAutofit/>
          </a:bodyPr>
          <a:lstStyle/>
          <a:p>
            <a:pPr algn="ctr" eaLnBrk="1" hangingPunct="1"/>
            <a:r>
              <a:rPr lang="en-US" sz="4000" dirty="0">
                <a:latin typeface="Rockwell" charset="0"/>
              </a:rPr>
              <a:t>Narrowing Down, </a:t>
            </a:r>
            <a:r>
              <a:rPr lang="en-US" sz="4000" dirty="0" smtClean="0">
                <a:latin typeface="Rockwell" charset="0"/>
              </a:rPr>
              <a:t>Focusing</a:t>
            </a:r>
            <a:br>
              <a:rPr lang="en-US" sz="4000" dirty="0" smtClean="0">
                <a:latin typeface="Rockwell" charset="0"/>
              </a:rPr>
            </a:br>
            <a:r>
              <a:rPr lang="en-US" sz="4000" dirty="0" smtClean="0">
                <a:latin typeface="Rockwell" charset="0"/>
              </a:rPr>
              <a:t>(Open to Closed Questioning)</a:t>
            </a:r>
            <a:endParaRPr lang="en-US" sz="4000" dirty="0">
              <a:latin typeface="Rockwell" charset="0"/>
            </a:endParaRPr>
          </a:p>
        </p:txBody>
      </p:sp>
      <p:grpSp>
        <p:nvGrpSpPr>
          <p:cNvPr id="83970" name="Group 2"/>
          <p:cNvGrpSpPr>
            <a:grpSpLocks/>
          </p:cNvGrpSpPr>
          <p:nvPr/>
        </p:nvGrpSpPr>
        <p:grpSpPr bwMode="auto">
          <a:xfrm>
            <a:off x="1157288" y="1552575"/>
            <a:ext cx="6897687" cy="5113338"/>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a:bodyPr>
            <a:lstStyle/>
            <a:p>
              <a:pPr algn="ctr" fontAlgn="auto">
                <a:spcAft>
                  <a:spcPts val="0"/>
                </a:spcAft>
                <a:defRPr/>
              </a:pPr>
              <a:r>
                <a:rPr lang="en-US" sz="3300" b="1" dirty="0">
                  <a:solidFill>
                    <a:srgbClr val="595959"/>
                  </a:solidFill>
                  <a:latin typeface="+mj-lt"/>
                  <a:ea typeface="+mj-ea"/>
                  <a:cs typeface="+mj-cs"/>
                  <a:sym typeface="Gill Sans" charset="0"/>
                </a:rPr>
                <a:t>CONVERGENT</a:t>
              </a:r>
            </a:p>
            <a:p>
              <a:pPr algn="ctr" fontAlgn="auto">
                <a:spcAft>
                  <a:spcPts val="0"/>
                </a:spcAft>
                <a:defRPr/>
              </a:pPr>
              <a:r>
                <a:rPr lang="en-US" sz="3300" b="1" dirty="0">
                  <a:solidFill>
                    <a:srgbClr val="595959"/>
                  </a:solidFill>
                  <a:latin typeface="+mj-lt"/>
                  <a:ea typeface="+mj-ea"/>
                  <a:cs typeface="+mj-cs"/>
                  <a:sym typeface="Gill Sans" charset="0"/>
                </a:rPr>
                <a:t>THINKING</a:t>
              </a:r>
              <a:endParaRPr lang="en-US" sz="3300" b="1" dirty="0">
                <a:solidFill>
                  <a:srgbClr val="595959"/>
                </a:solidFill>
                <a:latin typeface="+mj-lt"/>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624762599"/>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210733" y="575732"/>
            <a:ext cx="6850298" cy="657691"/>
          </a:xfrm>
          <a:solidFill>
            <a:schemeClr val="accent4"/>
          </a:solidFill>
          <a:ln w="12700">
            <a:solidFill>
              <a:schemeClr val="tx1"/>
            </a:solidFill>
          </a:ln>
        </p:spPr>
        <p:txBody>
          <a:bodyPr/>
          <a:lstStyle/>
          <a:p>
            <a:pPr algn="ctr" eaLnBrk="1" hangingPunct="1"/>
            <a:r>
              <a:rPr lang="en-US" altLang="en-US" sz="4000" b="1" dirty="0" smtClean="0"/>
              <a:t>Prioritizing Questions </a:t>
            </a:r>
          </a:p>
        </p:txBody>
      </p:sp>
      <p:sp>
        <p:nvSpPr>
          <p:cNvPr id="3" name="Content Placeholder 2"/>
          <p:cNvSpPr>
            <a:spLocks noGrp="1"/>
          </p:cNvSpPr>
          <p:nvPr>
            <p:ph idx="1"/>
          </p:nvPr>
        </p:nvSpPr>
        <p:spPr>
          <a:xfrm>
            <a:off x="1168400" y="1693333"/>
            <a:ext cx="6959600" cy="4368800"/>
          </a:xfrm>
          <a:solidFill>
            <a:schemeClr val="accent3">
              <a:lumMod val="60000"/>
              <a:lumOff val="40000"/>
            </a:schemeClr>
          </a:solidFill>
          <a:ln w="12700">
            <a:solidFill>
              <a:schemeClr val="tx1"/>
            </a:solidFill>
          </a:ln>
        </p:spPr>
        <p:txBody>
          <a:bodyPr rtlCol="0">
            <a:normAutofit fontScale="85000" lnSpcReduction="10000"/>
          </a:bodyPr>
          <a:lstStyle/>
          <a:p>
            <a:pPr eaLnBrk="1" fontAlgn="auto" hangingPunct="1">
              <a:lnSpc>
                <a:spcPct val="200000"/>
              </a:lnSpc>
              <a:spcAft>
                <a:spcPts val="0"/>
              </a:spcAft>
              <a:defRPr/>
            </a:pPr>
            <a:r>
              <a:rPr lang="en-US" sz="3000" b="1" dirty="0" smtClean="0">
                <a:ea typeface="+mn-ea"/>
                <a:cs typeface="+mn-cs"/>
              </a:rPr>
              <a:t>Review your list of questions </a:t>
            </a:r>
          </a:p>
          <a:p>
            <a:pPr eaLnBrk="1" fontAlgn="auto" hangingPunct="1">
              <a:lnSpc>
                <a:spcPct val="200000"/>
              </a:lnSpc>
              <a:spcAft>
                <a:spcPts val="0"/>
              </a:spcAft>
              <a:defRPr/>
            </a:pPr>
            <a:r>
              <a:rPr lang="en-US" sz="3000" b="1" dirty="0">
                <a:ea typeface="+mn-ea"/>
                <a:cs typeface="+mn-cs"/>
              </a:rPr>
              <a:t>C</a:t>
            </a:r>
            <a:r>
              <a:rPr lang="en-US" sz="3000" b="1" dirty="0" smtClean="0">
                <a:ea typeface="+mn-ea"/>
                <a:cs typeface="+mn-cs"/>
              </a:rPr>
              <a:t>hoose the three questions you consider most important. </a:t>
            </a:r>
          </a:p>
          <a:p>
            <a:pPr eaLnBrk="1" fontAlgn="auto" hangingPunct="1">
              <a:lnSpc>
                <a:spcPct val="200000"/>
              </a:lnSpc>
              <a:spcAft>
                <a:spcPts val="0"/>
              </a:spcAft>
              <a:defRPr/>
            </a:pPr>
            <a:r>
              <a:rPr lang="en-US" sz="3000" b="1" dirty="0" smtClean="0">
                <a:ea typeface="+mn-ea"/>
                <a:cs typeface="+mn-cs"/>
              </a:rPr>
              <a:t>While </a:t>
            </a:r>
            <a:r>
              <a:rPr lang="en-US" sz="3000" b="1" dirty="0">
                <a:ea typeface="+mn-ea"/>
                <a:cs typeface="+mn-cs"/>
              </a:rPr>
              <a:t>prioritizing, think about your </a:t>
            </a:r>
            <a:r>
              <a:rPr lang="en-US" sz="3000" b="1" dirty="0" smtClean="0">
                <a:ea typeface="+mn-ea"/>
                <a:cs typeface="+mn-cs"/>
              </a:rPr>
              <a:t>Q-Focus</a:t>
            </a:r>
            <a:r>
              <a:rPr lang="en-US" sz="3000" dirty="0">
                <a:solidFill>
                  <a:schemeClr val="tx1">
                    <a:lumMod val="65000"/>
                    <a:lumOff val="35000"/>
                  </a:schemeClr>
                </a:solidFill>
                <a:ea typeface="+mn-ea"/>
                <a:cs typeface="+mn-cs"/>
              </a:rPr>
              <a:t>: </a:t>
            </a:r>
            <a:endParaRPr lang="en-US" sz="3000" dirty="0" smtClean="0">
              <a:solidFill>
                <a:schemeClr val="tx1">
                  <a:lumMod val="65000"/>
                  <a:lumOff val="35000"/>
                </a:schemeClr>
              </a:solidFill>
              <a:ea typeface="+mn-ea"/>
              <a:cs typeface="+mn-cs"/>
            </a:endParaRPr>
          </a:p>
          <a:p>
            <a:pPr marL="0" indent="0" algn="ctr" eaLnBrk="1" fontAlgn="auto" hangingPunct="1">
              <a:lnSpc>
                <a:spcPct val="50000"/>
              </a:lnSpc>
              <a:spcAft>
                <a:spcPts val="0"/>
              </a:spcAft>
              <a:buFont typeface="Wingdings" pitchFamily="2" charset="2"/>
              <a:buNone/>
              <a:defRPr/>
            </a:pPr>
            <a:endParaRPr lang="en-US" sz="1200" dirty="0" smtClean="0">
              <a:solidFill>
                <a:schemeClr val="tx1">
                  <a:lumMod val="65000"/>
                  <a:lumOff val="35000"/>
                </a:schemeClr>
              </a:solidFill>
              <a:ea typeface="+mn-ea"/>
              <a:cs typeface="+mn-cs"/>
            </a:endParaRPr>
          </a:p>
        </p:txBody>
      </p:sp>
    </p:spTree>
    <p:extLst>
      <p:ext uri="{BB962C8B-B14F-4D97-AF65-F5344CB8AC3E}">
        <p14:creationId xmlns:p14="http://schemas.microsoft.com/office/powerpoint/2010/main" val="178393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143000" y="524932"/>
            <a:ext cx="6850298" cy="787401"/>
          </a:xfrm>
          <a:solidFill>
            <a:schemeClr val="accent4"/>
          </a:solidFill>
          <a:ln w="28575">
            <a:solidFill>
              <a:schemeClr val="tx1"/>
            </a:solidFill>
          </a:ln>
        </p:spPr>
        <p:txBody>
          <a:bodyPr/>
          <a:lstStyle/>
          <a:p>
            <a:pPr eaLnBrk="1" hangingPunct="1"/>
            <a:r>
              <a:rPr lang="en-US" altLang="en-US" sz="4000" dirty="0" smtClean="0"/>
              <a:t>Prioritizing Questions </a:t>
            </a:r>
          </a:p>
        </p:txBody>
      </p:sp>
      <p:sp>
        <p:nvSpPr>
          <p:cNvPr id="53250" name="Content Placeholder 2"/>
          <p:cNvSpPr>
            <a:spLocks noGrp="1"/>
          </p:cNvSpPr>
          <p:nvPr>
            <p:ph idx="1"/>
          </p:nvPr>
        </p:nvSpPr>
        <p:spPr>
          <a:xfrm>
            <a:off x="481012" y="2089151"/>
            <a:ext cx="8205787" cy="2567516"/>
          </a:xfrm>
          <a:solidFill>
            <a:schemeClr val="accent3">
              <a:lumMod val="60000"/>
              <a:lumOff val="40000"/>
            </a:schemeClr>
          </a:solidFill>
          <a:ln w="19050">
            <a:solidFill>
              <a:schemeClr val="tx1"/>
            </a:solidFill>
          </a:ln>
        </p:spPr>
        <p:txBody>
          <a:bodyPr>
            <a:normAutofit/>
          </a:bodyPr>
          <a:lstStyle/>
          <a:p>
            <a:pPr eaLnBrk="1" hangingPunct="1"/>
            <a:r>
              <a:rPr lang="en-US" altLang="en-US" sz="3000" dirty="0" smtClean="0"/>
              <a:t>Why did you choose those three questions as the most important?</a:t>
            </a:r>
          </a:p>
          <a:p>
            <a:pPr eaLnBrk="1" hangingPunct="1"/>
            <a:r>
              <a:rPr lang="en-US" altLang="en-US" sz="3000" dirty="0" smtClean="0"/>
              <a:t>Where are your priority questions in the sequence of your entire list of questions?</a:t>
            </a:r>
          </a:p>
        </p:txBody>
      </p:sp>
    </p:spTree>
    <p:extLst>
      <p:ext uri="{BB962C8B-B14F-4D97-AF65-F5344CB8AC3E}">
        <p14:creationId xmlns:p14="http://schemas.microsoft.com/office/powerpoint/2010/main" val="27633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143000" y="541866"/>
            <a:ext cx="6850298" cy="770467"/>
          </a:xfrm>
          <a:solidFill>
            <a:schemeClr val="accent4"/>
          </a:solidFill>
          <a:ln w="19050">
            <a:solidFill>
              <a:schemeClr val="tx1"/>
            </a:solidFill>
          </a:ln>
        </p:spPr>
        <p:txBody>
          <a:bodyPr/>
          <a:lstStyle/>
          <a:p>
            <a:pPr eaLnBrk="1" hangingPunct="1"/>
            <a:r>
              <a:rPr lang="en-US" altLang="en-US" sz="4400" dirty="0" smtClean="0"/>
              <a:t>Reflection </a:t>
            </a:r>
          </a:p>
        </p:txBody>
      </p:sp>
      <p:sp>
        <p:nvSpPr>
          <p:cNvPr id="49154" name="Content Placeholder 2"/>
          <p:cNvSpPr>
            <a:spLocks noGrp="1"/>
          </p:cNvSpPr>
          <p:nvPr>
            <p:ph idx="1"/>
          </p:nvPr>
        </p:nvSpPr>
        <p:spPr>
          <a:xfrm>
            <a:off x="457200" y="1676400"/>
            <a:ext cx="8153400" cy="2922895"/>
          </a:xfrm>
          <a:solidFill>
            <a:schemeClr val="accent3">
              <a:lumMod val="60000"/>
              <a:lumOff val="40000"/>
            </a:schemeClr>
          </a:solidFill>
          <a:ln>
            <a:solidFill>
              <a:schemeClr val="tx1"/>
            </a:solidFill>
          </a:ln>
        </p:spPr>
        <p:txBody>
          <a:bodyPr/>
          <a:lstStyle/>
          <a:p>
            <a:pPr eaLnBrk="1" hangingPunct="1"/>
            <a:r>
              <a:rPr lang="en-US" altLang="en-US" sz="3000" b="1" dirty="0" smtClean="0"/>
              <a:t>What did you learn?</a:t>
            </a:r>
          </a:p>
          <a:p>
            <a:pPr eaLnBrk="1" hangingPunct="1"/>
            <a:r>
              <a:rPr lang="en-US" altLang="en-US" sz="3000" b="1" dirty="0" smtClean="0"/>
              <a:t> How did you learn it?  What defensible evidence could you offer?</a:t>
            </a:r>
          </a:p>
          <a:p>
            <a:pPr eaLnBrk="1" hangingPunct="1"/>
            <a:r>
              <a:rPr lang="en-US" altLang="en-US" sz="3000" b="1" dirty="0" smtClean="0"/>
              <a:t> What do you understand differently now about asking 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381500"/>
            <a:ext cx="1524000" cy="2045638"/>
          </a:xfrm>
          <a:prstGeom prst="rect">
            <a:avLst/>
          </a:prstGeom>
          <a:ln w="28575">
            <a:solidFill>
              <a:schemeClr val="tx1"/>
            </a:solidFill>
          </a:ln>
        </p:spPr>
      </p:pic>
    </p:spTree>
    <p:extLst>
      <p:ext uri="{BB962C8B-B14F-4D97-AF65-F5344CB8AC3E}">
        <p14:creationId xmlns:p14="http://schemas.microsoft.com/office/powerpoint/2010/main" val="292448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QfT</a:t>
            </a:r>
            <a:r>
              <a:rPr lang="en-US" dirty="0" smtClean="0"/>
              <a:t> Next Steps</a:t>
            </a:r>
            <a:endParaRPr lang="en-US" dirty="0"/>
          </a:p>
        </p:txBody>
      </p:sp>
      <p:sp>
        <p:nvSpPr>
          <p:cNvPr id="3" name="Content Placeholder 2"/>
          <p:cNvSpPr>
            <a:spLocks noGrp="1"/>
          </p:cNvSpPr>
          <p:nvPr>
            <p:ph idx="1"/>
          </p:nvPr>
        </p:nvSpPr>
        <p:spPr>
          <a:xfrm>
            <a:off x="1146429" y="1485901"/>
            <a:ext cx="6851142" cy="4991099"/>
          </a:xfrm>
          <a:solidFill>
            <a:schemeClr val="bg1"/>
          </a:solidFill>
          <a:ln w="12700">
            <a:solidFill>
              <a:schemeClr val="tx1"/>
            </a:solidFill>
          </a:ln>
        </p:spPr>
        <p:txBody>
          <a:bodyPr>
            <a:normAutofit lnSpcReduction="10000"/>
          </a:bodyPr>
          <a:lstStyle/>
          <a:p>
            <a:r>
              <a:rPr lang="en-US" dirty="0" smtClean="0"/>
              <a:t>Next steps may be defined by the teacher.  Examples:</a:t>
            </a:r>
          </a:p>
          <a:p>
            <a:pPr lvl="1"/>
            <a:r>
              <a:rPr lang="en-US" dirty="0"/>
              <a:t>Conduct Research</a:t>
            </a:r>
          </a:p>
          <a:p>
            <a:pPr lvl="1"/>
            <a:r>
              <a:rPr lang="en-US" dirty="0"/>
              <a:t>Reports</a:t>
            </a:r>
          </a:p>
          <a:p>
            <a:pPr lvl="1"/>
            <a:r>
              <a:rPr lang="en-US" dirty="0"/>
              <a:t>Conduct Experiments</a:t>
            </a:r>
          </a:p>
          <a:p>
            <a:pPr lvl="1"/>
            <a:r>
              <a:rPr lang="en-US" dirty="0"/>
              <a:t>Independent Projects</a:t>
            </a:r>
          </a:p>
          <a:p>
            <a:pPr lvl="1"/>
            <a:r>
              <a:rPr lang="en-US" dirty="0"/>
              <a:t>Write Papers/Essays</a:t>
            </a:r>
          </a:p>
          <a:p>
            <a:pPr lvl="1"/>
            <a:r>
              <a:rPr lang="en-US" dirty="0"/>
              <a:t>Group and Individual Projects</a:t>
            </a:r>
          </a:p>
          <a:p>
            <a:pPr lvl="1"/>
            <a:r>
              <a:rPr lang="en-US" dirty="0"/>
              <a:t>Socratic Seminars/Debates</a:t>
            </a:r>
          </a:p>
          <a:p>
            <a:pPr lvl="1"/>
            <a:r>
              <a:rPr lang="en-US" dirty="0"/>
              <a:t>Prepare for Presentations/Interviews</a:t>
            </a:r>
          </a:p>
          <a:p>
            <a:r>
              <a:rPr lang="en-US" dirty="0" smtClean="0"/>
              <a:t>Alternatively, students could decide how they will use their questions.</a:t>
            </a:r>
            <a:endParaRPr lang="en-US" dirty="0"/>
          </a:p>
        </p:txBody>
      </p:sp>
    </p:spTree>
    <p:extLst>
      <p:ext uri="{BB962C8B-B14F-4D97-AF65-F5344CB8AC3E}">
        <p14:creationId xmlns:p14="http://schemas.microsoft.com/office/powerpoint/2010/main" val="154688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Formulation Technique™</a:t>
            </a:r>
            <a:endParaRPr lang="en-US" dirty="0"/>
          </a:p>
        </p:txBody>
      </p:sp>
      <p:sp>
        <p:nvSpPr>
          <p:cNvPr id="3" name="Content Placeholder 2"/>
          <p:cNvSpPr>
            <a:spLocks noGrp="1"/>
          </p:cNvSpPr>
          <p:nvPr>
            <p:ph idx="1"/>
          </p:nvPr>
        </p:nvSpPr>
        <p:spPr>
          <a:xfrm>
            <a:off x="1146429" y="1485901"/>
            <a:ext cx="4454271" cy="4976683"/>
          </a:xfrm>
          <a:solidFill>
            <a:schemeClr val="bg1"/>
          </a:solidFill>
          <a:ln>
            <a:solidFill>
              <a:schemeClr val="tx1"/>
            </a:solidFill>
          </a:ln>
        </p:spPr>
        <p:txBody>
          <a:bodyPr>
            <a:normAutofit/>
          </a:bodyPr>
          <a:lstStyle/>
          <a:p>
            <a:r>
              <a:rPr lang="en-US" dirty="0" smtClean="0"/>
              <a:t>Register at </a:t>
            </a:r>
            <a:r>
              <a:rPr lang="en-US" b="1" i="1" dirty="0" smtClean="0"/>
              <a:t>The Right Question Institute</a:t>
            </a:r>
            <a:r>
              <a:rPr lang="en-US" dirty="0" smtClean="0"/>
              <a:t> </a:t>
            </a:r>
            <a:r>
              <a:rPr lang="en-US" dirty="0"/>
              <a:t>for access to free resources.</a:t>
            </a:r>
          </a:p>
          <a:p>
            <a:r>
              <a:rPr lang="en-US" dirty="0" smtClean="0">
                <a:hlinkClick r:id="rId3"/>
              </a:rPr>
              <a:t>http://rightquestion.org</a:t>
            </a:r>
            <a:r>
              <a:rPr lang="en-US" dirty="0" smtClean="0"/>
              <a:t> </a:t>
            </a:r>
            <a:endParaRPr lang="en-US" dirty="0"/>
          </a:p>
          <a:p>
            <a:r>
              <a:rPr lang="en-US" dirty="0" smtClean="0"/>
              <a:t>Premise: students are more successful when they learn</a:t>
            </a:r>
            <a:br>
              <a:rPr lang="en-US" dirty="0" smtClean="0"/>
            </a:br>
            <a:r>
              <a:rPr lang="en-US" dirty="0" smtClean="0"/>
              <a:t>to ask their own questions.</a:t>
            </a:r>
          </a:p>
          <a:p>
            <a:r>
              <a:rPr lang="en-US" dirty="0" smtClean="0"/>
              <a:t>Allows students to practice three thinking abilities in one process: divergent, convergent and metacognitive thinking.</a:t>
            </a:r>
          </a:p>
        </p:txBody>
      </p:sp>
      <p:pic>
        <p:nvPicPr>
          <p:cNvPr id="3074" name="Picture 2" descr="Make Just One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84344">
            <a:off x="5664478" y="1921730"/>
            <a:ext cx="2722362" cy="34182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6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8132"/>
            <a:ext cx="7586133" cy="877824"/>
          </a:xfrm>
          <a:solidFill>
            <a:schemeClr val="accent4"/>
          </a:solidFill>
          <a:ln w="12700">
            <a:solidFill>
              <a:schemeClr val="tx1"/>
            </a:solidFill>
          </a:ln>
        </p:spPr>
        <p:txBody>
          <a:bodyPr>
            <a:normAutofit fontScale="90000"/>
          </a:bodyPr>
          <a:lstStyle/>
          <a:p>
            <a:r>
              <a:rPr lang="en-US" dirty="0" smtClean="0"/>
              <a:t>In My Classroom</a:t>
            </a:r>
            <a:endParaRPr lang="en-US" dirty="0"/>
          </a:p>
        </p:txBody>
      </p:sp>
      <p:sp>
        <p:nvSpPr>
          <p:cNvPr id="3" name="Subtitle 2"/>
          <p:cNvSpPr>
            <a:spLocks noGrp="1"/>
          </p:cNvSpPr>
          <p:nvPr>
            <p:ph type="subTitle" idx="1"/>
          </p:nvPr>
        </p:nvSpPr>
        <p:spPr>
          <a:xfrm>
            <a:off x="812547" y="2015067"/>
            <a:ext cx="2934269" cy="3488265"/>
          </a:xfrm>
          <a:solidFill>
            <a:srgbClr val="FFFF99"/>
          </a:solidFill>
          <a:ln w="12700">
            <a:solidFill>
              <a:schemeClr val="tx1"/>
            </a:solidFill>
          </a:ln>
        </p:spPr>
        <p:txBody>
          <a:bodyPr>
            <a:normAutofit/>
          </a:bodyPr>
          <a:lstStyle/>
          <a:p>
            <a:r>
              <a:rPr lang="en-US" sz="2400" b="1" dirty="0" smtClean="0">
                <a:solidFill>
                  <a:schemeClr val="accent1">
                    <a:lumMod val="75000"/>
                  </a:schemeClr>
                </a:solidFill>
              </a:rPr>
              <a:t>Preparing to Use the QFT </a:t>
            </a:r>
            <a:endParaRPr lang="en-US" b="1" dirty="0">
              <a:solidFill>
                <a:schemeClr val="accent1">
                  <a:lumMod val="75000"/>
                </a:schemeClr>
              </a:solidFill>
            </a:endParaRPr>
          </a:p>
          <a:p>
            <a:r>
              <a:rPr lang="en-US" sz="2000" b="1" dirty="0" smtClean="0">
                <a:solidFill>
                  <a:schemeClr val="accent1">
                    <a:lumMod val="75000"/>
                  </a:schemeClr>
                </a:solidFill>
              </a:rPr>
              <a:t>Take a few minutes to begin thinking about how you can incorporate QFT into an upcoming unit of study...share your thinking with colleagues. </a:t>
            </a:r>
          </a:p>
          <a:p>
            <a:endParaRPr lang="en-US" dirty="0"/>
          </a:p>
          <a:p>
            <a:endParaRPr lang="en-US" dirty="0"/>
          </a:p>
        </p:txBody>
      </p:sp>
      <p:pic>
        <p:nvPicPr>
          <p:cNvPr id="4" name="Picture 3" descr="Screen Shot 2014-10-19 at 11.0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267" y="1388533"/>
            <a:ext cx="4766733" cy="5147734"/>
          </a:xfrm>
          <a:prstGeom prst="rect">
            <a:avLst/>
          </a:prstGeom>
          <a:ln>
            <a:solidFill>
              <a:srgbClr val="000000"/>
            </a:solidFill>
          </a:ln>
        </p:spPr>
      </p:pic>
    </p:spTree>
    <p:extLst>
      <p:ext uri="{BB962C8B-B14F-4D97-AF65-F5344CB8AC3E}">
        <p14:creationId xmlns:p14="http://schemas.microsoft.com/office/powerpoint/2010/main" val="411627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33" y="524932"/>
            <a:ext cx="7112765" cy="787401"/>
          </a:xfrm>
        </p:spPr>
        <p:txBody>
          <a:bodyPr/>
          <a:lstStyle/>
          <a:p>
            <a:r>
              <a:rPr lang="en-US" dirty="0" smtClean="0"/>
              <a:t>Shifts happen…</a:t>
            </a:r>
            <a:endParaRPr lang="en-US" dirty="0"/>
          </a:p>
        </p:txBody>
      </p:sp>
      <p:sp>
        <p:nvSpPr>
          <p:cNvPr id="3" name="Content Placeholder 2"/>
          <p:cNvSpPr>
            <a:spLocks noGrp="1"/>
          </p:cNvSpPr>
          <p:nvPr>
            <p:ph idx="1"/>
          </p:nvPr>
        </p:nvSpPr>
        <p:spPr>
          <a:xfrm>
            <a:off x="660400" y="1621368"/>
            <a:ext cx="7704667" cy="4254499"/>
          </a:xfrm>
          <a:solidFill>
            <a:schemeClr val="bg1"/>
          </a:solidFill>
          <a:ln w="19050">
            <a:solidFill>
              <a:schemeClr val="tx1"/>
            </a:solidFill>
          </a:ln>
        </p:spPr>
        <p:txBody>
          <a:bodyPr>
            <a:normAutofit fontScale="92500" lnSpcReduction="10000"/>
          </a:bodyPr>
          <a:lstStyle/>
          <a:p>
            <a:pPr marL="45720" indent="0">
              <a:buNone/>
            </a:pPr>
            <a:r>
              <a:rPr lang="en-US" b="1" dirty="0" smtClean="0"/>
              <a:t>What shift did you make last month and with whom did you make it?</a:t>
            </a:r>
            <a:endParaRPr lang="en-US" dirty="0"/>
          </a:p>
          <a:p>
            <a:pPr marL="45720" indent="0">
              <a:buNone/>
            </a:pPr>
            <a:r>
              <a:rPr lang="en-US" dirty="0" smtClean="0"/>
              <a:t>Which of the five statements posted around the room bests summarizes the shift you made since the beginning of the school year? Travel to one area and find a person to be a listening partner.</a:t>
            </a:r>
          </a:p>
          <a:p>
            <a:r>
              <a:rPr lang="en-US" dirty="0" smtClean="0"/>
              <a:t>1 minute shares – oldest shares first</a:t>
            </a:r>
          </a:p>
          <a:p>
            <a:r>
              <a:rPr lang="en-US" dirty="0"/>
              <a:t>3</a:t>
            </a:r>
            <a:r>
              <a:rPr lang="en-US" dirty="0" smtClean="0"/>
              <a:t> minute small group share- find commonalities in shifts</a:t>
            </a:r>
          </a:p>
          <a:p>
            <a:r>
              <a:rPr lang="en-US" dirty="0" smtClean="0"/>
              <a:t> 5 minute  whole group share of small group commonalities and/or the group’s biggest WOW!</a:t>
            </a:r>
          </a:p>
          <a:p>
            <a:endParaRPr lang="en-US" dirty="0"/>
          </a:p>
        </p:txBody>
      </p:sp>
    </p:spTree>
    <p:extLst>
      <p:ext uri="{BB962C8B-B14F-4D97-AF65-F5344CB8AC3E}">
        <p14:creationId xmlns:p14="http://schemas.microsoft.com/office/powerpoint/2010/main" val="168647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3" y="620777"/>
            <a:ext cx="7408333" cy="1233424"/>
          </a:xfrm>
        </p:spPr>
        <p:txBody>
          <a:bodyPr>
            <a:noAutofit/>
          </a:bodyPr>
          <a:lstStyle/>
          <a:p>
            <a:r>
              <a:rPr lang="en-US" sz="6000" dirty="0" smtClean="0"/>
              <a:t>Reflection:</a:t>
            </a:r>
            <a:endParaRPr lang="en-US" sz="6000" dirty="0"/>
          </a:p>
        </p:txBody>
      </p:sp>
      <p:sp>
        <p:nvSpPr>
          <p:cNvPr id="3" name="Content Placeholder 2"/>
          <p:cNvSpPr>
            <a:spLocks noGrp="1"/>
          </p:cNvSpPr>
          <p:nvPr>
            <p:ph idx="1"/>
          </p:nvPr>
        </p:nvSpPr>
        <p:spPr>
          <a:xfrm>
            <a:off x="2302932" y="1879600"/>
            <a:ext cx="5813171" cy="2810935"/>
          </a:xfrm>
        </p:spPr>
        <p:txBody>
          <a:bodyPr>
            <a:normAutofit fontScale="92500" lnSpcReduction="20000"/>
          </a:bodyPr>
          <a:lstStyle/>
          <a:p>
            <a:pPr marL="45720" indent="0">
              <a:buNone/>
            </a:pPr>
            <a:r>
              <a:rPr lang="en-US" sz="5400" dirty="0" smtClean="0">
                <a:solidFill>
                  <a:schemeClr val="accent1">
                    <a:lumMod val="50000"/>
                  </a:schemeClr>
                </a:solidFill>
              </a:rPr>
              <a:t>What aspects of the morning will you take back and share in your district?</a:t>
            </a:r>
            <a:endParaRPr lang="en-US" sz="5400" dirty="0">
              <a:solidFill>
                <a:schemeClr val="accent1">
                  <a:lumMod val="50000"/>
                </a:schemeClr>
              </a:solidFill>
            </a:endParaRPr>
          </a:p>
        </p:txBody>
      </p:sp>
      <p:sp>
        <p:nvSpPr>
          <p:cNvPr id="4" name="TextBox 3"/>
          <p:cNvSpPr txBox="1"/>
          <p:nvPr/>
        </p:nvSpPr>
        <p:spPr>
          <a:xfrm>
            <a:off x="1405467" y="4859866"/>
            <a:ext cx="6959600" cy="1077218"/>
          </a:xfrm>
          <a:prstGeom prst="rect">
            <a:avLst/>
          </a:prstGeom>
          <a:noFill/>
        </p:spPr>
        <p:txBody>
          <a:bodyPr wrap="square" rtlCol="0">
            <a:spAutoFit/>
          </a:bodyPr>
          <a:lstStyle/>
          <a:p>
            <a:r>
              <a:rPr lang="en-US" sz="3200" b="1" dirty="0" smtClean="0"/>
              <a:t>Please use the agenda to capture your thinking !</a:t>
            </a:r>
            <a:endParaRPr lang="en-US" sz="3200" b="1" dirty="0"/>
          </a:p>
        </p:txBody>
      </p:sp>
    </p:spTree>
    <p:extLst>
      <p:ext uri="{BB962C8B-B14F-4D97-AF65-F5344CB8AC3E}">
        <p14:creationId xmlns:p14="http://schemas.microsoft.com/office/powerpoint/2010/main" val="28270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4"/>
          <p:cNvSpPr txBox="1">
            <a:spLocks noChangeArrowheads="1"/>
          </p:cNvSpPr>
          <p:nvPr/>
        </p:nvSpPr>
        <p:spPr bwMode="auto">
          <a:xfrm>
            <a:off x="533400" y="2286000"/>
            <a:ext cx="8229600" cy="1877437"/>
          </a:xfrm>
          <a:prstGeom prst="rect">
            <a:avLst/>
          </a:prstGeom>
          <a:noFill/>
          <a:ln w="9525">
            <a:noFill/>
            <a:miter lim="800000"/>
            <a:headEnd/>
            <a:tailEnd/>
          </a:ln>
        </p:spPr>
        <p:txBody>
          <a:bodyPr wrap="square">
            <a:spAutoFit/>
          </a:bodyPr>
          <a:lstStyle/>
          <a:p>
            <a:pPr marL="342900" indent="-342900" algn="ctr">
              <a:spcAft>
                <a:spcPts val="0"/>
              </a:spcAft>
              <a:buClr>
                <a:srgbClr val="C00000"/>
              </a:buClr>
            </a:pPr>
            <a:r>
              <a:rPr lang="en-US" sz="3200" dirty="0" smtClean="0">
                <a:latin typeface="Arial" pitchFamily="34" charset="0"/>
              </a:rPr>
              <a:t>SCIENCE Formative Assessment Lesson</a:t>
            </a:r>
          </a:p>
          <a:p>
            <a:pPr marL="342900" indent="-342900" algn="ctr">
              <a:spcAft>
                <a:spcPts val="0"/>
              </a:spcAft>
              <a:buClr>
                <a:srgbClr val="C00000"/>
              </a:buClr>
            </a:pPr>
            <a:r>
              <a:rPr lang="en-US" sz="2000" dirty="0" smtClean="0">
                <a:latin typeface="Arial" pitchFamily="34" charset="0"/>
              </a:rPr>
              <a:t> </a:t>
            </a:r>
          </a:p>
          <a:p>
            <a:pPr marL="342900" indent="-342900" algn="ctr">
              <a:spcAft>
                <a:spcPts val="0"/>
              </a:spcAft>
              <a:buClr>
                <a:srgbClr val="C00000"/>
              </a:buClr>
            </a:pPr>
            <a:r>
              <a:rPr lang="en-US" sz="4000" b="1" i="1" dirty="0" smtClean="0">
                <a:solidFill>
                  <a:srgbClr val="C00000"/>
                </a:solidFill>
                <a:latin typeface="Arial" pitchFamily="34" charset="0"/>
              </a:rPr>
              <a:t>Force &amp; Motion</a:t>
            </a:r>
          </a:p>
          <a:p>
            <a:pPr marL="342900" indent="-342900" algn="ctr">
              <a:spcAft>
                <a:spcPts val="0"/>
              </a:spcAft>
              <a:buClr>
                <a:srgbClr val="C00000"/>
              </a:buClr>
            </a:pPr>
            <a:r>
              <a:rPr lang="en-US" sz="2400" dirty="0">
                <a:latin typeface="Arial" pitchFamily="34" charset="0"/>
              </a:rPr>
              <a:t>a</a:t>
            </a:r>
            <a:r>
              <a:rPr lang="en-US" sz="2400" dirty="0" smtClean="0">
                <a:latin typeface="Arial" pitchFamily="34" charset="0"/>
              </a:rPr>
              <a:t>lpha version  11-2014</a:t>
            </a:r>
          </a:p>
        </p:txBody>
      </p:sp>
    </p:spTree>
    <p:extLst>
      <p:ext uri="{BB962C8B-B14F-4D97-AF65-F5344CB8AC3E}">
        <p14:creationId xmlns:p14="http://schemas.microsoft.com/office/powerpoint/2010/main" val="76319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838200" y="381000"/>
            <a:ext cx="7696200" cy="646331"/>
          </a:xfrm>
          <a:prstGeom prst="rect">
            <a:avLst/>
          </a:prstGeom>
          <a:noFill/>
          <a:ln w="9525">
            <a:noFill/>
            <a:miter lim="800000"/>
            <a:headEnd/>
            <a:tailEnd/>
          </a:ln>
        </p:spPr>
        <p:txBody>
          <a:bodyPr wrap="square">
            <a:spAutoFit/>
          </a:bodyPr>
          <a:lstStyle/>
          <a:p>
            <a:pPr algn="ctr"/>
            <a:r>
              <a:rPr lang="en-US" sz="3600" dirty="0" smtClean="0">
                <a:solidFill>
                  <a:schemeClr val="tx1">
                    <a:lumMod val="85000"/>
                    <a:lumOff val="15000"/>
                  </a:schemeClr>
                </a:solidFill>
                <a:latin typeface="Arial" pitchFamily="34" charset="0"/>
              </a:rPr>
              <a:t>Intent of Lesson Approach</a:t>
            </a:r>
            <a:endParaRPr lang="en-US" sz="3600" i="1" dirty="0">
              <a:solidFill>
                <a:srgbClr val="C00000"/>
              </a:solidFill>
              <a:latin typeface="Arial" pitchFamily="34" charset="0"/>
            </a:endParaRPr>
          </a:p>
        </p:txBody>
      </p:sp>
      <p:sp>
        <p:nvSpPr>
          <p:cNvPr id="7" name="Content Placeholder 2"/>
          <p:cNvSpPr txBox="1">
            <a:spLocks/>
          </p:cNvSpPr>
          <p:nvPr/>
        </p:nvSpPr>
        <p:spPr>
          <a:xfrm>
            <a:off x="571500" y="1295400"/>
            <a:ext cx="8229600" cy="5029200"/>
          </a:xfrm>
          <a:prstGeom prst="rect">
            <a:avLst/>
          </a:prstGeom>
          <a:solidFill>
            <a:schemeClr val="bg1"/>
          </a:solidFill>
          <a:ln>
            <a:solidFill>
              <a:schemeClr val="tx1"/>
            </a:solidFill>
          </a:ln>
        </p:spPr>
        <p:txBody>
          <a:bodyPr>
            <a:noAutofit/>
          </a:bodyPr>
          <a:lstStyle>
            <a:lvl1pPr marL="342900" indent="-342900" algn="l" rtl="0" eaLnBrk="0" fontAlgn="base" hangingPunct="0">
              <a:spcBef>
                <a:spcPct val="20000"/>
              </a:spcBef>
              <a:spcAft>
                <a:spcPct val="0"/>
              </a:spcAft>
              <a:buClr>
                <a:srgbClr val="873746"/>
              </a:buClr>
              <a:buFont typeface="Wingdings" pitchFamily="2" charset="2"/>
              <a:buChar char="n"/>
              <a:defRPr sz="2800" b="1">
                <a:solidFill>
                  <a:srgbClr val="40347C"/>
                </a:solidFill>
                <a:latin typeface="+mn-lt"/>
                <a:ea typeface="+mn-ea"/>
                <a:cs typeface="+mn-cs"/>
              </a:defRPr>
            </a:lvl1pPr>
            <a:lvl2pPr marL="742950" indent="-285750" algn="l" rtl="0" eaLnBrk="0" fontAlgn="base" hangingPunct="0">
              <a:spcBef>
                <a:spcPct val="20000"/>
              </a:spcBef>
              <a:spcAft>
                <a:spcPct val="0"/>
              </a:spcAft>
              <a:buClr>
                <a:srgbClr val="873746"/>
              </a:buClr>
              <a:buFont typeface="Wingdings" pitchFamily="2" charset="2"/>
              <a:buChar char="l"/>
              <a:defRPr sz="2400" b="1">
                <a:solidFill>
                  <a:srgbClr val="40347C"/>
                </a:solidFill>
                <a:latin typeface="+mn-lt"/>
              </a:defRPr>
            </a:lvl2pPr>
            <a:lvl3pPr marL="1143000" indent="-228600" algn="l" rtl="0" eaLnBrk="0" fontAlgn="base" hangingPunct="0">
              <a:spcBef>
                <a:spcPct val="20000"/>
              </a:spcBef>
              <a:spcAft>
                <a:spcPct val="0"/>
              </a:spcAft>
              <a:buClr>
                <a:srgbClr val="873746"/>
              </a:buClr>
              <a:buChar char="•"/>
              <a:defRPr sz="2000" b="1">
                <a:solidFill>
                  <a:srgbClr val="40347C"/>
                </a:solidFill>
                <a:latin typeface="+mn-lt"/>
              </a:defRPr>
            </a:lvl3pPr>
            <a:lvl4pPr marL="1600200" indent="-228600" algn="l" rtl="0" eaLnBrk="0" fontAlgn="base" hangingPunct="0">
              <a:spcBef>
                <a:spcPct val="20000"/>
              </a:spcBef>
              <a:spcAft>
                <a:spcPct val="0"/>
              </a:spcAft>
              <a:buClr>
                <a:srgbClr val="873746"/>
              </a:buClr>
              <a:buChar char="–"/>
              <a:defRPr sz="1800" b="1">
                <a:solidFill>
                  <a:srgbClr val="40347C"/>
                </a:solidFill>
                <a:latin typeface="+mn-lt"/>
              </a:defRPr>
            </a:lvl4pPr>
            <a:lvl5pPr marL="2057400" indent="-228600" algn="l" rtl="0" eaLnBrk="0" fontAlgn="base" hangingPunct="0">
              <a:spcBef>
                <a:spcPct val="20000"/>
              </a:spcBef>
              <a:spcAft>
                <a:spcPct val="0"/>
              </a:spcAft>
              <a:buClr>
                <a:srgbClr val="873746"/>
              </a:buClr>
              <a:buChar char="»"/>
              <a:defRPr sz="1800" b="1">
                <a:solidFill>
                  <a:srgbClr val="40347C"/>
                </a:solidFill>
                <a:latin typeface="+mn-lt"/>
              </a:defRPr>
            </a:lvl5pPr>
            <a:lvl6pPr marL="2514600" indent="-228600" algn="l" rtl="0" eaLnBrk="0" fontAlgn="base" hangingPunct="0">
              <a:spcBef>
                <a:spcPct val="20000"/>
              </a:spcBef>
              <a:spcAft>
                <a:spcPct val="0"/>
              </a:spcAft>
              <a:buClr>
                <a:srgbClr val="873746"/>
              </a:buClr>
              <a:buChar char="»"/>
              <a:defRPr sz="2000" b="1">
                <a:solidFill>
                  <a:srgbClr val="40347C"/>
                </a:solidFill>
                <a:latin typeface="+mn-lt"/>
              </a:defRPr>
            </a:lvl6pPr>
            <a:lvl7pPr marL="2971800" indent="-228600" algn="l" rtl="0" eaLnBrk="0" fontAlgn="base" hangingPunct="0">
              <a:spcBef>
                <a:spcPct val="20000"/>
              </a:spcBef>
              <a:spcAft>
                <a:spcPct val="0"/>
              </a:spcAft>
              <a:buClr>
                <a:srgbClr val="873746"/>
              </a:buClr>
              <a:buChar char="»"/>
              <a:defRPr sz="2000" b="1">
                <a:solidFill>
                  <a:srgbClr val="40347C"/>
                </a:solidFill>
                <a:latin typeface="+mn-lt"/>
              </a:defRPr>
            </a:lvl7pPr>
            <a:lvl8pPr marL="3429000" indent="-228600" algn="l" rtl="0" eaLnBrk="0" fontAlgn="base" hangingPunct="0">
              <a:spcBef>
                <a:spcPct val="20000"/>
              </a:spcBef>
              <a:spcAft>
                <a:spcPct val="0"/>
              </a:spcAft>
              <a:buClr>
                <a:srgbClr val="873746"/>
              </a:buClr>
              <a:buChar char="»"/>
              <a:defRPr sz="2000" b="1">
                <a:solidFill>
                  <a:srgbClr val="40347C"/>
                </a:solidFill>
                <a:latin typeface="+mn-lt"/>
              </a:defRPr>
            </a:lvl8pPr>
            <a:lvl9pPr marL="3886200" indent="-228600" algn="l" rtl="0" eaLnBrk="0" fontAlgn="base" hangingPunct="0">
              <a:spcBef>
                <a:spcPct val="20000"/>
              </a:spcBef>
              <a:spcAft>
                <a:spcPct val="0"/>
              </a:spcAft>
              <a:buClr>
                <a:srgbClr val="873746"/>
              </a:buClr>
              <a:buChar char="»"/>
              <a:defRPr sz="2000" b="1">
                <a:solidFill>
                  <a:srgbClr val="40347C"/>
                </a:solidFill>
                <a:latin typeface="+mn-lt"/>
              </a:defRPr>
            </a:lvl9pPr>
          </a:lstStyle>
          <a:p>
            <a:pPr>
              <a:spcAft>
                <a:spcPts val="1800"/>
              </a:spcAft>
            </a:pPr>
            <a:r>
              <a:rPr lang="en-US" b="0" dirty="0" smtClean="0">
                <a:solidFill>
                  <a:schemeClr val="tx1"/>
                </a:solidFill>
              </a:rPr>
              <a:t>Modeled after </a:t>
            </a:r>
            <a:r>
              <a:rPr lang="en-US" dirty="0" smtClean="0">
                <a:solidFill>
                  <a:srgbClr val="C00000"/>
                </a:solidFill>
              </a:rPr>
              <a:t>MDC Formative Assessment Lesson Process </a:t>
            </a:r>
            <a:r>
              <a:rPr lang="en-US" sz="2400" b="0" dirty="0" smtClean="0">
                <a:solidFill>
                  <a:schemeClr val="tx1"/>
                </a:solidFill>
              </a:rPr>
              <a:t>– tools used to implement Common Core Standards for Mathematics</a:t>
            </a:r>
            <a:endParaRPr lang="en-US" sz="2400" dirty="0" smtClean="0">
              <a:solidFill>
                <a:srgbClr val="C00000"/>
              </a:solidFill>
            </a:endParaRPr>
          </a:p>
          <a:p>
            <a:pPr>
              <a:spcAft>
                <a:spcPts val="1800"/>
              </a:spcAft>
            </a:pPr>
            <a:r>
              <a:rPr lang="en-US" b="0" dirty="0" smtClean="0">
                <a:solidFill>
                  <a:schemeClr val="tx1"/>
                </a:solidFill>
              </a:rPr>
              <a:t>Typically be taught 2/3 of the way through a unit</a:t>
            </a:r>
          </a:p>
          <a:p>
            <a:pPr>
              <a:spcAft>
                <a:spcPts val="1800"/>
              </a:spcAft>
            </a:pPr>
            <a:r>
              <a:rPr lang="en-US" b="0" dirty="0" smtClean="0">
                <a:solidFill>
                  <a:schemeClr val="tx1"/>
                </a:solidFill>
              </a:rPr>
              <a:t>Intent of these types of lessons is to </a:t>
            </a:r>
            <a:r>
              <a:rPr lang="en-US" dirty="0" smtClean="0">
                <a:solidFill>
                  <a:srgbClr val="C00000"/>
                </a:solidFill>
              </a:rPr>
              <a:t>engage </a:t>
            </a:r>
            <a:r>
              <a:rPr lang="en-US" dirty="0">
                <a:solidFill>
                  <a:srgbClr val="C00000"/>
                </a:solidFill>
              </a:rPr>
              <a:t>students</a:t>
            </a:r>
            <a:r>
              <a:rPr lang="en-US" b="0" dirty="0">
                <a:solidFill>
                  <a:schemeClr val="tx1"/>
                </a:solidFill>
              </a:rPr>
              <a:t> in a </a:t>
            </a:r>
            <a:r>
              <a:rPr lang="en-US" dirty="0">
                <a:solidFill>
                  <a:srgbClr val="C00000"/>
                </a:solidFill>
              </a:rPr>
              <a:t>productive </a:t>
            </a:r>
            <a:r>
              <a:rPr lang="en-US" dirty="0" smtClean="0">
                <a:solidFill>
                  <a:srgbClr val="C00000"/>
                </a:solidFill>
              </a:rPr>
              <a:t>struggle </a:t>
            </a:r>
            <a:r>
              <a:rPr lang="en-US" b="0" dirty="0" smtClean="0">
                <a:solidFill>
                  <a:schemeClr val="tx1"/>
                </a:solidFill>
              </a:rPr>
              <a:t>that helps</a:t>
            </a:r>
            <a:r>
              <a:rPr lang="en-US" dirty="0" smtClean="0">
                <a:solidFill>
                  <a:srgbClr val="C00000"/>
                </a:solidFill>
              </a:rPr>
              <a:t> deepen conceptual understanding </a:t>
            </a:r>
            <a:r>
              <a:rPr lang="en-US" b="0" dirty="0" smtClean="0">
                <a:solidFill>
                  <a:schemeClr val="tx1"/>
                </a:solidFill>
              </a:rPr>
              <a:t>and allows students to </a:t>
            </a:r>
            <a:r>
              <a:rPr lang="en-US" dirty="0" smtClean="0">
                <a:solidFill>
                  <a:srgbClr val="C00000"/>
                </a:solidFill>
              </a:rPr>
              <a:t>correct flawed thinking </a:t>
            </a:r>
            <a:r>
              <a:rPr lang="en-US" b="0" dirty="0" smtClean="0">
                <a:solidFill>
                  <a:schemeClr val="tx1"/>
                </a:solidFill>
              </a:rPr>
              <a:t>based on their own reasoning. </a:t>
            </a:r>
          </a:p>
        </p:txBody>
      </p:sp>
    </p:spTree>
    <p:extLst>
      <p:ext uri="{BB962C8B-B14F-4D97-AF65-F5344CB8AC3E}">
        <p14:creationId xmlns:p14="http://schemas.microsoft.com/office/powerpoint/2010/main" val="1805560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845127" y="228600"/>
            <a:ext cx="7848600" cy="1446550"/>
          </a:xfrm>
          <a:prstGeom prst="rect">
            <a:avLst/>
          </a:prstGeom>
          <a:noFill/>
          <a:ln w="9525">
            <a:noFill/>
            <a:miter lim="800000"/>
            <a:headEnd/>
            <a:tailEnd/>
          </a:ln>
        </p:spPr>
        <p:txBody>
          <a:bodyPr wrap="square">
            <a:spAutoFit/>
          </a:bodyPr>
          <a:lstStyle/>
          <a:p>
            <a:r>
              <a:rPr lang="en-US" sz="4000" dirty="0">
                <a:solidFill>
                  <a:srgbClr val="C00000"/>
                </a:solidFill>
                <a:latin typeface="Arial" pitchFamily="34" charset="0"/>
              </a:rPr>
              <a:t>The </a:t>
            </a:r>
            <a:r>
              <a:rPr lang="en-US" sz="4800" b="1" dirty="0" smtClean="0">
                <a:solidFill>
                  <a:srgbClr val="C00000"/>
                </a:solidFill>
                <a:latin typeface="Arial" pitchFamily="34" charset="0"/>
              </a:rPr>
              <a:t>5</a:t>
            </a:r>
            <a:r>
              <a:rPr lang="en-US" sz="4000" dirty="0" smtClean="0">
                <a:solidFill>
                  <a:srgbClr val="C00000"/>
                </a:solidFill>
                <a:latin typeface="Arial" pitchFamily="34" charset="0"/>
              </a:rPr>
              <a:t> </a:t>
            </a:r>
            <a:r>
              <a:rPr lang="en-US" sz="4000" b="1" dirty="0">
                <a:solidFill>
                  <a:srgbClr val="C00000"/>
                </a:solidFill>
                <a:latin typeface="Arial" pitchFamily="34" charset="0"/>
              </a:rPr>
              <a:t>Strategies</a:t>
            </a:r>
            <a:r>
              <a:rPr lang="en-US" sz="4000" dirty="0">
                <a:solidFill>
                  <a:srgbClr val="C00000"/>
                </a:solidFill>
                <a:latin typeface="Arial" pitchFamily="34" charset="0"/>
              </a:rPr>
              <a:t> of Assessment for Learning </a:t>
            </a:r>
            <a:r>
              <a:rPr lang="en-US" sz="3000" i="1" dirty="0" smtClean="0">
                <a:solidFill>
                  <a:srgbClr val="C00000"/>
                </a:solidFill>
                <a:latin typeface="Arial" pitchFamily="34" charset="0"/>
              </a:rPr>
              <a:t>(the heart of MDC)</a:t>
            </a:r>
            <a:endParaRPr lang="en-US" sz="3000" i="1" dirty="0">
              <a:solidFill>
                <a:srgbClr val="C00000"/>
              </a:solidFill>
              <a:latin typeface="Arial" pitchFamily="34" charset="0"/>
            </a:endParaRPr>
          </a:p>
        </p:txBody>
      </p:sp>
      <p:sp>
        <p:nvSpPr>
          <p:cNvPr id="5" name="TextBox 4"/>
          <p:cNvSpPr txBox="1">
            <a:spLocks noChangeArrowheads="1"/>
          </p:cNvSpPr>
          <p:nvPr/>
        </p:nvSpPr>
        <p:spPr bwMode="auto">
          <a:xfrm>
            <a:off x="692727" y="2133600"/>
            <a:ext cx="8153400" cy="3662541"/>
          </a:xfrm>
          <a:prstGeom prst="rect">
            <a:avLst/>
          </a:prstGeom>
          <a:solidFill>
            <a:schemeClr val="bg1"/>
          </a:solidFill>
          <a:ln w="9525">
            <a:solidFill>
              <a:schemeClr val="tx1"/>
            </a:solidFill>
            <a:miter lim="800000"/>
            <a:headEnd/>
            <a:tailEnd/>
          </a:ln>
        </p:spPr>
        <p:txBody>
          <a:bodyPr wrap="square">
            <a:spAutoFit/>
          </a:bodyPr>
          <a:lstStyle/>
          <a:p>
            <a:pPr marL="457200" indent="-457200">
              <a:spcAft>
                <a:spcPts val="1200"/>
              </a:spcAft>
              <a:buClr>
                <a:srgbClr val="C00000"/>
              </a:buClr>
              <a:buFont typeface="Comic Sans MS" pitchFamily="66" charset="0"/>
              <a:buAutoNum type="arabicPeriod"/>
            </a:pPr>
            <a:r>
              <a:rPr lang="en-US" sz="2400" dirty="0">
                <a:latin typeface="Arial" pitchFamily="34" charset="0"/>
              </a:rPr>
              <a:t>Clarifying and sharing learning intentions and criteria for success</a:t>
            </a:r>
          </a:p>
          <a:p>
            <a:pPr marL="457200" indent="-457200">
              <a:spcAft>
                <a:spcPts val="1200"/>
              </a:spcAft>
              <a:buClr>
                <a:srgbClr val="C00000"/>
              </a:buClr>
              <a:buFont typeface="Comic Sans MS" pitchFamily="66" charset="0"/>
              <a:buAutoNum type="arabicPeriod"/>
            </a:pPr>
            <a:r>
              <a:rPr lang="en-US" sz="2400" dirty="0">
                <a:latin typeface="Arial" pitchFamily="34" charset="0"/>
              </a:rPr>
              <a:t>Engineering effective discussions, questions and </a:t>
            </a:r>
            <a:r>
              <a:rPr lang="en-US" sz="2400" dirty="0" smtClean="0">
                <a:latin typeface="Arial" pitchFamily="34" charset="0"/>
              </a:rPr>
              <a:t>tasks </a:t>
            </a:r>
            <a:r>
              <a:rPr lang="en-US" sz="2400" dirty="0">
                <a:latin typeface="Arial" pitchFamily="34" charset="0"/>
              </a:rPr>
              <a:t>that elicit evidence of learning</a:t>
            </a:r>
          </a:p>
          <a:p>
            <a:pPr marL="457200" indent="-457200">
              <a:spcAft>
                <a:spcPts val="1200"/>
              </a:spcAft>
              <a:buClr>
                <a:srgbClr val="C00000"/>
              </a:buClr>
              <a:buFont typeface="Comic Sans MS" pitchFamily="66" charset="0"/>
              <a:buAutoNum type="arabicPeriod"/>
            </a:pPr>
            <a:r>
              <a:rPr lang="en-US" sz="2400" dirty="0">
                <a:latin typeface="Arial" pitchFamily="34" charset="0"/>
              </a:rPr>
              <a:t>Providing feedback that moves learners forward</a:t>
            </a:r>
          </a:p>
          <a:p>
            <a:pPr marL="457200" indent="-457200">
              <a:spcAft>
                <a:spcPts val="1200"/>
              </a:spcAft>
              <a:buClr>
                <a:srgbClr val="C00000"/>
              </a:buClr>
              <a:buFont typeface="Comic Sans MS" pitchFamily="66" charset="0"/>
              <a:buAutoNum type="arabicPeriod"/>
            </a:pPr>
            <a:r>
              <a:rPr lang="en-US" sz="2400" dirty="0">
                <a:latin typeface="Arial" pitchFamily="34" charset="0"/>
              </a:rPr>
              <a:t>Activating students as the owners of their own learning</a:t>
            </a:r>
          </a:p>
          <a:p>
            <a:pPr marL="457200" indent="-457200">
              <a:spcAft>
                <a:spcPts val="1200"/>
              </a:spcAft>
              <a:buClr>
                <a:srgbClr val="C00000"/>
              </a:buClr>
              <a:buFont typeface="Comic Sans MS" pitchFamily="66" charset="0"/>
              <a:buAutoNum type="arabicPeriod"/>
            </a:pPr>
            <a:r>
              <a:rPr lang="en-US" sz="2400" dirty="0">
                <a:latin typeface="Arial" pitchFamily="34" charset="0"/>
              </a:rPr>
              <a:t>Activating students as instructional resources for one </a:t>
            </a:r>
            <a:r>
              <a:rPr lang="en-US" sz="2400" dirty="0" smtClean="0">
                <a:latin typeface="Arial" pitchFamily="34" charset="0"/>
              </a:rPr>
              <a:t>another</a:t>
            </a:r>
          </a:p>
        </p:txBody>
      </p:sp>
      <p:sp>
        <p:nvSpPr>
          <p:cNvPr id="2" name="TextBox 1"/>
          <p:cNvSpPr txBox="1"/>
          <p:nvPr/>
        </p:nvSpPr>
        <p:spPr>
          <a:xfrm>
            <a:off x="4738255" y="6248871"/>
            <a:ext cx="4343400" cy="400110"/>
          </a:xfrm>
          <a:prstGeom prst="rect">
            <a:avLst/>
          </a:prstGeom>
          <a:noFill/>
        </p:spPr>
        <p:txBody>
          <a:bodyPr wrap="square" rtlCol="0">
            <a:spAutoFit/>
          </a:bodyPr>
          <a:lstStyle/>
          <a:p>
            <a:r>
              <a:rPr lang="en-US" sz="2000" dirty="0">
                <a:solidFill>
                  <a:schemeClr val="accent2">
                    <a:lumMod val="50000"/>
                  </a:schemeClr>
                </a:solidFill>
                <a:latin typeface="Arial" pitchFamily="34" charset="0"/>
              </a:rPr>
              <a:t> (Thompson &amp; </a:t>
            </a:r>
            <a:r>
              <a:rPr lang="en-US" sz="2000" dirty="0" err="1">
                <a:solidFill>
                  <a:schemeClr val="accent2">
                    <a:lumMod val="50000"/>
                  </a:schemeClr>
                </a:solidFill>
                <a:latin typeface="Arial" pitchFamily="34" charset="0"/>
              </a:rPr>
              <a:t>Wiliam</a:t>
            </a:r>
            <a:r>
              <a:rPr lang="en-US" sz="2000" dirty="0">
                <a:solidFill>
                  <a:schemeClr val="accent2">
                    <a:lumMod val="50000"/>
                  </a:schemeClr>
                </a:solidFill>
                <a:latin typeface="Arial" pitchFamily="34" charset="0"/>
              </a:rPr>
              <a:t>, 2007)    </a:t>
            </a:r>
            <a:endParaRPr lang="en-US" sz="2000" dirty="0">
              <a:solidFill>
                <a:schemeClr val="accent2">
                  <a:lumMod val="50000"/>
                </a:schemeClr>
              </a:solidFill>
            </a:endParaRPr>
          </a:p>
        </p:txBody>
      </p:sp>
    </p:spTree>
    <p:extLst>
      <p:ext uri="{BB962C8B-B14F-4D97-AF65-F5344CB8AC3E}">
        <p14:creationId xmlns:p14="http://schemas.microsoft.com/office/powerpoint/2010/main" val="2928902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1867" y="291571"/>
            <a:ext cx="6850063" cy="927629"/>
          </a:xfrm>
        </p:spPr>
        <p:txBody>
          <a:bodyPr/>
          <a:lstStyle/>
          <a:p>
            <a:r>
              <a:rPr lang="en-US" dirty="0" smtClean="0"/>
              <a:t>Today’s Experience for TLs</a:t>
            </a:r>
            <a:endParaRPr lang="en-US" dirty="0"/>
          </a:p>
        </p:txBody>
      </p:sp>
      <p:sp>
        <p:nvSpPr>
          <p:cNvPr id="3" name="Content Placeholder 2"/>
          <p:cNvSpPr>
            <a:spLocks noGrp="1"/>
          </p:cNvSpPr>
          <p:nvPr>
            <p:ph idx="4294967295"/>
          </p:nvPr>
        </p:nvSpPr>
        <p:spPr>
          <a:xfrm>
            <a:off x="440267" y="1490663"/>
            <a:ext cx="8094133" cy="4678362"/>
          </a:xfrm>
          <a:solidFill>
            <a:schemeClr val="bg1"/>
          </a:solidFill>
          <a:ln>
            <a:solidFill>
              <a:schemeClr val="tx1"/>
            </a:solidFill>
          </a:ln>
        </p:spPr>
        <p:txBody>
          <a:bodyPr>
            <a:normAutofit fontScale="92500" lnSpcReduction="20000"/>
          </a:bodyPr>
          <a:lstStyle/>
          <a:p>
            <a:pPr marL="457200" indent="-457200">
              <a:buClr>
                <a:srgbClr val="C00000"/>
              </a:buClr>
              <a:buFont typeface="+mj-lt"/>
              <a:buAutoNum type="arabicPeriod"/>
            </a:pPr>
            <a:r>
              <a:rPr lang="en-US" sz="3000" b="1" dirty="0" smtClean="0">
                <a:solidFill>
                  <a:schemeClr val="accent5">
                    <a:lumMod val="60000"/>
                    <a:lumOff val="40000"/>
                  </a:schemeClr>
                </a:solidFill>
              </a:rPr>
              <a:t>Facilitation of Learning</a:t>
            </a:r>
          </a:p>
          <a:p>
            <a:pPr marL="914400" lvl="1" indent="-514350">
              <a:buFont typeface="+mj-lt"/>
              <a:buAutoNum type="arabicPeriod"/>
            </a:pPr>
            <a:r>
              <a:rPr lang="en-US" sz="2800" dirty="0" smtClean="0"/>
              <a:t>Questioning</a:t>
            </a:r>
          </a:p>
          <a:p>
            <a:pPr marL="914400" lvl="1" indent="-514350">
              <a:buFont typeface="+mj-lt"/>
              <a:buAutoNum type="arabicPeriod"/>
            </a:pPr>
            <a:r>
              <a:rPr lang="en-US" sz="2800" dirty="0" smtClean="0"/>
              <a:t>Productive struggle</a:t>
            </a:r>
          </a:p>
          <a:p>
            <a:pPr marL="914400" lvl="1" indent="-514350">
              <a:buFont typeface="+mj-lt"/>
              <a:buAutoNum type="arabicPeriod"/>
            </a:pPr>
            <a:r>
              <a:rPr lang="en-US" sz="2800" dirty="0" smtClean="0"/>
              <a:t>Correcting misconceptions / incomplete thinking – </a:t>
            </a:r>
            <a:r>
              <a:rPr lang="en-US" sz="2600" i="1" dirty="0" smtClean="0"/>
              <a:t>the pre-assessment, card sort, and post assessment work together to allow the learner to construct reasoned understanding</a:t>
            </a:r>
          </a:p>
          <a:p>
            <a:pPr marL="914400" lvl="1" indent="-514350">
              <a:buNone/>
            </a:pPr>
            <a:endParaRPr lang="en-US" sz="1800" dirty="0" smtClean="0"/>
          </a:p>
          <a:p>
            <a:pPr marL="514350" indent="-514350">
              <a:buClr>
                <a:srgbClr val="C00000"/>
              </a:buClr>
              <a:buFont typeface="+mj-lt"/>
              <a:buAutoNum type="arabicPeriod"/>
            </a:pPr>
            <a:r>
              <a:rPr lang="en-US" sz="3000" b="1" dirty="0" smtClean="0">
                <a:solidFill>
                  <a:srgbClr val="C00000"/>
                </a:solidFill>
              </a:rPr>
              <a:t>Deepen Content Knowledge </a:t>
            </a:r>
            <a:r>
              <a:rPr lang="en-US" dirty="0" smtClean="0"/>
              <a:t>– </a:t>
            </a:r>
            <a:r>
              <a:rPr lang="en-US" sz="3000" i="1" dirty="0" smtClean="0"/>
              <a:t>even if you don’t teach at the level of this lesson, it’s important that all science teachers understand this content</a:t>
            </a:r>
          </a:p>
          <a:p>
            <a:pPr marL="514350" indent="-514350">
              <a:buFont typeface="+mj-lt"/>
              <a:buAutoNum type="arabicPeriod"/>
            </a:pPr>
            <a:endParaRPr lang="en-US" sz="3000" i="1" dirty="0"/>
          </a:p>
        </p:txBody>
      </p:sp>
    </p:spTree>
    <p:extLst>
      <p:ext uri="{BB962C8B-B14F-4D97-AF65-F5344CB8AC3E}">
        <p14:creationId xmlns:p14="http://schemas.microsoft.com/office/powerpoint/2010/main" val="421046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899" y="829966"/>
            <a:ext cx="9087749" cy="4990584"/>
          </a:xfrm>
          <a:prstGeom prst="rect">
            <a:avLst/>
          </a:prstGeom>
          <a:ln w="12700">
            <a:solidFill>
              <a:schemeClr val="tx1"/>
            </a:solidFill>
          </a:ln>
        </p:spPr>
      </p:pic>
    </p:spTree>
    <p:extLst>
      <p:ext uri="{BB962C8B-B14F-4D97-AF65-F5344CB8AC3E}">
        <p14:creationId xmlns:p14="http://schemas.microsoft.com/office/powerpoint/2010/main" val="389187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2668" y="999067"/>
            <a:ext cx="7806266" cy="4792134"/>
          </a:xfrm>
          <a:solidFill>
            <a:schemeClr val="bg1"/>
          </a:solidFill>
          <a:ln>
            <a:solidFill>
              <a:schemeClr val="tx1"/>
            </a:solidFill>
          </a:ln>
        </p:spPr>
        <p:txBody>
          <a:bodyPr anchor="t">
            <a:normAutofit/>
          </a:bodyPr>
          <a:lstStyle/>
          <a:p>
            <a:pPr algn="l"/>
            <a:r>
              <a:rPr lang="en-US" sz="3200" dirty="0" smtClean="0"/>
              <a:t>Sort </a:t>
            </a:r>
            <a:r>
              <a:rPr lang="en-US" sz="3200" dirty="0"/>
              <a:t>the cards into 2 categories:  </a:t>
            </a:r>
            <a:br>
              <a:rPr lang="en-US" sz="3200" dirty="0"/>
            </a:br>
            <a:r>
              <a:rPr lang="en-US" sz="3200" dirty="0" smtClean="0"/>
              <a:t>	</a:t>
            </a:r>
            <a:r>
              <a:rPr lang="en-US" sz="2800" dirty="0" smtClean="0"/>
              <a:t>1) forces </a:t>
            </a:r>
            <a:r>
              <a:rPr lang="en-US" sz="2800" dirty="0"/>
              <a:t>acting on the box are </a:t>
            </a:r>
            <a:r>
              <a:rPr lang="en-US" sz="2800" b="1" dirty="0"/>
              <a:t>balanced</a:t>
            </a:r>
            <a:r>
              <a:rPr lang="en-US" sz="2800" dirty="0"/>
              <a:t/>
            </a:r>
            <a:br>
              <a:rPr lang="en-US" sz="2800" dirty="0"/>
            </a:br>
            <a:r>
              <a:rPr lang="en-US" sz="2800" dirty="0" smtClean="0"/>
              <a:t>	2) forces </a:t>
            </a:r>
            <a:r>
              <a:rPr lang="en-US" sz="2800" dirty="0"/>
              <a:t>acting on the box are </a:t>
            </a:r>
            <a:r>
              <a:rPr lang="en-US" sz="2800" b="1" dirty="0"/>
              <a:t>unbalanced</a:t>
            </a:r>
            <a:r>
              <a:rPr lang="en-US" sz="2800" dirty="0"/>
              <a:t>.</a:t>
            </a:r>
            <a:br>
              <a:rPr lang="en-US" sz="2800" dirty="0"/>
            </a:br>
            <a:r>
              <a:rPr lang="en-US" sz="1600" dirty="0" smtClean="0"/>
              <a:t/>
            </a:r>
            <a:br>
              <a:rPr lang="en-US" sz="1600" dirty="0" smtClean="0"/>
            </a:br>
            <a:r>
              <a:rPr lang="en-US" sz="2800" dirty="0"/>
              <a:t/>
            </a:r>
            <a:br>
              <a:rPr lang="en-US" sz="2800" dirty="0"/>
            </a:br>
            <a:r>
              <a:rPr lang="en-US" sz="2800" dirty="0" smtClean="0"/>
              <a:t/>
            </a:r>
            <a:br>
              <a:rPr lang="en-US" sz="2800" dirty="0" smtClean="0"/>
            </a:br>
            <a:r>
              <a:rPr lang="en-US" sz="2800" dirty="0" smtClean="0"/>
              <a:t>NOTE:  </a:t>
            </a:r>
            <a:r>
              <a:rPr lang="en-US" sz="2800" b="1" i="1" dirty="0" smtClean="0">
                <a:solidFill>
                  <a:srgbClr val="C00000"/>
                </a:solidFill>
              </a:rPr>
              <a:t>A </a:t>
            </a:r>
            <a:r>
              <a:rPr lang="en-US" sz="2800" b="1" i="1" dirty="0">
                <a:solidFill>
                  <a:srgbClr val="C00000"/>
                </a:solidFill>
              </a:rPr>
              <a:t>“push” indicates that hands are in contact with the box.  A “shove” indicates that an abrupt force is applied by the hands but then the hands are not in contact with the box.</a:t>
            </a:r>
          </a:p>
        </p:txBody>
      </p:sp>
    </p:spTree>
    <p:extLst>
      <p:ext uri="{BB962C8B-B14F-4D97-AF65-F5344CB8AC3E}">
        <p14:creationId xmlns:p14="http://schemas.microsoft.com/office/powerpoint/2010/main" val="81016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369888"/>
            <a:ext cx="8556625" cy="61182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80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pac&amp;boo\Desktop\KSTA\table_box.gif"/>
          <p:cNvPicPr/>
          <p:nvPr/>
        </p:nvPicPr>
        <p:blipFill>
          <a:blip r:embed="rId2" cstate="print"/>
          <a:srcRect/>
          <a:stretch>
            <a:fillRect/>
          </a:stretch>
        </p:blipFill>
        <p:spPr bwMode="auto">
          <a:xfrm>
            <a:off x="609600" y="2808951"/>
            <a:ext cx="3505200" cy="2906047"/>
          </a:xfrm>
          <a:prstGeom prst="rect">
            <a:avLst/>
          </a:prstGeom>
          <a:noFill/>
          <a:ln w="9525">
            <a:noFill/>
            <a:miter lim="800000"/>
            <a:headEnd/>
            <a:tailEnd/>
          </a:ln>
        </p:spPr>
      </p:pic>
      <p:sp>
        <p:nvSpPr>
          <p:cNvPr id="4" name="Text Box 2"/>
          <p:cNvSpPr txBox="1">
            <a:spLocks noChangeArrowheads="1"/>
          </p:cNvSpPr>
          <p:nvPr/>
        </p:nvSpPr>
        <p:spPr bwMode="auto">
          <a:xfrm>
            <a:off x="838200" y="1580346"/>
            <a:ext cx="3048000" cy="954107"/>
          </a:xfrm>
          <a:prstGeom prst="rect">
            <a:avLst/>
          </a:prstGeom>
          <a:solidFill>
            <a:srgbClr val="FFFFFF"/>
          </a:solidFill>
          <a:ln w="9525">
            <a:solidFill>
              <a:schemeClr val="tx1"/>
            </a:solidFill>
            <a:miter lim="800000"/>
            <a:headEnd/>
            <a:tailEnd/>
          </a:ln>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itchFamily="34" charset="0"/>
                <a:cs typeface="Arial" pitchFamily="34" charset="0"/>
              </a:rPr>
              <a:t>A BOX AT REST ON A TABLE</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3" cstate="print"/>
          <a:srcRect/>
          <a:stretch>
            <a:fillRect/>
          </a:stretch>
        </p:blipFill>
        <p:spPr bwMode="auto">
          <a:xfrm>
            <a:off x="5377960" y="2290054"/>
            <a:ext cx="2799373" cy="3180546"/>
          </a:xfrm>
          <a:prstGeom prst="rect">
            <a:avLst/>
          </a:prstGeom>
          <a:noFill/>
          <a:ln w="9525">
            <a:solidFill>
              <a:schemeClr val="tx1"/>
            </a:solidFill>
            <a:miter lim="800000"/>
            <a:headEnd/>
            <a:tailEnd/>
          </a:ln>
        </p:spPr>
      </p:pic>
      <p:sp>
        <p:nvSpPr>
          <p:cNvPr id="6" name="Text Box 3"/>
          <p:cNvSpPr txBox="1">
            <a:spLocks noChangeArrowheads="1"/>
          </p:cNvSpPr>
          <p:nvPr/>
        </p:nvSpPr>
        <p:spPr bwMode="auto">
          <a:xfrm>
            <a:off x="6952270" y="2137254"/>
            <a:ext cx="2191729" cy="910746"/>
          </a:xfrm>
          <a:prstGeom prst="rect">
            <a:avLst/>
          </a:prstGeom>
          <a:solidFill>
            <a:srgbClr val="FF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dirty="0" err="1" smtClean="0">
                <a:ln>
                  <a:noFill/>
                </a:ln>
                <a:solidFill>
                  <a:schemeClr val="tx1"/>
                </a:solidFill>
                <a:effectLst/>
                <a:latin typeface="Calibri" pitchFamily="34" charset="0"/>
                <a:cs typeface="Arial" pitchFamily="34" charset="0"/>
              </a:rPr>
              <a:t>F</a:t>
            </a:r>
            <a:r>
              <a:rPr lang="en-US" altLang="en-US" sz="2000" dirty="0" err="1">
                <a:latin typeface="Calibri" pitchFamily="34" charset="0"/>
                <a:cs typeface="Arial" pitchFamily="34" charset="0"/>
              </a:rPr>
              <a:t>g</a:t>
            </a:r>
            <a:r>
              <a:rPr kumimoji="0" lang="en-US" altLang="en-US" sz="2000" b="0" i="0" u="none" strike="noStrike" cap="none" normalizeH="0" baseline="0" dirty="0" err="1" smtClean="0">
                <a:ln>
                  <a:noFill/>
                </a:ln>
                <a:solidFill>
                  <a:schemeClr val="tx1"/>
                </a:solidFill>
                <a:effectLst/>
                <a:latin typeface="Calibri" pitchFamily="34" charset="0"/>
                <a:cs typeface="Arial" pitchFamily="34" charset="0"/>
              </a:rPr>
              <a:t>ravity</a:t>
            </a:r>
            <a:r>
              <a:rPr kumimoji="0" lang="en-US" altLang="en-US" sz="24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latin typeface="Calibri" pitchFamily="34" charset="0"/>
                <a:cs typeface="Arial" pitchFamily="34" charset="0"/>
              </a:rPr>
              <a:t>(</a:t>
            </a:r>
            <a:r>
              <a:rPr kumimoji="0" lang="en-US" altLang="en-US" sz="2400" b="0" i="0" u="none" strike="noStrike" cap="none" normalizeH="0" baseline="0" dirty="0" smtClean="0">
                <a:ln>
                  <a:noFill/>
                </a:ln>
                <a:solidFill>
                  <a:schemeClr val="tx1"/>
                </a:solidFill>
                <a:effectLst/>
                <a:latin typeface="Calibri" pitchFamily="34" charset="0"/>
                <a:cs typeface="Arial" pitchFamily="34" charset="0"/>
              </a:rPr>
              <a:t>Weight of </a:t>
            </a:r>
            <a:r>
              <a:rPr lang="en-US" altLang="en-US" sz="2400" dirty="0">
                <a:latin typeface="Calibri" pitchFamily="34" charset="0"/>
                <a:cs typeface="Arial" pitchFamily="34" charset="0"/>
              </a:rPr>
              <a:t>b</a:t>
            </a:r>
            <a:r>
              <a:rPr kumimoji="0" lang="en-US" altLang="en-US" sz="2400" b="0" i="0" u="none" strike="noStrike" cap="none" normalizeH="0" baseline="0" dirty="0" smtClean="0">
                <a:ln>
                  <a:noFill/>
                </a:ln>
                <a:solidFill>
                  <a:schemeClr val="tx1"/>
                </a:solidFill>
                <a:effectLst/>
                <a:latin typeface="Calibri" pitchFamily="34" charset="0"/>
                <a:cs typeface="Arial" pitchFamily="34" charset="0"/>
              </a:rPr>
              <a:t>ox)</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6958132" y="4893058"/>
            <a:ext cx="2185867" cy="1384995"/>
          </a:xfrm>
          <a:prstGeom prst="rect">
            <a:avLst/>
          </a:prstGeom>
          <a:solidFill>
            <a:srgbClr val="FF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en-US" altLang="en-US" sz="3600" dirty="0" err="1" smtClean="0">
                <a:latin typeface="Calibri" pitchFamily="34" charset="0"/>
                <a:cs typeface="Arial" pitchFamily="34" charset="0"/>
              </a:rPr>
              <a:t>F</a:t>
            </a:r>
            <a:r>
              <a:rPr lang="en-US" altLang="en-US" dirty="0" err="1" smtClean="0">
                <a:latin typeface="Calibri" pitchFamily="34" charset="0"/>
                <a:cs typeface="Arial" pitchFamily="34" charset="0"/>
              </a:rPr>
              <a:t>normal</a:t>
            </a:r>
            <a:r>
              <a:rPr lang="en-US" altLang="en-US" sz="2800" dirty="0" smtClean="0">
                <a:latin typeface="Calibri" pitchFamily="34" charset="0"/>
                <a:cs typeface="Arial" pitchFamily="34" charset="0"/>
              </a:rPr>
              <a:t> </a:t>
            </a:r>
            <a:endParaRPr lang="en-US" altLang="en-US" sz="2800"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pitchFamily="34" charset="0"/>
              </a:rPr>
              <a:t>(Table pushing up on the box)</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4996961" y="762000"/>
            <a:ext cx="3561373" cy="954107"/>
          </a:xfrm>
          <a:prstGeom prst="rect">
            <a:avLst/>
          </a:prstGeom>
          <a:solidFill>
            <a:srgbClr val="FF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itchFamily="34" charset="0"/>
                <a:cs typeface="Arial" pitchFamily="34" charset="0"/>
              </a:rPr>
              <a:t>CORRESPONDING FORCE DIAGRAM</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Connector 15"/>
          <p:cNvCxnSpPr/>
          <p:nvPr/>
        </p:nvCxnSpPr>
        <p:spPr>
          <a:xfrm>
            <a:off x="4602040" y="0"/>
            <a:ext cx="64660" cy="6858000"/>
          </a:xfrm>
          <a:prstGeom prst="line">
            <a:avLst/>
          </a:prstGeom>
          <a:ln w="50800">
            <a:solidFill>
              <a:srgbClr val="008E4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97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6534" y="778934"/>
            <a:ext cx="7687734" cy="5401734"/>
          </a:xfrm>
          <a:solidFill>
            <a:schemeClr val="bg1"/>
          </a:solidFill>
          <a:ln>
            <a:solidFill>
              <a:schemeClr val="tx1"/>
            </a:solidFill>
          </a:ln>
        </p:spPr>
        <p:txBody>
          <a:bodyPr anchor="t">
            <a:normAutofit/>
          </a:bodyPr>
          <a:lstStyle/>
          <a:p>
            <a:pPr marL="342900" indent="-342900" algn="l"/>
            <a:r>
              <a:rPr lang="en-US" sz="3600" dirty="0" smtClean="0"/>
              <a:t>Pair </a:t>
            </a:r>
            <a:r>
              <a:rPr lang="en-US" sz="3600" dirty="0"/>
              <a:t>each card with a force diagram. </a:t>
            </a:r>
            <a:r>
              <a:rPr lang="en-US" sz="3200" dirty="0" smtClean="0"/>
              <a:t/>
            </a:r>
            <a:br>
              <a:rPr lang="en-US" sz="3200" dirty="0" smtClean="0"/>
            </a:br>
            <a:r>
              <a:rPr lang="en-US" sz="1600" dirty="0" smtClean="0"/>
              <a:t> </a:t>
            </a:r>
            <a:r>
              <a:rPr lang="en-US" sz="3200" dirty="0" smtClean="0"/>
              <a:t/>
            </a:r>
            <a:br>
              <a:rPr lang="en-US" sz="3200" dirty="0" smtClean="0"/>
            </a:br>
            <a:r>
              <a:rPr lang="en-US" sz="3200" dirty="0" smtClean="0"/>
              <a:t>1) </a:t>
            </a:r>
            <a:r>
              <a:rPr lang="en-US" sz="3200" b="1" dirty="0" smtClean="0"/>
              <a:t>Label </a:t>
            </a:r>
            <a:r>
              <a:rPr lang="en-US" sz="3200" b="1" dirty="0"/>
              <a:t>each force </a:t>
            </a:r>
            <a:r>
              <a:rPr lang="en-US" sz="3200" dirty="0"/>
              <a:t>on the diagram</a:t>
            </a:r>
            <a:r>
              <a:rPr lang="en-US" sz="3200" dirty="0" smtClean="0"/>
              <a:t>.</a:t>
            </a:r>
            <a:br>
              <a:rPr lang="en-US" sz="3200" dirty="0" smtClean="0"/>
            </a:br>
            <a:r>
              <a:rPr lang="en-US" sz="3200" dirty="0" smtClean="0"/>
              <a:t>2) </a:t>
            </a:r>
            <a:r>
              <a:rPr lang="en-US" sz="3200" b="1" dirty="0" smtClean="0"/>
              <a:t>Indicate </a:t>
            </a:r>
            <a:r>
              <a:rPr lang="en-US" sz="3200" b="1" dirty="0"/>
              <a:t>on each </a:t>
            </a:r>
            <a:r>
              <a:rPr lang="en-US" sz="3200" b="1" dirty="0" smtClean="0"/>
              <a:t>card</a:t>
            </a:r>
            <a:r>
              <a:rPr lang="en-US" sz="3200" dirty="0" smtClean="0"/>
              <a:t>:</a:t>
            </a:r>
            <a:br>
              <a:rPr lang="en-US" sz="3200" dirty="0" smtClean="0"/>
            </a:br>
            <a:r>
              <a:rPr lang="en-US" sz="3200" dirty="0" smtClean="0"/>
              <a:t>	a</a:t>
            </a:r>
            <a:r>
              <a:rPr lang="en-US" sz="2800" dirty="0" smtClean="0"/>
              <a:t>) the </a:t>
            </a:r>
            <a:r>
              <a:rPr lang="en-US" sz="2800" dirty="0"/>
              <a:t>forces are </a:t>
            </a:r>
            <a:r>
              <a:rPr lang="en-US" sz="2800" dirty="0" smtClean="0"/>
              <a:t>balanced / unbalanced </a:t>
            </a:r>
            <a:br>
              <a:rPr lang="en-US" sz="2800" dirty="0" smtClean="0"/>
            </a:br>
            <a:r>
              <a:rPr lang="en-US" sz="2800" dirty="0" smtClean="0"/>
              <a:t>	b) the </a:t>
            </a:r>
            <a:r>
              <a:rPr lang="en-US" sz="2800" dirty="0"/>
              <a:t>motion is speeding </a:t>
            </a:r>
            <a:r>
              <a:rPr lang="en-US" sz="2800" dirty="0" smtClean="0"/>
              <a:t>up, slowing  down, or at constant </a:t>
            </a:r>
            <a:r>
              <a:rPr lang="en-US" sz="2800" dirty="0"/>
              <a:t>speed.</a:t>
            </a:r>
            <a:r>
              <a:rPr lang="en-US" sz="3100" dirty="0"/>
              <a:t/>
            </a:r>
            <a:br>
              <a:rPr lang="en-US" sz="3100" dirty="0"/>
            </a:br>
            <a:r>
              <a:rPr lang="en-US" sz="3100" dirty="0" smtClean="0"/>
              <a:t/>
            </a:r>
            <a:br>
              <a:rPr lang="en-US" sz="3100" dirty="0" smtClean="0"/>
            </a:br>
            <a:r>
              <a:rPr lang="en-US" sz="2800" dirty="0" smtClean="0"/>
              <a:t>NOTE:  </a:t>
            </a:r>
            <a:r>
              <a:rPr lang="en-US" sz="2800" i="1" dirty="0" smtClean="0">
                <a:solidFill>
                  <a:srgbClr val="C00000"/>
                </a:solidFill>
              </a:rPr>
              <a:t>The grid is there to help you understand the relative magnitude of each force.</a:t>
            </a:r>
            <a:endParaRPr lang="en-US" sz="2800" i="1" dirty="0">
              <a:solidFill>
                <a:srgbClr val="C00000"/>
              </a:solidFill>
            </a:endParaRPr>
          </a:p>
        </p:txBody>
      </p:sp>
    </p:spTree>
    <p:extLst>
      <p:ext uri="{BB962C8B-B14F-4D97-AF65-F5344CB8AC3E}">
        <p14:creationId xmlns:p14="http://schemas.microsoft.com/office/powerpoint/2010/main" val="133302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8910"/>
            <a:ext cx="6850298" cy="818557"/>
          </a:xfrm>
        </p:spPr>
        <p:txBody>
          <a:bodyPr/>
          <a:lstStyle/>
          <a:p>
            <a:r>
              <a:rPr lang="en-US" dirty="0" smtClean="0"/>
              <a:t>Shifts…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778932" y="948267"/>
            <a:ext cx="7738533" cy="5078313"/>
          </a:xfrm>
          <a:prstGeom prst="rect">
            <a:avLst/>
          </a:prstGeom>
          <a:solidFill>
            <a:schemeClr val="bg1"/>
          </a:solidFill>
          <a:ln w="12700">
            <a:solidFill>
              <a:schemeClr val="tx1"/>
            </a:solidFill>
          </a:ln>
        </p:spPr>
        <p:txBody>
          <a:bodyPr wrap="square">
            <a:spAutoFit/>
          </a:bodyPr>
          <a:lstStyle/>
          <a:p>
            <a:endParaRPr lang="en-US" dirty="0" smtClean="0"/>
          </a:p>
          <a:p>
            <a:r>
              <a:rPr lang="en-US" dirty="0"/>
              <a:t>Conceptual </a:t>
            </a:r>
            <a:r>
              <a:rPr lang="en-US" dirty="0" smtClean="0"/>
              <a:t>shifts-</a:t>
            </a:r>
          </a:p>
          <a:p>
            <a:endParaRPr lang="en-US" dirty="0" smtClean="0"/>
          </a:p>
          <a:p>
            <a:pPr marL="171450" indent="-171450">
              <a:buFont typeface="Arial" panose="020B0604020202020204" pitchFamily="34" charset="0"/>
              <a:buChar char="•"/>
            </a:pPr>
            <a:r>
              <a:rPr lang="en-US" dirty="0" smtClean="0"/>
              <a:t>K–12 </a:t>
            </a:r>
            <a:r>
              <a:rPr lang="en-US" dirty="0"/>
              <a:t>Science Education Should Reflect the Real World Interconnections in Science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Science and Engineering Practices and Crosscutting Concepts should not be taught in a vacuum; they should always be integrated with multiple core concepts throughout the year</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Science concepts build coherently across K-12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NGSS Focus on Deeper Understanding and Application of Content</a:t>
            </a:r>
          </a:p>
          <a:p>
            <a:pPr marL="171450" indent="-171450">
              <a:buFont typeface="Arial" panose="020B0604020202020204" pitchFamily="34" charset="0"/>
              <a:buChar char="•"/>
            </a:pPr>
            <a:r>
              <a:rPr lang="en-US" dirty="0"/>
              <a:t>Integration of science and engineering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Coordination with Common Core State Standards </a:t>
            </a: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1020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673100"/>
          </a:xfrm>
        </p:spPr>
        <p:txBody>
          <a:bodyPr>
            <a:normAutofit/>
          </a:bodyPr>
          <a:lstStyle/>
          <a:p>
            <a:pPr algn="ctr"/>
            <a:r>
              <a:rPr lang="en-US" altLang="en-US" b="1" dirty="0" smtClean="0">
                <a:solidFill>
                  <a:srgbClr val="C00000"/>
                </a:solidFill>
                <a:latin typeface="+mn-lt"/>
                <a:cs typeface="Rockwell" pitchFamily="18" charset="0"/>
              </a:rPr>
              <a:t>Sharing work</a:t>
            </a:r>
          </a:p>
        </p:txBody>
      </p:sp>
      <p:sp>
        <p:nvSpPr>
          <p:cNvPr id="9219" name="Content Placeholder 2"/>
          <p:cNvSpPr>
            <a:spLocks noGrp="1"/>
          </p:cNvSpPr>
          <p:nvPr>
            <p:ph idx="1"/>
          </p:nvPr>
        </p:nvSpPr>
        <p:spPr>
          <a:xfrm>
            <a:off x="457200" y="1162050"/>
            <a:ext cx="8229600" cy="5314950"/>
          </a:xfrm>
          <a:solidFill>
            <a:schemeClr val="bg1"/>
          </a:solidFill>
          <a:ln>
            <a:solidFill>
              <a:schemeClr val="tx1"/>
            </a:solidFill>
          </a:ln>
        </p:spPr>
        <p:txBody>
          <a:bodyPr>
            <a:normAutofit fontScale="92500"/>
          </a:bodyPr>
          <a:lstStyle/>
          <a:p>
            <a:pPr marL="514350" indent="-514350">
              <a:buClr>
                <a:schemeClr val="tx2"/>
              </a:buClr>
              <a:buFont typeface="Arial" pitchFamily="34" charset="0"/>
              <a:buAutoNum type="arabicPeriod"/>
            </a:pPr>
            <a:r>
              <a:rPr lang="en-US" altLang="en-US" sz="2600" b="0" dirty="0" smtClean="0">
                <a:solidFill>
                  <a:schemeClr val="tx1"/>
                </a:solidFill>
              </a:rPr>
              <a:t>One person from each group get up and visit a different group.</a:t>
            </a:r>
            <a:br>
              <a:rPr lang="en-US" altLang="en-US" sz="2600" b="0" dirty="0" smtClean="0">
                <a:solidFill>
                  <a:schemeClr val="tx1"/>
                </a:solidFill>
              </a:rPr>
            </a:br>
            <a:endParaRPr lang="en-GB" altLang="en-US" sz="2600" b="0" dirty="0" smtClean="0">
              <a:solidFill>
                <a:schemeClr val="tx1"/>
              </a:solidFill>
            </a:endParaRPr>
          </a:p>
          <a:p>
            <a:pPr marL="514350" indent="-514350">
              <a:buClr>
                <a:schemeClr val="tx2"/>
              </a:buClr>
              <a:buFont typeface="Arial" pitchFamily="34" charset="0"/>
              <a:buAutoNum type="arabicPeriod"/>
            </a:pPr>
            <a:r>
              <a:rPr lang="en-US" altLang="en-US" sz="2600" b="0" dirty="0" smtClean="0">
                <a:solidFill>
                  <a:schemeClr val="tx1"/>
                </a:solidFill>
              </a:rPr>
              <a:t>If you are staying at your table, explain your card order to the visitor, justifying the placement of each card.</a:t>
            </a:r>
            <a:br>
              <a:rPr lang="en-US" altLang="en-US" sz="2600" b="0" dirty="0" smtClean="0">
                <a:solidFill>
                  <a:schemeClr val="tx1"/>
                </a:solidFill>
              </a:rPr>
            </a:br>
            <a:endParaRPr lang="en-US" altLang="en-US" sz="2600" b="0" dirty="0" smtClean="0">
              <a:solidFill>
                <a:schemeClr val="tx1"/>
              </a:solidFill>
            </a:endParaRPr>
          </a:p>
          <a:p>
            <a:pPr marL="514350" indent="-514350">
              <a:buClr>
                <a:schemeClr val="tx2"/>
              </a:buClr>
              <a:buFont typeface="Arial" pitchFamily="34" charset="0"/>
              <a:buAutoNum type="arabicPeriod"/>
            </a:pPr>
            <a:r>
              <a:rPr lang="en-US" altLang="en-US" sz="2600" b="0" dirty="0" smtClean="0">
                <a:solidFill>
                  <a:schemeClr val="tx1"/>
                </a:solidFill>
              </a:rPr>
              <a:t>If you are the visitor, look carefully at the work and challenge any cards that you think are in the wrong place.</a:t>
            </a:r>
            <a:br>
              <a:rPr lang="en-US" altLang="en-US" sz="2600" b="0" dirty="0" smtClean="0">
                <a:solidFill>
                  <a:schemeClr val="tx1"/>
                </a:solidFill>
              </a:rPr>
            </a:br>
            <a:endParaRPr lang="en-GB" altLang="en-US" sz="2600" b="0" dirty="0" smtClean="0">
              <a:solidFill>
                <a:schemeClr val="tx1"/>
              </a:solidFill>
            </a:endParaRPr>
          </a:p>
          <a:p>
            <a:pPr marL="514350" indent="-514350">
              <a:buClr>
                <a:schemeClr val="tx2"/>
              </a:buClr>
              <a:buFont typeface="Arial" pitchFamily="34" charset="0"/>
              <a:buAutoNum type="arabicPeriod"/>
            </a:pPr>
            <a:r>
              <a:rPr lang="en-US" altLang="en-US" sz="2600" b="0" dirty="0" smtClean="0">
                <a:solidFill>
                  <a:schemeClr val="tx1"/>
                </a:solidFill>
              </a:rPr>
              <a:t>If you agree on the placement of the cards, compare your methods used when ordering.</a:t>
            </a:r>
          </a:p>
          <a:p>
            <a:pPr marL="514350" indent="-514350"/>
            <a:endParaRPr lang="en-US" altLang="en-US" dirty="0" smtClean="0"/>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800" b="1">
                <a:solidFill>
                  <a:srgbClr val="6C0000"/>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1600">
                <a:solidFill>
                  <a:schemeClr val="tx1"/>
                </a:solidFill>
                <a:latin typeface="Times New Roman" pitchFamily="18" charset="0"/>
                <a:ea typeface="MS PGothic" pitchFamily="34" charset="-128"/>
              </a:defRPr>
            </a:lvl4pPr>
            <a:lvl5pPr marL="2057400" indent="-228600" eaLnBrk="0" hangingPunct="0">
              <a:spcBef>
                <a:spcPct val="20000"/>
              </a:spcBef>
              <a:buFont typeface="Arial" pitchFamily="34" charset="0"/>
              <a:buChar char="»"/>
              <a:defRPr sz="1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1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1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1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16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800" b="0" smtClean="0">
                <a:solidFill>
                  <a:srgbClr val="898989"/>
                </a:solidFill>
              </a:rPr>
              <a:t>P-</a:t>
            </a:r>
            <a:fld id="{C3FFC8AB-5A37-4F69-B5F0-0707B5EAEF38}" type="slidenum">
              <a:rPr lang="en-US" altLang="en-US" sz="800" b="0" smtClean="0">
                <a:solidFill>
                  <a:srgbClr val="898989"/>
                </a:solidFill>
              </a:rPr>
              <a:pPr eaLnBrk="1" hangingPunct="1">
                <a:spcBef>
                  <a:spcPct val="0"/>
                </a:spcBef>
                <a:buFontTx/>
                <a:buNone/>
              </a:pPr>
              <a:t>50</a:t>
            </a:fld>
            <a:endParaRPr lang="en-US" altLang="en-US" sz="800" b="0" smtClean="0">
              <a:solidFill>
                <a:srgbClr val="898989"/>
              </a:solidFill>
            </a:endParaRPr>
          </a:p>
        </p:txBody>
      </p:sp>
    </p:spTree>
    <p:extLst>
      <p:ext uri="{BB962C8B-B14F-4D97-AF65-F5344CB8AC3E}">
        <p14:creationId xmlns:p14="http://schemas.microsoft.com/office/powerpoint/2010/main" val="110571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Whole Class Discussion</a:t>
            </a:r>
            <a:endParaRPr lang="en-US" b="1" dirty="0">
              <a:solidFill>
                <a:srgbClr val="C00000"/>
              </a:solidFill>
            </a:endParaRPr>
          </a:p>
        </p:txBody>
      </p:sp>
      <p:sp>
        <p:nvSpPr>
          <p:cNvPr id="3" name="Content Placeholder 2"/>
          <p:cNvSpPr>
            <a:spLocks noGrp="1"/>
          </p:cNvSpPr>
          <p:nvPr>
            <p:ph idx="1"/>
          </p:nvPr>
        </p:nvSpPr>
        <p:spPr>
          <a:solidFill>
            <a:schemeClr val="bg1"/>
          </a:solidFill>
          <a:ln>
            <a:solidFill>
              <a:schemeClr val="tx1"/>
            </a:solidFill>
          </a:ln>
        </p:spPr>
        <p:txBody>
          <a:bodyPr>
            <a:normAutofit fontScale="92500" lnSpcReduction="10000"/>
          </a:bodyPr>
          <a:lstStyle/>
          <a:p>
            <a:r>
              <a:rPr lang="en-US" sz="3600" i="1" dirty="0" smtClean="0"/>
              <a:t>Were there any disagreements when you shared your work?</a:t>
            </a:r>
          </a:p>
          <a:p>
            <a:r>
              <a:rPr lang="en-US" sz="3600" i="1" dirty="0" smtClean="0"/>
              <a:t>Can someone give an example?  What reasoning did you each give?</a:t>
            </a:r>
          </a:p>
          <a:p>
            <a:r>
              <a:rPr lang="en-US" sz="3600" i="1" dirty="0" smtClean="0"/>
              <a:t>Does anyone agree with “student A?”  Why?</a:t>
            </a:r>
          </a:p>
          <a:p>
            <a:r>
              <a:rPr lang="en-US" sz="3600" i="1" dirty="0" smtClean="0"/>
              <a:t>Does anyone have anything to add?</a:t>
            </a:r>
          </a:p>
          <a:p>
            <a:endParaRPr lang="en-US" dirty="0" smtClean="0"/>
          </a:p>
          <a:p>
            <a:endParaRPr lang="en-US" dirty="0"/>
          </a:p>
        </p:txBody>
      </p:sp>
    </p:spTree>
    <p:extLst>
      <p:ext uri="{BB962C8B-B14F-4D97-AF65-F5344CB8AC3E}">
        <p14:creationId xmlns:p14="http://schemas.microsoft.com/office/powerpoint/2010/main" val="253746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928688"/>
            <a:ext cx="6332537" cy="49990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871538"/>
            <a:ext cx="6759575" cy="51133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41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613" y="846138"/>
            <a:ext cx="6454775" cy="5165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6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852488"/>
            <a:ext cx="6545263" cy="51514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04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288" y="857250"/>
            <a:ext cx="6575425" cy="51435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4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792163"/>
            <a:ext cx="6667500" cy="52736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37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022" y="274638"/>
            <a:ext cx="7481777" cy="792162"/>
          </a:xfrm>
        </p:spPr>
        <p:txBody>
          <a:bodyPr/>
          <a:lstStyle/>
          <a:p>
            <a:r>
              <a:rPr lang="en-US" dirty="0" smtClean="0"/>
              <a:t>Post-test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9232" y="1066800"/>
            <a:ext cx="8991600" cy="5787696"/>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156537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574" r="15352" b="6781"/>
          <a:stretch/>
        </p:blipFill>
        <p:spPr bwMode="auto">
          <a:xfrm>
            <a:off x="152401" y="1463737"/>
            <a:ext cx="8871098" cy="52828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013637" y="310334"/>
            <a:ext cx="7900176" cy="914400"/>
          </a:xfrm>
        </p:spPr>
        <p:txBody>
          <a:bodyPr>
            <a:normAutofit fontScale="90000"/>
          </a:bodyPr>
          <a:lstStyle/>
          <a:p>
            <a:pPr algn="l"/>
            <a:r>
              <a:rPr lang="en-US" sz="4000" dirty="0" smtClean="0"/>
              <a:t>Domain 3: </a:t>
            </a:r>
            <a:r>
              <a:rPr lang="en-US" sz="3100" dirty="0" smtClean="0"/>
              <a:t>Instruction</a:t>
            </a:r>
            <a:r>
              <a:rPr lang="en-US" dirty="0" smtClean="0"/>
              <a:t/>
            </a:r>
            <a:br>
              <a:rPr lang="en-US" dirty="0" smtClean="0"/>
            </a:br>
            <a:r>
              <a:rPr lang="en-US" sz="2700" dirty="0" smtClean="0"/>
              <a:t>3b – Questioning &amp; Discussion </a:t>
            </a:r>
            <a:r>
              <a:rPr lang="en-US" sz="2700" dirty="0"/>
              <a:t>T</a:t>
            </a:r>
            <a:r>
              <a:rPr lang="en-US" sz="2700" dirty="0" smtClean="0"/>
              <a:t>echniques</a:t>
            </a:r>
            <a:endParaRPr lang="en-US" sz="2700" dirty="0"/>
          </a:p>
        </p:txBody>
      </p:sp>
      <p:sp>
        <p:nvSpPr>
          <p:cNvPr id="5" name="Rounded Rectangle 4"/>
          <p:cNvSpPr/>
          <p:nvPr/>
        </p:nvSpPr>
        <p:spPr>
          <a:xfrm>
            <a:off x="1268819" y="1821712"/>
            <a:ext cx="7563294" cy="1781587"/>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Rounded Rectangle 5"/>
          <p:cNvSpPr/>
          <p:nvPr/>
        </p:nvSpPr>
        <p:spPr>
          <a:xfrm>
            <a:off x="4990214" y="3714307"/>
            <a:ext cx="3841898" cy="137514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2" name="TextBox 1"/>
          <p:cNvSpPr txBox="1"/>
          <p:nvPr/>
        </p:nvSpPr>
        <p:spPr>
          <a:xfrm>
            <a:off x="6691424" y="266390"/>
            <a:ext cx="2332074" cy="923330"/>
          </a:xfrm>
          <a:prstGeom prst="rect">
            <a:avLst/>
          </a:prstGeom>
          <a:solidFill>
            <a:schemeClr val="bg2">
              <a:lumMod val="75000"/>
            </a:schemeClr>
          </a:solidFill>
          <a:ln>
            <a:solidFill>
              <a:schemeClr val="tx1"/>
            </a:solidFill>
          </a:ln>
        </p:spPr>
        <p:txBody>
          <a:bodyPr wrap="square" rtlCol="0">
            <a:spAutoFit/>
          </a:bodyPr>
          <a:lstStyle/>
          <a:p>
            <a:r>
              <a:rPr lang="en-US" b="1" dirty="0" smtClean="0"/>
              <a:t>What might be</a:t>
            </a:r>
          </a:p>
          <a:p>
            <a:r>
              <a:rPr lang="en-US" b="1" dirty="0" smtClean="0"/>
              <a:t>Defensible Evidence</a:t>
            </a:r>
          </a:p>
          <a:p>
            <a:r>
              <a:rPr lang="en-US" b="1" dirty="0" smtClean="0"/>
              <a:t>of learning?</a:t>
            </a:r>
            <a:endParaRPr lang="en-US" b="1" dirty="0"/>
          </a:p>
        </p:txBody>
      </p:sp>
    </p:spTree>
    <p:extLst>
      <p:ext uri="{BB962C8B-B14F-4D97-AF65-F5344CB8AC3E}">
        <p14:creationId xmlns:p14="http://schemas.microsoft.com/office/powerpoint/2010/main" val="76412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486400" y="3843338"/>
            <a:ext cx="3657600" cy="2003425"/>
          </a:xfrm>
        </p:spPr>
        <p:txBody>
          <a:bodyPr>
            <a:normAutofit fontScale="90000"/>
          </a:bodyPr>
          <a:lstStyle/>
          <a:p>
            <a:r>
              <a:rPr lang="en-US" sz="3600" dirty="0" smtClean="0">
                <a:hlinkClick r:id="rId3"/>
              </a:rPr>
              <a:t/>
            </a:r>
            <a:br>
              <a:rPr lang="en-US" sz="3600" dirty="0" smtClean="0">
                <a:hlinkClick r:id="rId3"/>
              </a:rPr>
            </a:br>
            <a:r>
              <a:rPr lang="en-US" sz="3600" dirty="0" smtClean="0">
                <a:hlinkClick r:id="rId3"/>
              </a:rPr>
              <a:t>www.youtube.com/watch?v=5C5_dOEyAfk </a:t>
            </a:r>
            <a:r>
              <a:rPr lang="en-US" dirty="0" smtClean="0"/>
              <a:t/>
            </a:r>
            <a:br>
              <a:rPr lang="en-US" dirty="0" smtClean="0"/>
            </a:br>
            <a:endParaRPr lang="en-US" dirty="0"/>
          </a:p>
        </p:txBody>
      </p:sp>
      <p:sp>
        <p:nvSpPr>
          <p:cNvPr id="4" name="Title 1"/>
          <p:cNvSpPr txBox="1">
            <a:spLocks/>
          </p:cNvSpPr>
          <p:nvPr/>
        </p:nvSpPr>
        <p:spPr>
          <a:xfrm>
            <a:off x="990600" y="1522328"/>
            <a:ext cx="35052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Warm-up</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4" name="Picture 2" descr="C:\Users\pac&amp;boo\Desktop\KSTA\warm-up_files\physical-warm-up.img_assist_custom-279x242.jpg"/>
          <p:cNvPicPr>
            <a:picLocks noChangeAspect="1" noChangeArrowheads="1"/>
          </p:cNvPicPr>
          <p:nvPr/>
        </p:nvPicPr>
        <p:blipFill>
          <a:blip r:embed="rId4" cstate="print"/>
          <a:srcRect/>
          <a:stretch>
            <a:fillRect/>
          </a:stretch>
        </p:blipFill>
        <p:spPr bwMode="auto">
          <a:xfrm>
            <a:off x="4944534" y="1066799"/>
            <a:ext cx="2818342" cy="2444583"/>
          </a:xfrm>
          <a:prstGeom prst="rect">
            <a:avLst/>
          </a:prstGeom>
          <a:noFill/>
          <a:ln w="12700">
            <a:solidFill>
              <a:schemeClr val="tx1"/>
            </a:solidFill>
          </a:ln>
        </p:spPr>
      </p:pic>
      <p:pic>
        <p:nvPicPr>
          <p:cNvPr id="3" name="Picture 2"/>
          <p:cNvPicPr>
            <a:picLocks noChangeAspect="1"/>
          </p:cNvPicPr>
          <p:nvPr/>
        </p:nvPicPr>
        <p:blipFill>
          <a:blip r:embed="rId5"/>
          <a:stretch>
            <a:fillRect/>
          </a:stretch>
        </p:blipFill>
        <p:spPr>
          <a:xfrm>
            <a:off x="990600" y="3505200"/>
            <a:ext cx="3528488" cy="2681287"/>
          </a:xfrm>
          <a:prstGeom prst="rect">
            <a:avLst/>
          </a:prstGeom>
        </p:spPr>
      </p:pic>
    </p:spTree>
    <p:extLst>
      <p:ext uri="{BB962C8B-B14F-4D97-AF65-F5344CB8AC3E}">
        <p14:creationId xmlns:p14="http://schemas.microsoft.com/office/powerpoint/2010/main" val="33372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733" y="795867"/>
            <a:ext cx="5029199" cy="2785533"/>
          </a:xfrm>
        </p:spPr>
        <p:txBody>
          <a:bodyPr>
            <a:noAutofit/>
          </a:bodyPr>
          <a:lstStyle/>
          <a:p>
            <a:pPr algn="ctr"/>
            <a:r>
              <a:rPr lang="en-US" sz="6000" b="1" dirty="0" smtClean="0">
                <a:solidFill>
                  <a:schemeClr val="accent1">
                    <a:lumMod val="50000"/>
                  </a:schemeClr>
                </a:solidFill>
              </a:rPr>
              <a:t>Questions? Feedback?</a:t>
            </a:r>
            <a:endParaRPr lang="en-US" sz="6000" b="1" dirty="0">
              <a:solidFill>
                <a:schemeClr val="accent1">
                  <a:lumMod val="50000"/>
                </a:schemeClr>
              </a:solidFill>
            </a:endParaRPr>
          </a:p>
        </p:txBody>
      </p:sp>
    </p:spTree>
    <p:extLst>
      <p:ext uri="{BB962C8B-B14F-4D97-AF65-F5344CB8AC3E}">
        <p14:creationId xmlns:p14="http://schemas.microsoft.com/office/powerpoint/2010/main" val="131749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6" y="828877"/>
            <a:ext cx="4055025" cy="3507549"/>
          </a:xfrm>
        </p:spPr>
        <p:txBody>
          <a:bodyPr>
            <a:normAutofit/>
          </a:bodyPr>
          <a:lstStyle/>
          <a:p>
            <a:r>
              <a:rPr lang="en-US" sz="8800" dirty="0" smtClean="0">
                <a:solidFill>
                  <a:schemeClr val="accent1">
                    <a:lumMod val="50000"/>
                  </a:schemeClr>
                </a:solidFill>
              </a:rPr>
              <a:t>Break</a:t>
            </a:r>
            <a:endParaRPr lang="en-US" sz="8800" dirty="0">
              <a:solidFill>
                <a:schemeClr val="accent1">
                  <a:lumMod val="50000"/>
                </a:schemeClr>
              </a:solidFill>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336" y="5846937"/>
            <a:ext cx="901598" cy="948233"/>
          </a:xfrm>
          <a:prstGeom prst="rect">
            <a:avLst/>
          </a:prstGeom>
        </p:spPr>
      </p:pic>
    </p:spTree>
    <p:extLst>
      <p:ext uri="{BB962C8B-B14F-4D97-AF65-F5344CB8AC3E}">
        <p14:creationId xmlns:p14="http://schemas.microsoft.com/office/powerpoint/2010/main" val="11781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Task Evaluation/Revision</a:t>
            </a:r>
            <a:endParaRPr lang="en-US" sz="4400" b="1" dirty="0"/>
          </a:p>
        </p:txBody>
      </p:sp>
      <p:sp>
        <p:nvSpPr>
          <p:cNvPr id="3" name="Content Placeholder 2"/>
          <p:cNvSpPr>
            <a:spLocks noGrp="1"/>
          </p:cNvSpPr>
          <p:nvPr>
            <p:ph idx="1"/>
          </p:nvPr>
        </p:nvSpPr>
        <p:spPr>
          <a:xfrm>
            <a:off x="880533" y="1485901"/>
            <a:ext cx="7687734" cy="4474632"/>
          </a:xfrm>
          <a:solidFill>
            <a:schemeClr val="bg1"/>
          </a:solidFill>
          <a:ln>
            <a:solidFill>
              <a:schemeClr val="tx1"/>
            </a:solidFill>
          </a:ln>
        </p:spPr>
        <p:txBody>
          <a:bodyPr>
            <a:noAutofit/>
          </a:bodyPr>
          <a:lstStyle/>
          <a:p>
            <a:r>
              <a:rPr lang="en-US" sz="4000" dirty="0" smtClean="0"/>
              <a:t>Using an assessment item you gave over the last 4 weeks and the protocol established this morning, revisit your assessment item or task for congruency with NGSS.</a:t>
            </a:r>
          </a:p>
          <a:p>
            <a:r>
              <a:rPr lang="en-US" sz="4000" dirty="0" smtClean="0"/>
              <a:t>Revise and submit</a:t>
            </a:r>
          </a:p>
          <a:p>
            <a:pPr marL="45720" indent="0">
              <a:buNone/>
            </a:pPr>
            <a:endParaRPr lang="en-US" sz="4000" dirty="0" smtClean="0"/>
          </a:p>
          <a:p>
            <a:endParaRPr lang="en-US" sz="4000" dirty="0"/>
          </a:p>
        </p:txBody>
      </p:sp>
    </p:spTree>
    <p:extLst>
      <p:ext uri="{BB962C8B-B14F-4D97-AF65-F5344CB8AC3E}">
        <p14:creationId xmlns:p14="http://schemas.microsoft.com/office/powerpoint/2010/main" val="39821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solidFill>
            <a:schemeClr val="bg1"/>
          </a:solidFill>
          <a:ln>
            <a:solidFill>
              <a:schemeClr val="tx1"/>
            </a:solidFill>
          </a:ln>
        </p:spPr>
        <p:txBody>
          <a:bodyPr/>
          <a:lstStyle/>
          <a:p>
            <a:r>
              <a:rPr lang="en-US" dirty="0" smtClean="0"/>
              <a:t>Reflect on the four pillars on your agenda.  What will you share with your district from this afternoon?</a:t>
            </a:r>
          </a:p>
          <a:p>
            <a:r>
              <a:rPr lang="en-US" b="1" dirty="0" smtClean="0">
                <a:solidFill>
                  <a:schemeClr val="accent1">
                    <a:lumMod val="75000"/>
                  </a:schemeClr>
                </a:solidFill>
              </a:rPr>
              <a:t>Homework: Post assessment item to folder on webpage</a:t>
            </a:r>
          </a:p>
          <a:p>
            <a:r>
              <a:rPr lang="en-US" dirty="0" smtClean="0"/>
              <a:t>Next meeting: January 22, 2014 at the OC Administrative Annex on Button Lane</a:t>
            </a:r>
          </a:p>
          <a:p>
            <a:r>
              <a:rPr lang="en-US" dirty="0" smtClean="0"/>
              <a:t>Evaluation</a:t>
            </a:r>
            <a:endParaRPr lang="en-US" dirty="0"/>
          </a:p>
        </p:txBody>
      </p:sp>
      <p:sp>
        <p:nvSpPr>
          <p:cNvPr id="4" name="TextBox 3"/>
          <p:cNvSpPr txBox="1"/>
          <p:nvPr/>
        </p:nvSpPr>
        <p:spPr>
          <a:xfrm>
            <a:off x="3234267" y="5994400"/>
            <a:ext cx="5334000" cy="369332"/>
          </a:xfrm>
          <a:prstGeom prst="rect">
            <a:avLst/>
          </a:prstGeom>
          <a:solidFill>
            <a:schemeClr val="bg1"/>
          </a:solidFill>
          <a:ln>
            <a:solidFill>
              <a:schemeClr val="tx1"/>
            </a:solidFill>
          </a:ln>
        </p:spPr>
        <p:txBody>
          <a:bodyPr wrap="square" rtlCol="0">
            <a:spAutoFit/>
          </a:bodyPr>
          <a:lstStyle/>
          <a:p>
            <a:r>
              <a:rPr lang="en-US" dirty="0" smtClean="0"/>
              <a:t>Happy Holidays from the OVEC Facilitation Team</a:t>
            </a:r>
            <a:endParaRPr lang="en-US" dirty="0"/>
          </a:p>
        </p:txBody>
      </p:sp>
    </p:spTree>
    <p:extLst>
      <p:ext uri="{BB962C8B-B14F-4D97-AF65-F5344CB8AC3E}">
        <p14:creationId xmlns:p14="http://schemas.microsoft.com/office/powerpoint/2010/main" val="278857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02" y="274638"/>
            <a:ext cx="7347098" cy="588962"/>
          </a:xfrm>
        </p:spPr>
        <p:txBody>
          <a:bodyPr/>
          <a:lstStyle/>
          <a:p>
            <a:r>
              <a:rPr lang="en-US" dirty="0" smtClean="0"/>
              <a:t> FAL Pre-test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872067"/>
            <a:ext cx="8788400" cy="5562600"/>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228499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Shift</a:t>
            </a:r>
            <a:endParaRPr lang="en-US" dirty="0"/>
          </a:p>
        </p:txBody>
      </p:sp>
      <p:pic>
        <p:nvPicPr>
          <p:cNvPr id="9" name="Picture 8"/>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844" y="1554930"/>
            <a:ext cx="5637215" cy="3251848"/>
          </a:xfrm>
          <a:prstGeom prst="rect">
            <a:avLst/>
          </a:prstGeom>
          <a:solidFill>
            <a:sysClr val="window" lastClr="FFFFFF"/>
          </a:solidFill>
          <a:ln w="38100">
            <a:solidFill>
              <a:schemeClr val="accent1"/>
            </a:solidFill>
          </a:ln>
          <a:effectLst/>
        </p:spPr>
      </p:pic>
      <p:pic>
        <p:nvPicPr>
          <p:cNvPr id="7" name="Picture 6"/>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080" y="3708401"/>
            <a:ext cx="5340186" cy="2844800"/>
          </a:xfrm>
          <a:prstGeom prst="rect">
            <a:avLst/>
          </a:prstGeom>
          <a:solidFill>
            <a:sysClr val="window" lastClr="FFFFFF"/>
          </a:solidFill>
          <a:ln w="38100">
            <a:solidFill>
              <a:schemeClr val="accent1"/>
            </a:solidFill>
          </a:ln>
          <a:effectLst/>
        </p:spPr>
      </p:pic>
      <p:sp>
        <p:nvSpPr>
          <p:cNvPr id="4" name="Bent Arrow 3"/>
          <p:cNvSpPr/>
          <p:nvPr/>
        </p:nvSpPr>
        <p:spPr>
          <a:xfrm rot="5400000">
            <a:off x="5832390" y="2081791"/>
            <a:ext cx="1767014" cy="1099751"/>
          </a:xfrm>
          <a:prstGeom prst="bentArrow">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46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938" y="282632"/>
            <a:ext cx="6850298" cy="597439"/>
          </a:xfrm>
        </p:spPr>
        <p:txBody>
          <a:bodyPr>
            <a:normAutofit/>
          </a:bodyPr>
          <a:lstStyle/>
          <a:p>
            <a:r>
              <a:rPr lang="en-US" sz="3200" dirty="0" smtClean="0"/>
              <a:t>Shifts in Instruction – revisiting Waves</a:t>
            </a:r>
            <a:endParaRPr lang="en-US" sz="3200" dirty="0"/>
          </a:p>
        </p:txBody>
      </p:sp>
      <p:sp>
        <p:nvSpPr>
          <p:cNvPr id="3" name="Content Placeholder 2"/>
          <p:cNvSpPr>
            <a:spLocks noGrp="1"/>
          </p:cNvSpPr>
          <p:nvPr>
            <p:ph idx="1"/>
          </p:nvPr>
        </p:nvSpPr>
        <p:spPr/>
        <p:txBody>
          <a:bodyPr/>
          <a:lstStyle/>
          <a:p>
            <a:pPr marL="45720" indent="0">
              <a:buNone/>
            </a:pPr>
            <a:r>
              <a:rPr lang="en-US" dirty="0" smtClean="0"/>
              <a:t>OLD – what are common past uses of a slinky for students to explore waves?</a:t>
            </a:r>
          </a:p>
          <a:p>
            <a:pPr marL="45720" indent="0">
              <a:buNone/>
            </a:pPr>
            <a:endParaRPr lang="en-US" dirty="0" smtClean="0"/>
          </a:p>
        </p:txBody>
      </p:sp>
    </p:spTree>
    <p:extLst>
      <p:ext uri="{BB962C8B-B14F-4D97-AF65-F5344CB8AC3E}">
        <p14:creationId xmlns:p14="http://schemas.microsoft.com/office/powerpoint/2010/main" val="410389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3557</Words>
  <Application>Microsoft Office PowerPoint</Application>
  <PresentationFormat>On-screen Show (4:3)</PresentationFormat>
  <Paragraphs>339</Paragraphs>
  <Slides>63</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ＭＳ ゴシック</vt:lpstr>
      <vt:lpstr>MS PGothic</vt:lpstr>
      <vt:lpstr>Arial</vt:lpstr>
      <vt:lpstr>Calibri</vt:lpstr>
      <vt:lpstr>Cambria</vt:lpstr>
      <vt:lpstr>Century Gothic</vt:lpstr>
      <vt:lpstr>Comic Sans MS</vt:lpstr>
      <vt:lpstr>Gill Sans</vt:lpstr>
      <vt:lpstr>Rockwell</vt:lpstr>
      <vt:lpstr>Wingdings</vt:lpstr>
      <vt:lpstr>ヒラギノ角ゴ ProN W3</vt:lpstr>
      <vt:lpstr>ヒラギノ角ゴ ProN W6</vt:lpstr>
      <vt:lpstr>Back to School 16x9</vt:lpstr>
      <vt:lpstr>Science Network Meeting</vt:lpstr>
      <vt:lpstr>Agenda</vt:lpstr>
      <vt:lpstr>RIGHTS</vt:lpstr>
      <vt:lpstr>Shifts happen…</vt:lpstr>
      <vt:lpstr>Shifts…</vt:lpstr>
      <vt:lpstr> www.youtube.com/watch?v=5C5_dOEyAfk  </vt:lpstr>
      <vt:lpstr> FAL Pre-test</vt:lpstr>
      <vt:lpstr>Making the Shift</vt:lpstr>
      <vt:lpstr>Shifts in Instruction – revisiting Waves</vt:lpstr>
      <vt:lpstr>Shifts in Instruction – revisiting Waves</vt:lpstr>
      <vt:lpstr>Shifts in Instruction – revisiting Waves</vt:lpstr>
      <vt:lpstr>Protocol Development &amp; Item Analysis</vt:lpstr>
      <vt:lpstr>Break</vt:lpstr>
      <vt:lpstr>Protocol Essentials:</vt:lpstr>
      <vt:lpstr>Task Evaluation/Revision</vt:lpstr>
      <vt:lpstr>Lunch and Learn</vt:lpstr>
      <vt:lpstr>PowerPoint Presentation</vt:lpstr>
      <vt:lpstr>PowerPoint Presentation</vt:lpstr>
      <vt:lpstr> The Informal Educator Science Hub </vt:lpstr>
      <vt:lpstr>https://docs.google.com/forms/d/1uocntEv6GhVOogKNUCzXs7A_gD7GdXoLc7axVcIYCFc/viewform?c=0&amp;w=1&amp;usp=mail_form_link</vt:lpstr>
      <vt:lpstr>     Join professional list serves at http://www.coe.uky.edu/lists/kylists.php </vt:lpstr>
      <vt:lpstr>Consider this…</vt:lpstr>
      <vt:lpstr>Question Formulation Technique™</vt:lpstr>
      <vt:lpstr>Key Components of QFT™</vt:lpstr>
      <vt:lpstr>The Question Focus (QFocus)</vt:lpstr>
      <vt:lpstr>Science and Engineering Practice #1</vt:lpstr>
      <vt:lpstr>Experiencing the QFT Process</vt:lpstr>
      <vt:lpstr>Rules</vt:lpstr>
      <vt:lpstr>Categorizing Questions:  Closed/Open</vt:lpstr>
      <vt:lpstr>Discussion</vt:lpstr>
      <vt:lpstr>Change Closed to Open</vt:lpstr>
      <vt:lpstr>Thinking in many different directions  (Closed to Open Questioning)</vt:lpstr>
      <vt:lpstr>Narrowing Down, Focusing (Open to Closed Questioning)</vt:lpstr>
      <vt:lpstr>Prioritizing Questions </vt:lpstr>
      <vt:lpstr>Prioritizing Questions </vt:lpstr>
      <vt:lpstr>Reflection </vt:lpstr>
      <vt:lpstr>QfT Next Steps</vt:lpstr>
      <vt:lpstr>Question Formulation Technique™</vt:lpstr>
      <vt:lpstr>In My Classroom</vt:lpstr>
      <vt:lpstr>Reflection:</vt:lpstr>
      <vt:lpstr>PowerPoint Presentation</vt:lpstr>
      <vt:lpstr>PowerPoint Presentation</vt:lpstr>
      <vt:lpstr>PowerPoint Presentation</vt:lpstr>
      <vt:lpstr>Today’s Experience for TLs</vt:lpstr>
      <vt:lpstr>PowerPoint Presentation</vt:lpstr>
      <vt:lpstr>Sort the cards into 2 categories:    1) forces acting on the box are balanced  2) forces acting on the box are unbalanced.    NOTE:  A “push” indicates that hands are in contact with the box.  A “shove” indicates that an abrupt force is applied by the hands but then the hands are not in contact with the box.</vt:lpstr>
      <vt:lpstr>PowerPoint Presentation</vt:lpstr>
      <vt:lpstr>PowerPoint Presentation</vt:lpstr>
      <vt:lpstr>Pair each card with a force diagram.    1) Label each force on the diagram. 2) Indicate on each card:  a) the forces are balanced / unbalanced   b) the motion is speeding up, slowing  down, or at constant speed.  NOTE:  The grid is there to help you understand the relative magnitude of each force.</vt:lpstr>
      <vt:lpstr>Sharing work</vt:lpstr>
      <vt:lpstr>Whole Class Discussion</vt:lpstr>
      <vt:lpstr>PowerPoint Presentation</vt:lpstr>
      <vt:lpstr>PowerPoint Presentation</vt:lpstr>
      <vt:lpstr>PowerPoint Presentation</vt:lpstr>
      <vt:lpstr>PowerPoint Presentation</vt:lpstr>
      <vt:lpstr>PowerPoint Presentation</vt:lpstr>
      <vt:lpstr>PowerPoint Presentation</vt:lpstr>
      <vt:lpstr>Post-test</vt:lpstr>
      <vt:lpstr>Domain 3: Instruction 3b – Questioning &amp; Discussion Techniques</vt:lpstr>
      <vt:lpstr>Questions? Feedback?</vt:lpstr>
      <vt:lpstr>Break</vt:lpstr>
      <vt:lpstr>Task Evaluation/Revision</vt:lpstr>
      <vt:lpstr>Final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2014-11-11T17:06:09Z</dcterms:created>
  <dcterms:modified xsi:type="dcterms:W3CDTF">2014-11-19T16:44:34Z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