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314" r:id="rId5"/>
    <p:sldId id="268" r:id="rId6"/>
    <p:sldId id="327" r:id="rId7"/>
    <p:sldId id="330" r:id="rId8"/>
    <p:sldId id="325" r:id="rId9"/>
    <p:sldId id="329" r:id="rId10"/>
    <p:sldId id="332" r:id="rId11"/>
    <p:sldId id="334" r:id="rId12"/>
    <p:sldId id="259" r:id="rId13"/>
    <p:sldId id="260" r:id="rId14"/>
    <p:sldId id="261" r:id="rId15"/>
    <p:sldId id="312" r:id="rId16"/>
    <p:sldId id="313" r:id="rId17"/>
    <p:sldId id="321" r:id="rId18"/>
    <p:sldId id="263" r:id="rId19"/>
    <p:sldId id="264" r:id="rId20"/>
    <p:sldId id="265" r:id="rId21"/>
    <p:sldId id="266" r:id="rId22"/>
    <p:sldId id="324" r:id="rId23"/>
    <p:sldId id="267" r:id="rId24"/>
    <p:sldId id="316" r:id="rId25"/>
    <p:sldId id="282" r:id="rId26"/>
    <p:sldId id="283" r:id="rId27"/>
    <p:sldId id="320" r:id="rId28"/>
    <p:sldId id="284" r:id="rId29"/>
    <p:sldId id="285" r:id="rId30"/>
    <p:sldId id="317" r:id="rId31"/>
    <p:sldId id="290" r:id="rId32"/>
    <p:sldId id="335" r:id="rId33"/>
    <p:sldId id="289" r:id="rId34"/>
    <p:sldId id="292" r:id="rId35"/>
    <p:sldId id="293" r:id="rId36"/>
    <p:sldId id="294" r:id="rId37"/>
    <p:sldId id="295" r:id="rId38"/>
    <p:sldId id="296" r:id="rId39"/>
    <p:sldId id="336" r:id="rId40"/>
    <p:sldId id="337" r:id="rId41"/>
    <p:sldId id="299" r:id="rId42"/>
    <p:sldId id="341" r:id="rId43"/>
    <p:sldId id="344" r:id="rId44"/>
    <p:sldId id="343" r:id="rId45"/>
    <p:sldId id="345" r:id="rId46"/>
    <p:sldId id="346" r:id="rId47"/>
    <p:sldId id="347" r:id="rId48"/>
    <p:sldId id="306" r:id="rId49"/>
    <p:sldId id="307" r:id="rId50"/>
    <p:sldId id="338" r:id="rId51"/>
    <p:sldId id="339" r:id="rId52"/>
    <p:sldId id="348" r:id="rId53"/>
    <p:sldId id="350" r:id="rId54"/>
    <p:sldId id="351" r:id="rId55"/>
    <p:sldId id="308" r:id="rId56"/>
    <p:sldId id="349" r:id="rId57"/>
    <p:sldId id="309" r:id="rId58"/>
    <p:sldId id="310" r:id="rId59"/>
    <p:sldId id="315" r:id="rId60"/>
    <p:sldId id="31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6A8ED3-2D7F-45B8-95E0-C3DB5D7EA6DC}">
          <p14:sldIdLst>
            <p14:sldId id="256"/>
            <p14:sldId id="257"/>
            <p14:sldId id="258"/>
            <p14:sldId id="314"/>
            <p14:sldId id="268"/>
            <p14:sldId id="327"/>
            <p14:sldId id="330"/>
            <p14:sldId id="325"/>
            <p14:sldId id="329"/>
          </p14:sldIdLst>
        </p14:section>
        <p14:section name="Untitled Section" id="{832D4FF0-B4CF-4644-94DC-058D442631A2}">
          <p14:sldIdLst>
            <p14:sldId id="332"/>
            <p14:sldId id="334"/>
            <p14:sldId id="259"/>
            <p14:sldId id="260"/>
            <p14:sldId id="261"/>
            <p14:sldId id="312"/>
            <p14:sldId id="313"/>
            <p14:sldId id="321"/>
            <p14:sldId id="263"/>
            <p14:sldId id="264"/>
            <p14:sldId id="265"/>
            <p14:sldId id="266"/>
            <p14:sldId id="324"/>
            <p14:sldId id="267"/>
            <p14:sldId id="316"/>
            <p14:sldId id="282"/>
            <p14:sldId id="283"/>
            <p14:sldId id="320"/>
            <p14:sldId id="284"/>
            <p14:sldId id="285"/>
            <p14:sldId id="317"/>
            <p14:sldId id="290"/>
            <p14:sldId id="335"/>
            <p14:sldId id="289"/>
            <p14:sldId id="292"/>
            <p14:sldId id="293"/>
            <p14:sldId id="294"/>
            <p14:sldId id="295"/>
            <p14:sldId id="296"/>
            <p14:sldId id="336"/>
            <p14:sldId id="337"/>
            <p14:sldId id="299"/>
            <p14:sldId id="341"/>
            <p14:sldId id="344"/>
            <p14:sldId id="343"/>
            <p14:sldId id="345"/>
            <p14:sldId id="346"/>
            <p14:sldId id="347"/>
            <p14:sldId id="306"/>
            <p14:sldId id="307"/>
            <p14:sldId id="338"/>
            <p14:sldId id="339"/>
            <p14:sldId id="348"/>
            <p14:sldId id="350"/>
            <p14:sldId id="351"/>
            <p14:sldId id="308"/>
            <p14:sldId id="349"/>
            <p14:sldId id="309"/>
            <p14:sldId id="310"/>
            <p14:sldId id="315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400" baseline="0"/>
              <a:t>Grade Bands</a:t>
            </a:r>
          </a:p>
        </c:rich>
      </c:tx>
      <c:layout>
        <c:manualLayout>
          <c:xMode val="edge"/>
          <c:yMode val="edge"/>
          <c:x val="0.37435294117647061"/>
          <c:y val="2.7923211169284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37404148010909"/>
          <c:y val="0.16785340314136127"/>
          <c:w val="0.62329411764705878"/>
          <c:h val="0.832146596858638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K-2</c:v>
                </c:pt>
                <c:pt idx="1">
                  <c:v>3,4,5</c:v>
                </c:pt>
                <c:pt idx="2">
                  <c:v>Middle</c:v>
                </c:pt>
                <c:pt idx="3">
                  <c:v>High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K-2</c:v>
                </c:pt>
                <c:pt idx="1">
                  <c:v>3,4,5</c:v>
                </c:pt>
                <c:pt idx="2">
                  <c:v>Middle</c:v>
                </c:pt>
                <c:pt idx="3">
                  <c:v>High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0.15</c:v>
                </c:pt>
                <c:pt idx="1">
                  <c:v>0.25</c:v>
                </c:pt>
                <c:pt idx="2">
                  <c:v>0.4</c:v>
                </c:pt>
                <c:pt idx="3">
                  <c:v>0.25</c:v>
                </c:pt>
                <c:pt idx="4">
                  <c:v>0.05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048148035329921E-2"/>
          <c:y val="0.13000761196451077"/>
          <c:w val="0.16892730217642624"/>
          <c:h val="0.71635574079389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baseline="0" dirty="0"/>
              <a:t>Years Participating</a:t>
            </a:r>
          </a:p>
        </c:rich>
      </c:tx>
      <c:layout>
        <c:manualLayout>
          <c:xMode val="edge"/>
          <c:yMode val="edge"/>
          <c:x val="0.35275856401927658"/>
          <c:y val="1.9920315253367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Sheet1!$A$1</c:f>
              <c:strCache>
                <c:ptCount val="1"/>
                <c:pt idx="0">
                  <c:v>Years Participating</c:v>
                </c:pt>
              </c:strCache>
            </c:strRef>
          </c:cat>
          <c:val>
            <c:numRef>
              <c:f>Sheet1!$A$1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baseline="0" dirty="0" smtClean="0"/>
              <a:t>Implementation of SEP </a:t>
            </a:r>
            <a:endParaRPr lang="en-US" sz="3200" b="1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Sheet1!$A$2:$B$6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comfortable: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436336"/>
        <c:axId val="203092608"/>
      </c:barChart>
      <c:catAx>
        <c:axId val="20343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92608"/>
        <c:crosses val="autoZero"/>
        <c:auto val="1"/>
        <c:lblAlgn val="ctr"/>
        <c:lblOffset val="100"/>
        <c:noMultiLvlLbl val="0"/>
      </c:catAx>
      <c:valAx>
        <c:axId val="20309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3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3600" b="1" i="0" baseline="0" dirty="0" smtClean="0">
                <a:latin typeface="+mj-lt"/>
              </a:rPr>
              <a:t>Implementation  </a:t>
            </a:r>
            <a:r>
              <a:rPr lang="en-US" sz="3600" b="1" i="0" baseline="0" dirty="0">
                <a:latin typeface="+mj-lt"/>
              </a:rPr>
              <a:t>of the DCI's </a:t>
            </a:r>
          </a:p>
        </c:rich>
      </c:tx>
      <c:layout>
        <c:manualLayout>
          <c:xMode val="edge"/>
          <c:yMode val="edge"/>
          <c:x val="0.14028084969355128"/>
          <c:y val="3.557707426032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834080812692111E-2"/>
          <c:y val="0.15624418183860139"/>
          <c:w val="0.94216591918730785"/>
          <c:h val="0.770227235858592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uncomfortable: 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comfortable: 5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12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744336"/>
        <c:axId val="208744896"/>
      </c:barChart>
      <c:catAx>
        <c:axId val="20874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44896"/>
        <c:crosses val="autoZero"/>
        <c:auto val="1"/>
        <c:lblAlgn val="ctr"/>
        <c:lblOffset val="100"/>
        <c:noMultiLvlLbl val="0"/>
      </c:catAx>
      <c:valAx>
        <c:axId val="208744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4433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baseline="0" dirty="0"/>
              <a:t>Implementation of the CCC's </a:t>
            </a:r>
          </a:p>
        </c:rich>
      </c:tx>
      <c:layout>
        <c:manualLayout>
          <c:xMode val="edge"/>
          <c:yMode val="edge"/>
          <c:x val="0.13525675218017102"/>
          <c:y val="4.5763068940459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uncomfortable: 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comfortable: 5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14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747136"/>
        <c:axId val="208747696"/>
      </c:barChart>
      <c:catAx>
        <c:axId val="20874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47696"/>
        <c:crosses val="autoZero"/>
        <c:auto val="1"/>
        <c:lblAlgn val="ctr"/>
        <c:lblOffset val="100"/>
        <c:noMultiLvlLbl val="0"/>
      </c:catAx>
      <c:valAx>
        <c:axId val="20874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4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DD25B-574E-8246-AA75-3DBC348E7868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9A794-45BB-0443-8B08-39D1877B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4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649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4157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259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0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33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02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1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39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9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6455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7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4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6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00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8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0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6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5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7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7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9A794-45BB-0443-8B08-39D1877B3B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5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3AB-AFF7-4FEC-9C6D-5C5456F9B410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78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08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7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3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Kadi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83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018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6184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61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874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OACCl-cSe_MVSxoy74eKtlM1YfdsrdDOCdr2NkASYQ4/viewanalytics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vecsln.weebl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westkyleadershipnetworks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OVEC Science Leadership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29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2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dirty="0"/>
              <a:t>Self Rating of  your understanding and ease of implementing each of the three dimensions of the NGSS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Crosscutting Concepts(CCC)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692429"/>
              </p:ext>
            </p:extLst>
          </p:nvPr>
        </p:nvGraphicFramePr>
        <p:xfrm>
          <a:off x="779463" y="1949450"/>
          <a:ext cx="7583487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34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docs.google.com/forms/d/1OACCl-cSe_MVSxoy74eKtlM1YfdsrdDOCdr2NkASYQ4/viewanalytics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3274" y="1025236"/>
            <a:ext cx="65391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 SURVEY SAYS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4897" y="1698102"/>
            <a:ext cx="3958928" cy="363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477325" y="780235"/>
            <a:ext cx="4400248" cy="5207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>
                <a:solidFill>
                  <a:srgbClr val="8A857C"/>
                </a:solidFill>
                <a:latin typeface="Arial"/>
                <a:ea typeface="Arial"/>
                <a:cs typeface="Arial"/>
                <a:sym typeface="Arial"/>
              </a:rPr>
              <a:t>Be sure to introduce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>
                <a:solidFill>
                  <a:srgbClr val="8A857C"/>
                </a:solidFill>
                <a:latin typeface="Arial"/>
                <a:ea typeface="Arial"/>
                <a:cs typeface="Arial"/>
                <a:sym typeface="Arial"/>
              </a:rPr>
              <a:t>yourself to new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>
                <a:solidFill>
                  <a:srgbClr val="8A857C"/>
                </a:solidFill>
                <a:latin typeface="Arial"/>
                <a:ea typeface="Arial"/>
                <a:cs typeface="Arial"/>
                <a:sym typeface="Arial"/>
              </a:rPr>
              <a:t>folks at your table</a:t>
            </a:r>
          </a:p>
        </p:txBody>
      </p:sp>
    </p:spTree>
    <p:extLst>
      <p:ext uri="{BB962C8B-B14F-4D97-AF65-F5344CB8AC3E}">
        <p14:creationId xmlns:p14="http://schemas.microsoft.com/office/powerpoint/2010/main" val="150183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628650" y="1914422"/>
            <a:ext cx="4838625" cy="4549505"/>
          </a:xfrm>
          <a:prstGeom prst="rect">
            <a:avLst/>
          </a:prstGeom>
          <a:solidFill>
            <a:srgbClr val="E7E6D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important thing about the network is….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While learning with others here at the network, be sure to….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used to think, but now I know…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When challenged, think about….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8467" y="1766181"/>
            <a:ext cx="2842013" cy="466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1274326" y="232275"/>
            <a:ext cx="5605199" cy="152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>
                <a:solidFill>
                  <a:srgbClr val="8A857C"/>
                </a:solidFill>
                <a:latin typeface="Arial"/>
                <a:ea typeface="Arial"/>
                <a:cs typeface="Arial"/>
                <a:sym typeface="Arial"/>
              </a:rPr>
              <a:t>What’s Your Advice?</a:t>
            </a:r>
          </a:p>
        </p:txBody>
      </p:sp>
    </p:spTree>
    <p:extLst>
      <p:ext uri="{BB962C8B-B14F-4D97-AF65-F5344CB8AC3E}">
        <p14:creationId xmlns:p14="http://schemas.microsoft.com/office/powerpoint/2010/main" val="37507677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 idx="4294967295"/>
          </p:nvPr>
        </p:nvSpPr>
        <p:spPr>
          <a:xfrm>
            <a:off x="634928" y="701835"/>
            <a:ext cx="537414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D77C01"/>
              </a:buClr>
              <a:buSzPct val="25000"/>
              <a:buFont typeface="Questrial"/>
              <a:buNone/>
            </a:pPr>
            <a:r>
              <a:rPr lang="en-US" sz="6600" b="0" i="0" u="none" strike="noStrike" cap="none" baseline="0" dirty="0">
                <a:solidFill>
                  <a:srgbClr val="D77C01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en-US" sz="6600" b="0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  NORMS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0" y="1062038"/>
            <a:ext cx="8250238" cy="444976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91440" marR="0" lvl="0" indent="48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2200" b="0" i="0" u="none" strike="noStrike" cap="none" baseline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3556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17817"/>
          <a:stretch/>
        </p:blipFill>
        <p:spPr>
          <a:xfrm>
            <a:off x="6422959" y="701835"/>
            <a:ext cx="1987896" cy="191168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1" name="Shape 131"/>
          <p:cNvSpPr txBox="1"/>
          <p:nvPr/>
        </p:nvSpPr>
        <p:spPr>
          <a:xfrm>
            <a:off x="495580" y="2148008"/>
            <a:ext cx="7915275" cy="397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Pausing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Paraphrasing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Presume Positive Intentions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Posing Questions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Putting Ideas on the Table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Providing Data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Paying Attention to Self and Others</a:t>
            </a:r>
          </a:p>
        </p:txBody>
      </p:sp>
    </p:spTree>
    <p:extLst>
      <p:ext uri="{BB962C8B-B14F-4D97-AF65-F5344CB8AC3E}">
        <p14:creationId xmlns:p14="http://schemas.microsoft.com/office/powerpoint/2010/main" val="1841520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80110"/>
            <a:ext cx="6193632" cy="745629"/>
          </a:xfrm>
        </p:spPr>
        <p:txBody>
          <a:bodyPr/>
          <a:lstStyle/>
          <a:p>
            <a:r>
              <a:rPr lang="en-US" dirty="0" smtClean="0"/>
              <a:t>Network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881" y="2527103"/>
            <a:ext cx="6458600" cy="28307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25" b="1" dirty="0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school district in the Commonwealth of Kentucky has a </a:t>
            </a:r>
            <a:r>
              <a:rPr lang="en-US" sz="2025" b="1" dirty="0">
                <a:latin typeface="Times New Roman" pitchFamily="18" charset="0"/>
                <a:cs typeface="Times New Roman" pitchFamily="18" charset="0"/>
              </a:rPr>
              <a:t>knowledgeable and cohesive </a:t>
            </a:r>
            <a:r>
              <a:rPr lang="en-US" sz="2025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leadership team</a:t>
            </a:r>
            <a:r>
              <a:rPr lang="en-US" sz="2025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that guides the professional learning and practice of 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02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administrators, teachers, and staff so that </a:t>
            </a:r>
            <a:r>
              <a:rPr lang="en-US" sz="2025" b="1" dirty="0">
                <a:latin typeface="Times New Roman" pitchFamily="18" charset="0"/>
                <a:cs typeface="Times New Roman" pitchFamily="18" charset="0"/>
              </a:rPr>
              <a:t>every student 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experiences </a:t>
            </a:r>
            <a:r>
              <a:rPr lang="en-US" sz="202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highly effective teaching,</a:t>
            </a:r>
            <a:r>
              <a:rPr lang="en-US" sz="202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and assessment practices </a:t>
            </a:r>
            <a:r>
              <a:rPr lang="en-US" sz="2025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every classroom</a:t>
            </a:r>
            <a:r>
              <a:rPr lang="en-US" sz="2025" b="1" dirty="0">
                <a:latin typeface="Times New Roman" pitchFamily="18" charset="0"/>
                <a:cs typeface="Times New Roman" pitchFamily="18" charset="0"/>
              </a:rPr>
              <a:t>, every day.</a:t>
            </a:r>
            <a:endParaRPr lang="en-US" sz="2025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Focus????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109844"/>
            <a:ext cx="7583488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#1.   Science Teacher Leadership Network</a:t>
            </a:r>
          </a:p>
          <a:p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3213349"/>
            <a:ext cx="2220580" cy="28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Focus????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109844"/>
            <a:ext cx="7583488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#2.   Role of  Teacher Leader</a:t>
            </a:r>
          </a:p>
          <a:p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3213349"/>
            <a:ext cx="2220580" cy="28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699" cy="948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SzPct val="25000"/>
              <a:buFont typeface="Arial"/>
              <a:buNone/>
            </a:pPr>
            <a:r>
              <a:rPr lang="en-US" sz="5000" b="0" i="0" u="none" strike="noStrike" cap="none" baseline="0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DLT &amp; ME...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29841" y="1709459"/>
            <a:ext cx="3868340" cy="483091"/>
          </a:xfrm>
          <a:prstGeom prst="rect">
            <a:avLst/>
          </a:prstGeom>
          <a:noFill/>
          <a:ln>
            <a:noFill/>
          </a:ln>
        </p:spPr>
        <p:txBody>
          <a:bodyPr lIns="137150" tIns="45700" rIns="13715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300" b="0" i="0" u="none" strike="noStrike" cap="none" baseline="0" dirty="0">
                <a:solidFill>
                  <a:srgbClr val="679B9A"/>
                </a:solidFill>
                <a:latin typeface="Arial"/>
                <a:ea typeface="Arial"/>
                <a:cs typeface="Arial"/>
                <a:sym typeface="Arial"/>
              </a:rPr>
              <a:t>Teacher Leader</a:t>
            </a:r>
          </a:p>
        </p:txBody>
      </p:sp>
      <p:grpSp>
        <p:nvGrpSpPr>
          <p:cNvPr id="145" name="Shape 145"/>
          <p:cNvGrpSpPr/>
          <p:nvPr/>
        </p:nvGrpSpPr>
        <p:grpSpPr>
          <a:xfrm>
            <a:off x="235998" y="2250761"/>
            <a:ext cx="3750988" cy="4346654"/>
            <a:chOff x="131781" y="-9829"/>
            <a:chExt cx="5001317" cy="4346654"/>
          </a:xfrm>
        </p:grpSpPr>
        <p:sp>
          <p:nvSpPr>
            <p:cNvPr id="146" name="Shape 146"/>
            <p:cNvSpPr/>
            <p:nvPr/>
          </p:nvSpPr>
          <p:spPr>
            <a:xfrm>
              <a:off x="131781" y="-9829"/>
              <a:ext cx="5001317" cy="4326997"/>
            </a:xfrm>
            <a:prstGeom prst="ellipse">
              <a:avLst/>
            </a:prstGeom>
            <a:solidFill>
              <a:srgbClr val="C79F5B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1694692" y="206519"/>
              <a:ext cx="1875494" cy="432699"/>
            </a:xfrm>
            <a:prstGeom prst="rect">
              <a:avLst/>
            </a:prstGeom>
            <a:noFill/>
            <a:ln>
              <a:noFill/>
            </a:ln>
          </p:spPr>
          <p:txBody>
            <a:bodyPr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50"/>
                </a:spcAft>
                <a:buSzPct val="25000"/>
                <a:buNone/>
              </a:pPr>
              <a:r>
                <a:rPr lang="en-US" sz="1000" b="1" i="0" u="none" strike="noStrike" cap="none" baseline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Leading to Connect to Larger Community and World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793466" y="619560"/>
              <a:ext cx="3677947" cy="3717264"/>
            </a:xfrm>
            <a:prstGeom prst="ellipse">
              <a:avLst/>
            </a:prstGeom>
            <a:solidFill>
              <a:srgbClr val="C29D65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1839383" y="833304"/>
              <a:ext cx="1586115" cy="427485"/>
            </a:xfrm>
            <a:prstGeom prst="rect">
              <a:avLst/>
            </a:prstGeom>
            <a:noFill/>
            <a:ln>
              <a:noFill/>
            </a:ln>
          </p:spPr>
          <p:txBody>
            <a:bodyPr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50"/>
                </a:spcAft>
                <a:buSzPct val="25000"/>
                <a:buNone/>
              </a:pPr>
              <a:r>
                <a:rPr lang="en-US" sz="1000" b="1" i="0" u="none" strike="noStrike" cap="none" baseline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Leading to Professionalize Teaching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117991" y="1288270"/>
              <a:ext cx="3028898" cy="3028898"/>
            </a:xfrm>
            <a:prstGeom prst="ellipse">
              <a:avLst/>
            </a:prstGeom>
            <a:solidFill>
              <a:srgbClr val="BD9D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1848713" y="1497263"/>
              <a:ext cx="1567455" cy="417987"/>
            </a:xfrm>
            <a:prstGeom prst="rect">
              <a:avLst/>
            </a:prstGeom>
            <a:noFill/>
            <a:ln>
              <a:noFill/>
            </a:ln>
          </p:spPr>
          <p:txBody>
            <a:bodyPr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50"/>
                </a:spcAft>
                <a:buSzPct val="25000"/>
                <a:buNone/>
              </a:pPr>
              <a:r>
                <a:rPr lang="en-US" sz="1000" b="1" i="0" u="none" strike="noStrike" cap="none" baseline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Leading to  Increase Teacher Voice and Influence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1442516" y="1937318"/>
              <a:ext cx="2379848" cy="2379848"/>
            </a:xfrm>
            <a:prstGeom prst="ellipse">
              <a:avLst/>
            </a:prstGeom>
            <a:solidFill>
              <a:srgbClr val="B99D76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1989881" y="2151506"/>
              <a:ext cx="1285118" cy="428371"/>
            </a:xfrm>
            <a:prstGeom prst="rect">
              <a:avLst/>
            </a:prstGeom>
            <a:noFill/>
            <a:ln>
              <a:noFill/>
            </a:ln>
          </p:spPr>
          <p:txBody>
            <a:bodyPr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50"/>
                </a:spcAft>
                <a:buSzPct val="25000"/>
                <a:buNone/>
              </a:pPr>
              <a:r>
                <a:rPr lang="en-US" sz="1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Leading Groups and Teams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1767041" y="2586368"/>
              <a:ext cx="1730799" cy="1730799"/>
            </a:xfrm>
            <a:prstGeom prst="ellipse">
              <a:avLst/>
            </a:prstGeom>
            <a:solidFill>
              <a:srgbClr val="B49E7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2069931" y="2802718"/>
              <a:ext cx="1125019" cy="432699"/>
            </a:xfrm>
            <a:prstGeom prst="rect">
              <a:avLst/>
            </a:prstGeom>
            <a:noFill/>
            <a:ln>
              <a:noFill/>
            </a:ln>
          </p:spPr>
          <p:txBody>
            <a:bodyPr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50"/>
                </a:spcAft>
                <a:buSzPct val="25000"/>
                <a:buNone/>
              </a:pPr>
              <a:r>
                <a:rPr lang="en-US" sz="1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Leading through Modeling and Coaching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2091566" y="3235418"/>
              <a:ext cx="1081749" cy="1081749"/>
            </a:xfrm>
            <a:prstGeom prst="ellipse">
              <a:avLst/>
            </a:prstGeom>
            <a:solidFill>
              <a:srgbClr val="B09F8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2249983" y="3505855"/>
              <a:ext cx="764912" cy="540874"/>
            </a:xfrm>
            <a:prstGeom prst="rect">
              <a:avLst/>
            </a:prstGeom>
            <a:noFill/>
            <a:ln>
              <a:noFill/>
            </a:ln>
          </p:spPr>
          <p:txBody>
            <a:bodyPr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50"/>
                </a:spcAft>
                <a:buSzPct val="25000"/>
                <a:buNone/>
              </a:pPr>
              <a:r>
                <a:rPr lang="en-US" sz="1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Leading from the Classroom</a:t>
              </a:r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4573191" y="1800179"/>
            <a:ext cx="3887390" cy="483091"/>
          </a:xfrm>
          <a:prstGeom prst="rect">
            <a:avLst/>
          </a:prstGeom>
          <a:noFill/>
          <a:ln>
            <a:noFill/>
          </a:ln>
        </p:spPr>
        <p:txBody>
          <a:bodyPr lIns="137150" tIns="45700" rIns="13715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300" b="0" i="0" u="none" strike="noStrike" cap="none" baseline="0" dirty="0">
                <a:solidFill>
                  <a:srgbClr val="679B9A"/>
                </a:solidFill>
                <a:latin typeface="Arial"/>
                <a:ea typeface="Arial"/>
                <a:cs typeface="Arial"/>
                <a:sym typeface="Arial"/>
              </a:rPr>
              <a:t>District Leadership Team (DLT)</a:t>
            </a:r>
          </a:p>
        </p:txBody>
      </p:sp>
      <p:pic>
        <p:nvPicPr>
          <p:cNvPr id="159" name="Shape 159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11751" y="2544578"/>
            <a:ext cx="4491718" cy="3368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2175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274321" y="253218"/>
            <a:ext cx="867273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 at a Glance </a:t>
            </a:r>
          </a:p>
        </p:txBody>
      </p:sp>
      <p:graphicFrame>
        <p:nvGraphicFramePr>
          <p:cNvPr id="166" name="Shape 166"/>
          <p:cNvGraphicFramePr/>
          <p:nvPr>
            <p:extLst>
              <p:ext uri="{D42A27DB-BD31-4B8C-83A1-F6EECF244321}">
                <p14:modId xmlns:p14="http://schemas.microsoft.com/office/powerpoint/2010/main" val="1090559362"/>
              </p:ext>
            </p:extLst>
          </p:nvPr>
        </p:nvGraphicFramePr>
        <p:xfrm>
          <a:off x="409268" y="617221"/>
          <a:ext cx="8537787" cy="58646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39443"/>
                <a:gridCol w="1205969"/>
                <a:gridCol w="158766"/>
                <a:gridCol w="1441434"/>
                <a:gridCol w="101300"/>
                <a:gridCol w="1316020"/>
                <a:gridCol w="108048"/>
                <a:gridCol w="1263552"/>
                <a:gridCol w="166366"/>
                <a:gridCol w="1236889"/>
              </a:tblGrid>
              <a:tr h="3840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Sept</a:t>
                      </a:r>
                    </a:p>
                  </a:txBody>
                  <a:tcPr marL="51431" marR="514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Oct</a:t>
                      </a:r>
                    </a:p>
                  </a:txBody>
                  <a:tcPr marL="51431" marR="514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Nov</a:t>
                      </a:r>
                    </a:p>
                  </a:txBody>
                  <a:tcPr marL="51431" marR="514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Jan</a:t>
                      </a:r>
                    </a:p>
                  </a:txBody>
                  <a:tcPr marL="51431" marR="514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Feb</a:t>
                      </a:r>
                    </a:p>
                  </a:txBody>
                  <a:tcPr marL="51431" marR="514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Mar</a:t>
                      </a:r>
                    </a:p>
                  </a:txBody>
                  <a:tcPr marL="51431" marR="514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612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u="none" strike="noStrike" cap="none" baseline="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Monthly Themes/Focus Questions</a:t>
                      </a:r>
                    </a:p>
                  </a:txBody>
                  <a:tcPr marL="51431" marR="514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60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How can CAPACITY for GOING DEEPER be developed and sustained?</a:t>
                      </a:r>
                    </a:p>
                  </a:txBody>
                  <a:tcPr marL="51431" marR="514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What IS Good Practice? How Do You Know?</a:t>
                      </a:r>
                    </a:p>
                  </a:txBody>
                  <a:tcPr marL="51431" marR="51431" marT="0" marB="0">
                    <a:lnL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How can </a:t>
                      </a:r>
                      <a:r>
                        <a:rPr lang="en-US" sz="16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PROFESSIONAL LEARNING </a:t>
                      </a:r>
                      <a:r>
                        <a:rPr lang="en-US" sz="18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support the growth of all educators?</a:t>
                      </a:r>
                    </a:p>
                  </a:txBody>
                  <a:tcPr marL="51431" marR="51431" marT="0" marB="0">
                    <a:lnL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lang="en-US" sz="1800" i="1" u="none" strike="noStrike" cap="none" baseline="0" dirty="0">
                        <a:solidFill>
                          <a:srgbClr val="76079D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What type of evidence supports the </a:t>
                      </a:r>
                      <a:r>
                        <a:rPr lang="en-US" sz="16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OPERATIONAL-IZATION</a:t>
                      </a:r>
                      <a:r>
                        <a:rPr lang="en-US" sz="18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of the </a:t>
                      </a:r>
                      <a:r>
                        <a:rPr lang="en-US" sz="1800" i="1" u="none" strike="noStrike" cap="none" baseline="0" dirty="0" err="1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FfT</a:t>
                      </a:r>
                      <a:r>
                        <a:rPr lang="en-US" sz="18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and CHETL?</a:t>
                      </a:r>
                    </a:p>
                  </a:txBody>
                  <a:tcPr marL="51431" marR="51431" marT="0" marB="0">
                    <a:lnL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lang="en-US" sz="1800" i="1" u="none" strike="noStrike" cap="none" baseline="0" dirty="0">
                        <a:solidFill>
                          <a:srgbClr val="76079D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How can the </a:t>
                      </a:r>
                      <a:r>
                        <a:rPr lang="en-US" sz="16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EXAMINATION OF STUDENT/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EDUCATOR WORK </a:t>
                      </a:r>
                      <a:r>
                        <a:rPr lang="en-US" sz="18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be supported as a routine for continuous </a:t>
                      </a:r>
                      <a:r>
                        <a:rPr lang="en-US" sz="1600" i="1" u="none" strike="noStrike" cap="none" baseline="0" dirty="0" smtClean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improvement?</a:t>
                      </a:r>
                      <a:endParaRPr lang="en-US" sz="1600" i="1" u="none" strike="noStrike" cap="none" baseline="0" dirty="0">
                        <a:solidFill>
                          <a:srgbClr val="76079D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lang="en-US" sz="1600" i="1" u="none" strike="noStrike" cap="none" baseline="0" dirty="0">
                        <a:solidFill>
                          <a:srgbClr val="76079D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i="1" u="none" strike="noStrike" cap="none" baseline="0" dirty="0">
                          <a:solidFill>
                            <a:srgbClr val="76079D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How can a DLT PLAN, SUPPORT AND SUSTAIN STRUCTURES AND ROUTINES that promote continuous growth and improvement?</a:t>
                      </a:r>
                    </a:p>
                  </a:txBody>
                  <a:tcPr marL="51431" marR="51431" marT="0" marB="0">
                    <a:lnL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lang="en-US" sz="1800" i="1" u="none" strike="noStrike" cap="none" baseline="0" dirty="0">
                        <a:solidFill>
                          <a:srgbClr val="76079D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522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2870113" y="1895988"/>
            <a:ext cx="6182775" cy="280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 baseline="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</a:t>
            </a:r>
            <a:r>
              <a:rPr lang="en-US" sz="3200" b="0" i="0" u="none" strike="noStrike" cap="none" baseline="0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29, </a:t>
            </a:r>
            <a:r>
              <a:rPr lang="en-US" sz="3200" b="0" i="0" u="none" strike="noStrike" cap="none" baseline="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4000" b="0" i="0" u="none" strike="noStrike" cap="none" baseline="0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ct val="25000"/>
            </a:pPr>
            <a:r>
              <a:rPr lang="en-US" sz="3600" b="0" i="0" u="none" strike="noStrike" cap="none" baseline="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materials for today’s meeting can be found </a:t>
            </a:r>
            <a:r>
              <a:rPr lang="en-US" sz="36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</a:t>
            </a:r>
            <a:r>
              <a:rPr lang="en-US" sz="36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http://ovecsln.weebly.com</a:t>
            </a:r>
            <a:r>
              <a:rPr lang="en-US" sz="3600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/</a:t>
            </a:r>
            <a:endParaRPr lang="en-US" sz="3600" dirty="0" smtClean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ct val="25000"/>
            </a:pPr>
            <a:endParaRPr lang="en-US" sz="3600" b="0" i="0" u="sng" strike="noStrike" cap="none" baseline="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3764177" y="972613"/>
            <a:ext cx="4560992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OV</a:t>
            </a:r>
            <a:r>
              <a:rPr lang="en-US" sz="5400" b="1" i="0" u="none" strike="noStrike" cap="none" baseline="0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EC</a:t>
            </a:r>
            <a:endParaRPr lang="en-US" sz="5400" b="1" i="0" u="none" strike="noStrike" cap="none" baseline="0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820" y="901925"/>
            <a:ext cx="2596706" cy="358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1150697" y="1749214"/>
            <a:ext cx="2153224" cy="173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0586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32267" y="291936"/>
            <a:ext cx="9045927" cy="5256231"/>
            <a:chOff x="871428" y="0"/>
            <a:chExt cx="9045927" cy="525623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3" name="Shape 173"/>
            <p:cNvSpPr/>
            <p:nvPr/>
          </p:nvSpPr>
          <p:spPr>
            <a:xfrm rot="5400000">
              <a:off x="4717122" y="183929"/>
              <a:ext cx="2812476" cy="2446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5281235" y="439397"/>
              <a:ext cx="1684250" cy="1935921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Clr>
                  <a:schemeClr val="dk1"/>
                </a:buClr>
                <a:buSzPct val="25000"/>
                <a:buFont typeface="Rokkitt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Rokkitt"/>
                  <a:ea typeface="Rokkitt"/>
                  <a:cs typeface="Rokkitt"/>
                  <a:sym typeface="Rokkitt"/>
                </a:rPr>
                <a:t>Set goals, set tone, establish plans to monitor and reflect as a DLT  (6, 7)</a:t>
              </a:r>
            </a:p>
          </p:txBody>
        </p:sp>
        <p:sp>
          <p:nvSpPr>
            <p:cNvPr id="176" name="Shape 176"/>
            <p:cNvSpPr/>
            <p:nvPr/>
          </p:nvSpPr>
          <p:spPr>
            <a:xfrm rot="5400000">
              <a:off x="2074518" y="183929"/>
              <a:ext cx="2812476" cy="2446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2638632" y="439397"/>
              <a:ext cx="1684250" cy="1935921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lt1"/>
                </a:buClr>
                <a:buFont typeface="Arial"/>
                <a:buNone/>
              </a:pPr>
              <a:endParaRPr sz="3600" b="0" i="0" u="none" strike="noStrike" cap="none" baseline="0">
                <a:solidFill>
                  <a:srgbClr val="BFBFBF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 rot="5400000">
              <a:off x="3390757" y="2397322"/>
              <a:ext cx="2812476" cy="279452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3864001" y="2855600"/>
              <a:ext cx="1865992" cy="1877977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Clr>
                  <a:srgbClr val="BFBFBF"/>
                </a:buClr>
                <a:buSzPct val="25000"/>
                <a:buFont typeface="Rokkitt"/>
                <a:buNone/>
              </a:pPr>
              <a:r>
                <a:rPr lang="en-US" sz="1600" b="0" i="0" u="none" strike="noStrike" cap="none" baseline="0" dirty="0">
                  <a:solidFill>
                    <a:srgbClr val="BFBFBF"/>
                  </a:solidFill>
                  <a:latin typeface="Rokkitt"/>
                  <a:ea typeface="Rokkitt"/>
                  <a:cs typeface="Rokkitt"/>
                  <a:sym typeface="Rokkitt"/>
                </a:rPr>
                <a:t>Analyze &amp; refine the existing structure/system in your district for educators to learn together and communicate learning. (7)</a:t>
              </a:r>
            </a:p>
          </p:txBody>
        </p:sp>
        <p:sp>
          <p:nvSpPr>
            <p:cNvPr id="181" name="Shape 181"/>
            <p:cNvSpPr/>
            <p:nvPr/>
          </p:nvSpPr>
          <p:spPr>
            <a:xfrm rot="5400000">
              <a:off x="6212959" y="2514475"/>
              <a:ext cx="2812476" cy="267103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6717660" y="2900715"/>
              <a:ext cx="1803076" cy="1898558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lt1"/>
                </a:buClr>
                <a:buFont typeface="Arial"/>
                <a:buNone/>
              </a:pPr>
              <a:endParaRPr sz="3600" b="0" i="0" u="none" strike="noStrike" cap="none" baseline="0">
                <a:solidFill>
                  <a:srgbClr val="BFBFBF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 rot="5400000">
              <a:off x="688618" y="2518482"/>
              <a:ext cx="2812476" cy="2446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1252733" y="2773950"/>
              <a:ext cx="1684250" cy="1935921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Clr>
                  <a:srgbClr val="000000"/>
                </a:buClr>
                <a:buSzPct val="25000"/>
                <a:buFont typeface="Rokkitt"/>
                <a:buNone/>
              </a:pPr>
              <a:r>
                <a:rPr lang="en-US" sz="1600" b="0" i="0" u="none" strike="noStrike" cap="none" baseline="0" dirty="0">
                  <a:solidFill>
                    <a:srgbClr val="000000"/>
                  </a:solidFill>
                  <a:latin typeface="Rokkitt"/>
                  <a:ea typeface="Rokkitt"/>
                  <a:cs typeface="Rokkitt"/>
                  <a:sym typeface="Rokkitt"/>
                </a:rPr>
                <a:t>Reflect on assessment and  instructional practices, using </a:t>
              </a:r>
              <a:r>
                <a:rPr lang="en-US" sz="1600" b="0" i="0" u="none" strike="noStrike" cap="none" baseline="0" dirty="0" err="1">
                  <a:solidFill>
                    <a:srgbClr val="000000"/>
                  </a:solidFill>
                  <a:latin typeface="Rokkitt"/>
                  <a:ea typeface="Rokkitt"/>
                  <a:cs typeface="Rokkitt"/>
                  <a:sym typeface="Rokkitt"/>
                </a:rPr>
                <a:t>FfT</a:t>
              </a:r>
              <a:r>
                <a:rPr lang="en-US" sz="1600" b="0" i="0" u="none" strike="noStrike" cap="none" baseline="0" dirty="0">
                  <a:solidFill>
                    <a:srgbClr val="000000"/>
                  </a:solidFill>
                  <a:latin typeface="Rokkitt"/>
                  <a:ea typeface="Rokkitt"/>
                  <a:cs typeface="Rokkitt"/>
                  <a:sym typeface="Rokkitt"/>
                </a:rPr>
                <a:t> and CHETL, in order to provide targeted support for teachers (2, 5, 7)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2296757" y="654668"/>
              <a:ext cx="2413616" cy="1467891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2296757" y="654668"/>
              <a:ext cx="2413616" cy="1467891"/>
            </a:xfrm>
            <a:prstGeom prst="rect">
              <a:avLst/>
            </a:prstGeom>
            <a:grp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Clr>
                  <a:srgbClr val="000000"/>
                </a:buClr>
                <a:buSzPct val="25000"/>
                <a:buFont typeface="Rokkitt"/>
                <a:buNone/>
              </a:pPr>
              <a:r>
                <a:rPr lang="en-US" sz="1600" b="0" i="0" u="none" strike="noStrike" cap="none" baseline="0" dirty="0">
                  <a:solidFill>
                    <a:srgbClr val="000000"/>
                  </a:solidFill>
                  <a:latin typeface="Rokkitt"/>
                  <a:ea typeface="Rokkitt"/>
                  <a:cs typeface="Rokkitt"/>
                  <a:sym typeface="Rokkitt"/>
                </a:rPr>
                <a:t>Explore and describe the role of capacity development as related to the work of the DLT (6)</a:t>
              </a:r>
            </a:p>
          </p:txBody>
        </p:sp>
        <p:sp>
          <p:nvSpPr>
            <p:cNvPr id="187" name="Shape 187"/>
            <p:cNvSpPr/>
            <p:nvPr/>
          </p:nvSpPr>
          <p:spPr>
            <a:xfrm rot="5400000">
              <a:off x="7287690" y="182810"/>
              <a:ext cx="2812476" cy="2446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lt1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7851803" y="438277"/>
              <a:ext cx="1684250" cy="1935921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lt1"/>
                </a:buClr>
                <a:buFont typeface="Arial"/>
                <a:buNone/>
              </a:pPr>
              <a:endParaRPr sz="3600" b="0" i="0" u="none" strike="noStrike" cap="none" baseline="0">
                <a:solidFill>
                  <a:srgbClr val="BFBFBF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</p:grpSp>
      <p:sp>
        <p:nvSpPr>
          <p:cNvPr id="189" name="Shape 189"/>
          <p:cNvSpPr txBox="1"/>
          <p:nvPr/>
        </p:nvSpPr>
        <p:spPr>
          <a:xfrm>
            <a:off x="5718991" y="3356327"/>
            <a:ext cx="2116814" cy="1908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Rokkitt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Utilize appropriate resources/protocols to facilitate deeper learning around specific content standards. (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1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2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6702225" y="714123"/>
            <a:ext cx="2229075" cy="164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Science</a:t>
            </a:r>
            <a:endParaRPr lang="en-US" sz="3600" b="0" i="0" u="none" strike="noStrike" cap="none" baseline="0" dirty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Rokkitt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Goals for the DLT</a:t>
            </a:r>
          </a:p>
        </p:txBody>
      </p:sp>
    </p:spTree>
    <p:extLst>
      <p:ext uri="{BB962C8B-B14F-4D97-AF65-F5344CB8AC3E}">
        <p14:creationId xmlns:p14="http://schemas.microsoft.com/office/powerpoint/2010/main" val="17364520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Shape 195"/>
          <p:cNvGrpSpPr/>
          <p:nvPr/>
        </p:nvGrpSpPr>
        <p:grpSpPr>
          <a:xfrm>
            <a:off x="340137" y="-218796"/>
            <a:ext cx="8594112" cy="7041443"/>
            <a:chOff x="347690" y="378531"/>
            <a:chExt cx="11458815" cy="7041443"/>
          </a:xfrm>
        </p:grpSpPr>
        <p:sp>
          <p:nvSpPr>
            <p:cNvPr id="196" name="Shape 196"/>
            <p:cNvSpPr/>
            <p:nvPr/>
          </p:nvSpPr>
          <p:spPr>
            <a:xfrm>
              <a:off x="3279080" y="540477"/>
              <a:ext cx="5467208" cy="1898688"/>
            </a:xfrm>
            <a:prstGeom prst="ellipse">
              <a:avLst/>
            </a:prstGeom>
            <a:solidFill>
              <a:srgbClr val="D2D7D5">
                <a:alpha val="40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5491394" y="5189723"/>
              <a:ext cx="1059536" cy="678102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CCD0CE"/>
                </a:gs>
                <a:gs pos="100000">
                  <a:srgbClr val="DFE3E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505299" y="5059892"/>
              <a:ext cx="9031725" cy="127144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347690" y="6148532"/>
              <a:ext cx="11458815" cy="1271442"/>
            </a:xfrm>
            <a:prstGeom prst="rect">
              <a:avLst/>
            </a:prstGeom>
            <a:noFill/>
            <a:ln>
              <a:noFill/>
            </a:ln>
          </p:spPr>
          <p:txBody>
            <a:bodyPr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lang="en-US" sz="3200" b="1" i="0" u="none" strike="noStrike" cap="none" baseline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Building </a:t>
              </a:r>
              <a:r>
                <a:rPr lang="en-US" sz="3200" b="1" i="0" u="none" strike="noStrike" cap="none" baseline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Capacity as a TL Supports a High Functioning DLT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5346256" y="2548159"/>
              <a:ext cx="2974784" cy="2283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5521628" y="2638880"/>
              <a:ext cx="2574549" cy="2193456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en-US" sz="20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a lesson </a:t>
              </a:r>
              <a:r>
                <a:rPr lang="en-US" sz="2000" b="1" i="0" u="none" strike="noStrike" cap="none" baseline="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where students Gather,</a:t>
              </a:r>
              <a:r>
                <a:rPr lang="en-US" sz="2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Reason &amp; Communicate</a:t>
              </a:r>
              <a:endParaRPr lang="en-US" sz="20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2947843" y="968223"/>
              <a:ext cx="3020142" cy="225270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3279082" y="1263068"/>
              <a:ext cx="2409608" cy="1678559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en-US" sz="20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Practice using tools to </a:t>
              </a:r>
              <a:r>
                <a:rPr lang="en-US" sz="2000" b="1" i="0" u="none" strike="noStrike" cap="none" baseline="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audit Science lessons and interpret standards</a:t>
              </a:r>
              <a:endParaRPr lang="en-US" sz="20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6076510" y="378531"/>
              <a:ext cx="2669778" cy="216962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6355807" y="640993"/>
              <a:ext cx="2064452" cy="1627867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en-US" sz="2000" b="1" i="0" u="none" strike="noStrike" cap="none" baseline="0" dirty="0">
                  <a:solidFill>
                    <a:srgbClr val="103154"/>
                  </a:solidFill>
                  <a:latin typeface="Arial"/>
                  <a:ea typeface="Arial"/>
                  <a:cs typeface="Arial"/>
                  <a:sym typeface="Arial"/>
                </a:rPr>
                <a:t>Reflecting on DLT and the TL </a:t>
              </a:r>
              <a:r>
                <a:rPr lang="en-US" sz="2000" b="1" i="0" u="none" strike="noStrike" cap="none" baseline="0" dirty="0" smtClean="0">
                  <a:solidFill>
                    <a:srgbClr val="103154"/>
                  </a:solidFill>
                  <a:latin typeface="Arial"/>
                  <a:ea typeface="Arial"/>
                  <a:cs typeface="Arial"/>
                  <a:sym typeface="Arial"/>
                </a:rPr>
                <a:t>role</a:t>
              </a:r>
              <a:endParaRPr lang="en-US" sz="2000" b="1" i="0" u="none" strike="noStrike" cap="none" baseline="0" dirty="0">
                <a:solidFill>
                  <a:srgbClr val="1031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2093178" y="378531"/>
              <a:ext cx="7966662" cy="58067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3" y="34175"/>
                  </a:moveTo>
                  <a:lnTo>
                    <a:pt x="583" y="34175"/>
                  </a:lnTo>
                  <a:cubicBezTo>
                    <a:pt x="-2678" y="22567"/>
                    <a:pt x="7879" y="11072"/>
                    <a:pt x="27614" y="4745"/>
                  </a:cubicBezTo>
                  <a:cubicBezTo>
                    <a:pt x="47350" y="-1581"/>
                    <a:pt x="72649" y="-1581"/>
                    <a:pt x="92385" y="4745"/>
                  </a:cubicBezTo>
                  <a:cubicBezTo>
                    <a:pt x="112120" y="11072"/>
                    <a:pt x="122678" y="22567"/>
                    <a:pt x="119416" y="34175"/>
                  </a:cubicBezTo>
                  <a:lnTo>
                    <a:pt x="74854" y="113543"/>
                  </a:lnTo>
                  <a:cubicBezTo>
                    <a:pt x="73813" y="117246"/>
                    <a:pt x="67477" y="120000"/>
                    <a:pt x="60000" y="120000"/>
                  </a:cubicBezTo>
                  <a:cubicBezTo>
                    <a:pt x="52522" y="120000"/>
                    <a:pt x="46186" y="117246"/>
                    <a:pt x="45145" y="113543"/>
                  </a:cubicBezTo>
                  <a:close/>
                  <a:moveTo>
                    <a:pt x="4373" y="30000"/>
                  </a:moveTo>
                  <a:lnTo>
                    <a:pt x="4373" y="30000"/>
                  </a:lnTo>
                  <a:cubicBezTo>
                    <a:pt x="4373" y="43254"/>
                    <a:pt x="29278" y="53999"/>
                    <a:pt x="60000" y="53999"/>
                  </a:cubicBezTo>
                  <a:cubicBezTo>
                    <a:pt x="90721" y="53999"/>
                    <a:pt x="115626" y="43254"/>
                    <a:pt x="115626" y="29999"/>
                  </a:cubicBezTo>
                  <a:cubicBezTo>
                    <a:pt x="115626" y="16745"/>
                    <a:pt x="90721" y="5999"/>
                    <a:pt x="60000" y="5999"/>
                  </a:cubicBezTo>
                  <a:cubicBezTo>
                    <a:pt x="29278" y="5999"/>
                    <a:pt x="4373" y="16745"/>
                    <a:pt x="4373" y="29999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858275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 smtClean="0">
                <a:solidFill>
                  <a:srgbClr val="FF0000"/>
                </a:solidFill>
              </a:rPr>
              <a:t>Three, Two, One</a:t>
            </a:r>
            <a:r>
              <a:rPr lang="en-US" sz="4400" b="1" dirty="0">
                <a:solidFill>
                  <a:srgbClr val="FF0000"/>
                </a:solidFill>
              </a:rPr>
              <a:t/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After reading the articles write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1" y="2308860"/>
            <a:ext cx="8092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things you discovered or thought about as you read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things you found interesting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question you have</a:t>
            </a:r>
          </a:p>
          <a:p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Share with an elbow partner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102" y="2789682"/>
            <a:ext cx="2171128" cy="37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452530" y="627442"/>
            <a:ext cx="6146116" cy="5473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2800" b="0" i="0" u="none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“Build capacity of a DLT (that includes teacher, school, and district leaders) to have the </a:t>
            </a:r>
            <a:r>
              <a:rPr lang="en-US" sz="2800" b="1" i="0" u="none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skills, competencies, </a:t>
            </a:r>
            <a:r>
              <a:rPr lang="en-US" sz="2800" b="0" i="0" u="none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and </a:t>
            </a:r>
            <a:r>
              <a:rPr lang="en-US" sz="2800" b="1" i="0" u="none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resources</a:t>
            </a:r>
            <a:r>
              <a:rPr lang="en-US" sz="2800" b="0" i="0" u="none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 to systemically plan for </a:t>
            </a:r>
            <a:r>
              <a:rPr lang="en-US" sz="2800" b="0" i="0" u="sng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effective implementation of new standards </a:t>
            </a:r>
            <a:r>
              <a:rPr lang="en-US" sz="2800" b="0" i="0" u="none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by </a:t>
            </a:r>
            <a:r>
              <a:rPr lang="en-US" sz="2800" b="0" i="0" u="sng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considering highly effective teaching practices</a:t>
            </a:r>
            <a:r>
              <a:rPr lang="en-US" sz="2800" b="0" i="0" u="none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, including </a:t>
            </a:r>
            <a:r>
              <a:rPr lang="en-US" sz="2800" b="0" i="0" u="sng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deep understanding of the formative assessment process</a:t>
            </a:r>
            <a:r>
              <a:rPr lang="en-US" sz="2800" b="0" i="0" u="none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, and </a:t>
            </a:r>
            <a:r>
              <a:rPr lang="en-US" sz="2800" b="0" i="0" u="sng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leveraging internal leadership to scale-up implementation</a:t>
            </a:r>
            <a:r>
              <a:rPr lang="en-US" sz="2800" b="0" i="0" u="none" strike="noStrike" cap="none" baseline="0" dirty="0">
                <a:solidFill>
                  <a:srgbClr val="103154"/>
                </a:solidFill>
                <a:latin typeface="Rokkitt"/>
                <a:ea typeface="Rokkitt"/>
                <a:cs typeface="Rokkitt"/>
                <a:sym typeface="Rokkitt"/>
              </a:rPr>
              <a:t> district wide.”</a:t>
            </a:r>
          </a:p>
        </p:txBody>
      </p:sp>
    </p:spTree>
    <p:extLst>
      <p:ext uri="{BB962C8B-B14F-4D97-AF65-F5344CB8AC3E}">
        <p14:creationId xmlns:p14="http://schemas.microsoft.com/office/powerpoint/2010/main" val="34390335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DLT Table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Building Capacity at your school and District</a:t>
            </a:r>
          </a:p>
          <a:p>
            <a:r>
              <a:rPr lang="en-US" sz="3200" dirty="0"/>
              <a:t>What are your goals between now </a:t>
            </a:r>
            <a:r>
              <a:rPr lang="en-US" sz="3200" dirty="0" smtClean="0"/>
              <a:t>and the  October meeting?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What are your goals for  Fall/Spring/Summer/Next Year ?</a:t>
            </a:r>
          </a:p>
          <a:p>
            <a:r>
              <a:rPr lang="en-US" sz="3200" dirty="0" smtClean="0"/>
              <a:t>Where am I and where am I going ??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150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94" y="898800"/>
            <a:ext cx="7922006" cy="67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/>
          <p:nvPr/>
        </p:nvSpPr>
        <p:spPr>
          <a:xfrm>
            <a:off x="425794" y="849550"/>
            <a:ext cx="7562924" cy="2782500"/>
          </a:xfrm>
          <a:prstGeom prst="ellipse">
            <a:avLst/>
          </a:prstGeom>
          <a:noFill/>
          <a:ln w="2286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4970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71" y="607288"/>
            <a:ext cx="8410204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Between now &amp; November, we will….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2782" y="1806076"/>
            <a:ext cx="7692052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Collaboratively </a:t>
            </a:r>
            <a:r>
              <a:rPr lang="en-US" sz="4400" dirty="0" smtClean="0"/>
              <a:t>interpret</a:t>
            </a:r>
            <a:r>
              <a:rPr lang="en-US" sz="4400" dirty="0"/>
              <a:t>, </a:t>
            </a:r>
            <a:r>
              <a:rPr lang="en-US" sz="4400" dirty="0" smtClean="0"/>
              <a:t>create</a:t>
            </a:r>
            <a:r>
              <a:rPr lang="en-US" sz="4400" dirty="0"/>
              <a:t>, </a:t>
            </a:r>
            <a:r>
              <a:rPr lang="en-US" sz="4400" dirty="0" smtClean="0"/>
              <a:t>implement </a:t>
            </a:r>
            <a:r>
              <a:rPr lang="en-US" sz="4400" dirty="0"/>
              <a:t>&amp; </a:t>
            </a:r>
            <a:r>
              <a:rPr lang="en-US" sz="4400" dirty="0" smtClean="0"/>
              <a:t>assess </a:t>
            </a:r>
            <a:r>
              <a:rPr lang="en-US" sz="4400" dirty="0"/>
              <a:t>to Increase Student &amp; Professional Learning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881" y="3929125"/>
            <a:ext cx="2621035" cy="25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POSTER PAPER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As a TABLE not just your group: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which questions from the QFT have not been answered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4632" r="-44632"/>
          <a:stretch>
            <a:fillRect/>
          </a:stretch>
        </p:blipFill>
        <p:spPr>
          <a:xfrm>
            <a:off x="-1964783" y="335413"/>
            <a:ext cx="10048795" cy="5309432"/>
          </a:xfrm>
        </p:spPr>
      </p:pic>
      <p:sp>
        <p:nvSpPr>
          <p:cNvPr id="5" name="TextBox 4"/>
          <p:cNvSpPr txBox="1"/>
          <p:nvPr/>
        </p:nvSpPr>
        <p:spPr>
          <a:xfrm>
            <a:off x="6109975" y="2012477"/>
            <a:ext cx="2372109" cy="3046988"/>
          </a:xfrm>
          <a:prstGeom prst="rect">
            <a:avLst/>
          </a:prstGeom>
          <a:solidFill>
            <a:srgbClr val="C9170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we reconvene, sit in grade band groups:</a:t>
            </a:r>
          </a:p>
          <a:p>
            <a:r>
              <a:rPr lang="en-US" sz="2400" b="1" dirty="0" smtClean="0"/>
              <a:t>K-2</a:t>
            </a:r>
          </a:p>
          <a:p>
            <a:r>
              <a:rPr lang="en-US" sz="2400" b="1" dirty="0" smtClean="0"/>
              <a:t>3-5</a:t>
            </a:r>
          </a:p>
          <a:p>
            <a:r>
              <a:rPr lang="en-US" sz="2400" b="1" dirty="0" smtClean="0"/>
              <a:t>6-8</a:t>
            </a:r>
          </a:p>
          <a:p>
            <a:r>
              <a:rPr lang="en-US" sz="2400" b="1" dirty="0" smtClean="0"/>
              <a:t>HS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64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86" y="339095"/>
            <a:ext cx="8209276" cy="60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1922003" y="1743387"/>
            <a:ext cx="5711175" cy="20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 dirty="0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Effective Professionals</a:t>
            </a:r>
            <a:r>
              <a:rPr lang="en-US" sz="3000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use </a:t>
            </a:r>
            <a:r>
              <a:rPr lang="en-US" sz="3000" u="sng" dirty="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tools</a:t>
            </a:r>
            <a:r>
              <a:rPr lang="en-US" sz="3000" u="sng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lang="en-US" sz="3000" dirty="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lang="en-US" sz="3000" u="sng" dirty="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esources</a:t>
            </a:r>
            <a:r>
              <a:rPr lang="en-US" sz="3000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</a:t>
            </a:r>
            <a:r>
              <a:rPr lang="en-US" sz="3000" dirty="0">
                <a:solidFill>
                  <a:srgbClr val="FF0000"/>
                </a:solidFill>
                <a:latin typeface="Droid Serif"/>
                <a:ea typeface="Droid Serif"/>
                <a:cs typeface="Droid Serif"/>
                <a:sym typeface="Droid Serif"/>
              </a:rPr>
              <a:t>improve, guide, and reflect on professional practice.</a:t>
            </a:r>
          </a:p>
        </p:txBody>
      </p:sp>
    </p:spTree>
    <p:extLst>
      <p:ext uri="{BB962C8B-B14F-4D97-AF65-F5344CB8AC3E}">
        <p14:creationId xmlns:p14="http://schemas.microsoft.com/office/powerpoint/2010/main" val="27733967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52846" y="262087"/>
            <a:ext cx="8463412" cy="11113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SzPct val="25000"/>
              <a:buFont typeface="Arial"/>
              <a:buNone/>
            </a:pPr>
            <a:r>
              <a:rPr lang="en-US" sz="5000" b="0" i="0" u="none" strike="noStrike" cap="none" baseline="0" dirty="0">
                <a:solidFill>
                  <a:srgbClr val="2C1458"/>
                </a:solidFill>
                <a:latin typeface="Arial"/>
                <a:ea typeface="Arial"/>
                <a:cs typeface="Arial"/>
                <a:sym typeface="Arial"/>
              </a:rPr>
              <a:t>WELCOME BACK!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058" y="4210974"/>
            <a:ext cx="3378200" cy="2400300"/>
          </a:xfrm>
          <a:prstGeom prst="rect">
            <a:avLst/>
          </a:prstGeom>
        </p:spPr>
      </p:pic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44979" y="817758"/>
            <a:ext cx="8499020" cy="459336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 "/>
            </a:pPr>
            <a:endParaRPr lang="en-US" sz="2200" b="0" i="0" u="none" strike="noStrike" cap="none" baseline="0" dirty="0" smtClean="0">
              <a:solidFill>
                <a:srgbClr val="FF7F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 "/>
            </a:pPr>
            <a:endParaRPr lang="en-US" dirty="0">
              <a:solidFill>
                <a:srgbClr val="FF7F0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 "/>
            </a:pPr>
            <a:endParaRPr lang="en-US" sz="2400" b="0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 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Candi Rumsey</a:t>
            </a: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KDE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Science </a:t>
            </a: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Instructional 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Specialist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 "/>
            </a:pP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Christine Duke, KDE Science Consultant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 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Mindy 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Curless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KDE  Science/STEM Consultant</a:t>
            </a:r>
            <a:endParaRPr lang="en-US" sz="2400" b="1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 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Dr. Tom 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Tretter</a:t>
            </a: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University of Louisville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 "/>
            </a:pPr>
            <a:r>
              <a:rPr lang="en-US" sz="24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Nikkol</a:t>
            </a: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Bauer, Henry County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 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Tina Tipton, OVEC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 "/>
            </a:pPr>
            <a:endParaRPr lang="en-US" sz="24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21589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2"/>
              </a:buClr>
              <a:buFont typeface="Arial"/>
              <a:buNone/>
            </a:pPr>
            <a:endParaRPr sz="1100" b="0" i="0" u="none" strike="noStrike" cap="none" baseline="0" dirty="0">
              <a:solidFill>
                <a:srgbClr val="FF7F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4142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Intent Protocol for a </a:t>
            </a:r>
            <a:br>
              <a:rPr lang="en-US" b="1" dirty="0" smtClean="0"/>
            </a:br>
            <a:r>
              <a:rPr lang="en-US" b="1" dirty="0" smtClean="0"/>
              <a:t>Performance Expectation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is a PE you will be teaching this year?</a:t>
            </a:r>
          </a:p>
          <a:p>
            <a:r>
              <a:rPr lang="en-US" sz="2800" b="1" dirty="0" smtClean="0"/>
              <a:t>Find a grade band partner that will also be teaching the same PE</a:t>
            </a:r>
          </a:p>
          <a:p>
            <a:r>
              <a:rPr lang="en-US" sz="2800" b="1" dirty="0" smtClean="0"/>
              <a:t>Make sure you have orange, green and blue highlighters and sticky notes</a:t>
            </a:r>
            <a:endParaRPr lang="en-US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18" y="4196445"/>
            <a:ext cx="1841906" cy="21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03" y="4417255"/>
            <a:ext cx="2045192" cy="207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6" y="718743"/>
            <a:ext cx="8570087" cy="56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Speed Dating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What is the difference between the performance expectation (PE) and learning targets (LT)? What is their relationship?</a:t>
            </a:r>
          </a:p>
          <a:p>
            <a:r>
              <a:rPr lang="en-US" sz="2800" b="1" dirty="0" smtClean="0"/>
              <a:t>What are the differences and similarities between the PE and the Evidence Statements (ES).</a:t>
            </a:r>
          </a:p>
          <a:p>
            <a:r>
              <a:rPr lang="en-US" sz="2800" b="1" dirty="0" smtClean="0"/>
              <a:t>How are the LT different from ES?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75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60" y="764710"/>
            <a:ext cx="5471933" cy="54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Evidence Statements 101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 smtClean="0"/>
              <a:t>What They Are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 smtClean="0"/>
              <a:t>How They are Structured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788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Evidence Statements?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dirty="0" smtClean="0"/>
              <a:t>A PE and the accompanying foundation boxes have a lot of information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(enough?)</a:t>
            </a:r>
            <a:r>
              <a:rPr lang="en-US" sz="4800" dirty="0" smtClean="0"/>
              <a:t>, but they </a:t>
            </a:r>
            <a:r>
              <a:rPr lang="en-US" sz="4800" dirty="0"/>
              <a:t>do not explicitly provide guidance about what it looks like for a student to use those three dimensions together in a purposeful way. </a:t>
            </a:r>
          </a:p>
        </p:txBody>
      </p:sp>
    </p:spTree>
    <p:extLst>
      <p:ext uri="{BB962C8B-B14F-4D97-AF65-F5344CB8AC3E}">
        <p14:creationId xmlns:p14="http://schemas.microsoft.com/office/powerpoint/2010/main" val="15892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174" y="365125"/>
            <a:ext cx="8428038" cy="1325563"/>
          </a:xfrm>
        </p:spPr>
        <p:txBody>
          <a:bodyPr/>
          <a:lstStyle/>
          <a:p>
            <a:r>
              <a:rPr lang="en-US" dirty="0" smtClean="0"/>
              <a:t>ES were written to </a:t>
            </a:r>
            <a:r>
              <a:rPr lang="en-US" b="1" dirty="0" smtClean="0">
                <a:solidFill>
                  <a:srgbClr val="C00000"/>
                </a:solidFill>
              </a:rPr>
              <a:t>help provide educators </a:t>
            </a:r>
            <a:r>
              <a:rPr lang="en-US" dirty="0" smtClean="0"/>
              <a:t>with: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7" y="1949450"/>
            <a:ext cx="8904393" cy="40068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what skills and knowledge students must be able to demonstrate for ‘proficient’ performance on any given PE </a:t>
            </a:r>
            <a:r>
              <a:rPr lang="en-US" sz="4000" dirty="0">
                <a:solidFill>
                  <a:srgbClr val="C00000"/>
                </a:solidFill>
              </a:rPr>
              <a:t>at the end of </a:t>
            </a:r>
            <a:r>
              <a:rPr lang="en-US" sz="4000" dirty="0" smtClean="0">
                <a:solidFill>
                  <a:srgbClr val="C00000"/>
                </a:solidFill>
              </a:rPr>
              <a:t>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what </a:t>
            </a:r>
            <a:r>
              <a:rPr lang="en-US" sz="4000" dirty="0"/>
              <a:t>student performance at the </a:t>
            </a:r>
            <a:r>
              <a:rPr lang="en-US" sz="4000" dirty="0">
                <a:solidFill>
                  <a:srgbClr val="C00000"/>
                </a:solidFill>
              </a:rPr>
              <a:t>nexus of the three dimensions</a:t>
            </a:r>
            <a:r>
              <a:rPr lang="en-US" sz="4000" dirty="0"/>
              <a:t> looks </a:t>
            </a:r>
            <a:r>
              <a:rPr lang="en-US" sz="4000" dirty="0" smtClean="0"/>
              <a:t>like</a:t>
            </a:r>
          </a:p>
          <a:p>
            <a:pPr marL="0" indent="0">
              <a:buNone/>
            </a:pPr>
            <a:r>
              <a:rPr lang="en-US" sz="4000" dirty="0" smtClean="0"/>
              <a:t>			</a:t>
            </a:r>
            <a:endParaRPr lang="en-US" sz="4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5259" y="606729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 </a:t>
            </a:r>
            <a:r>
              <a:rPr lang="en-US" dirty="0"/>
              <a:t>for any given PE describe </a:t>
            </a:r>
            <a:r>
              <a:rPr lang="en-US" b="1" i="1" dirty="0">
                <a:solidFill>
                  <a:srgbClr val="C00000"/>
                </a:solidFill>
              </a:rPr>
              <a:t>exactly the same expectations for students</a:t>
            </a:r>
            <a:r>
              <a:rPr lang="en-US" i="1" dirty="0"/>
              <a:t> </a:t>
            </a:r>
            <a:r>
              <a:rPr lang="en-US" dirty="0"/>
              <a:t>as the PE itself, simply with </a:t>
            </a:r>
            <a:r>
              <a:rPr lang="en-US" b="1" dirty="0">
                <a:solidFill>
                  <a:srgbClr val="C00000"/>
                </a:solidFill>
              </a:rPr>
              <a:t>more </a:t>
            </a:r>
            <a:r>
              <a:rPr lang="en-US" b="1" dirty="0" smtClean="0">
                <a:solidFill>
                  <a:srgbClr val="C00000"/>
                </a:solidFill>
              </a:rPr>
              <a:t>detail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5259" y="1967760"/>
            <a:ext cx="8266441" cy="47323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An analogy: </a:t>
            </a:r>
            <a:r>
              <a:rPr lang="en-US" sz="3200" dirty="0" smtClean="0"/>
              <a:t> </a:t>
            </a:r>
            <a:r>
              <a:rPr lang="en-US" sz="3200" dirty="0"/>
              <a:t>Imagine a leaf under a microscope: when the magnification increases, more features become visible.  Those features were always present, but required a different level of scrutiny to make them apparent. </a:t>
            </a:r>
            <a:r>
              <a:rPr lang="en-US" sz="3200" i="1" dirty="0">
                <a:solidFill>
                  <a:srgbClr val="C00000"/>
                </a:solidFill>
              </a:rPr>
              <a:t>Similarly, the content (across all three dimensions) included in the evidence statements is the </a:t>
            </a:r>
            <a:r>
              <a:rPr lang="en-US" sz="3200" b="1" i="1" dirty="0">
                <a:solidFill>
                  <a:srgbClr val="C00000"/>
                </a:solidFill>
              </a:rPr>
              <a:t>same </a:t>
            </a:r>
            <a:r>
              <a:rPr lang="en-US" sz="3200" b="1" i="1" u="sng" dirty="0">
                <a:solidFill>
                  <a:srgbClr val="C00000"/>
                </a:solidFill>
              </a:rPr>
              <a:t>content</a:t>
            </a:r>
            <a:r>
              <a:rPr lang="en-US" sz="3200" b="1" i="1" dirty="0">
                <a:solidFill>
                  <a:srgbClr val="C00000"/>
                </a:solidFill>
              </a:rPr>
              <a:t> included in the PEs</a:t>
            </a:r>
            <a:r>
              <a:rPr lang="en-US" sz="3200" i="1" dirty="0">
                <a:solidFill>
                  <a:srgbClr val="C00000"/>
                </a:solidFill>
              </a:rPr>
              <a:t>, just at a different level of magnification.</a:t>
            </a:r>
            <a:r>
              <a:rPr lang="en-US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6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Structure </a:t>
            </a:r>
            <a:r>
              <a:rPr lang="en-US" dirty="0" smtClean="0"/>
              <a:t>of the Evidence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8946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All Evidence Statements are written </a:t>
            </a:r>
            <a:r>
              <a:rPr lang="en-US" sz="3600" dirty="0" smtClean="0">
                <a:solidFill>
                  <a:srgbClr val="C00000"/>
                </a:solidFill>
              </a:rPr>
              <a:t>through the lens of the Science and Engineering Practice </a:t>
            </a:r>
            <a:r>
              <a:rPr lang="en-US" sz="3600" dirty="0" smtClean="0"/>
              <a:t>(SEP) associated with a given PE</a:t>
            </a:r>
          </a:p>
          <a:p>
            <a:r>
              <a:rPr lang="en-US" sz="3600" dirty="0" smtClean="0"/>
              <a:t>The SEP is NOT most important, but it </a:t>
            </a:r>
            <a:r>
              <a:rPr lang="en-US" sz="3600" dirty="0"/>
              <a:t>is the dimension that makes student work </a:t>
            </a:r>
            <a:r>
              <a:rPr lang="en-US" sz="3600" dirty="0">
                <a:solidFill>
                  <a:srgbClr val="C00000"/>
                </a:solidFill>
              </a:rPr>
              <a:t>directly observable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sz="3600" dirty="0" smtClean="0"/>
              <a:t>NGSS writers created a </a:t>
            </a:r>
            <a:r>
              <a:rPr lang="en-US" sz="3600" dirty="0" smtClean="0">
                <a:solidFill>
                  <a:srgbClr val="C00000"/>
                </a:solidFill>
              </a:rPr>
              <a:t>TEMPLATE</a:t>
            </a:r>
            <a:r>
              <a:rPr lang="en-US" sz="3600" dirty="0" smtClean="0"/>
              <a:t> for each SEP at each grade band and then used those templates to generate Evidence Statements for each PE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06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7500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</a:t>
            </a:r>
            <a:r>
              <a:rPr lang="en-US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eveloping and Using Models</a:t>
            </a:r>
            <a: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observable features of the practices by the end of </a:t>
            </a:r>
            <a:r>
              <a:rPr lang="en-US" sz="2025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2nd grade</a:t>
            </a: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25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25" y="1806098"/>
            <a:ext cx="7398676" cy="42547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5421" y="2045197"/>
            <a:ext cx="1973878" cy="2912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45421" y="4987247"/>
            <a:ext cx="1973878" cy="2912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71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2"/>
            <a:ext cx="9144000" cy="5989638"/>
          </a:xfrm>
        </p:spPr>
        <p:txBody>
          <a:bodyPr>
            <a:normAutofit/>
          </a:bodyPr>
          <a:lstStyle/>
          <a:p>
            <a:r>
              <a:rPr lang="en-US" dirty="0" smtClean="0"/>
              <a:t>Welcome/ Who Are WE?</a:t>
            </a:r>
          </a:p>
          <a:p>
            <a:endParaRPr lang="en-US" dirty="0" smtClean="0"/>
          </a:p>
          <a:p>
            <a:r>
              <a:rPr lang="en-US" dirty="0" smtClean="0"/>
              <a:t>Question Formatting Technique(QFT) </a:t>
            </a:r>
            <a:r>
              <a:rPr lang="en-US" dirty="0"/>
              <a:t>– an excellent formative assessment technique</a:t>
            </a:r>
          </a:p>
          <a:p>
            <a:r>
              <a:rPr lang="en-US" dirty="0" smtClean="0"/>
              <a:t>District Leadership Team (DLT )– Where are and where are we going?</a:t>
            </a:r>
          </a:p>
          <a:p>
            <a:r>
              <a:rPr lang="en-US" dirty="0" smtClean="0"/>
              <a:t>Intent Protocol – to develop understanding of Performance Expectations(PE)</a:t>
            </a:r>
          </a:p>
          <a:p>
            <a:r>
              <a:rPr lang="en-US" dirty="0" smtClean="0"/>
              <a:t>Evidence statement Analysis</a:t>
            </a:r>
          </a:p>
          <a:p>
            <a:r>
              <a:rPr lang="en-US" dirty="0" smtClean="0"/>
              <a:t>SEP Templates – fishbowl</a:t>
            </a:r>
          </a:p>
          <a:p>
            <a:r>
              <a:rPr lang="en-US" dirty="0" smtClean="0"/>
              <a:t>Connections to Framework for Teaching(</a:t>
            </a:r>
            <a:r>
              <a:rPr lang="en-US" dirty="0" err="1" smtClean="0"/>
              <a:t>FfT</a:t>
            </a:r>
            <a:r>
              <a:rPr lang="en-US" dirty="0" smtClean="0"/>
              <a:t> , CHELT, NGSS)</a:t>
            </a:r>
          </a:p>
          <a:p>
            <a:r>
              <a:rPr lang="en-US" dirty="0" smtClean="0"/>
              <a:t>Closing,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7500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</a:t>
            </a:r>
            <a:r>
              <a:rPr lang="en-US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eveloping and Using Models</a:t>
            </a:r>
            <a: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observable features of the practices by the end of </a:t>
            </a:r>
            <a:r>
              <a:rPr lang="en-US" sz="2025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2nd grade</a:t>
            </a: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25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1" y="1768520"/>
            <a:ext cx="7398676" cy="42547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5421" y="2045197"/>
            <a:ext cx="1973878" cy="2912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892894" y="2284296"/>
            <a:ext cx="2460950" cy="29123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858572" y="3403165"/>
            <a:ext cx="1973878" cy="29123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700431" y="4008190"/>
            <a:ext cx="1973878" cy="29123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063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19" y="198866"/>
            <a:ext cx="8352758" cy="81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6" y="824368"/>
            <a:ext cx="8620421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2999" y="1045141"/>
            <a:ext cx="2517193" cy="3288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236968" y="3205881"/>
            <a:ext cx="2517193" cy="3299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97615" y="4817041"/>
            <a:ext cx="2517193" cy="3288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950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7500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</a:t>
            </a:r>
            <a:r>
              <a:rPr lang="en-US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eveloping and Using Models</a:t>
            </a:r>
            <a: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observable features of the practices by the end of </a:t>
            </a:r>
            <a:r>
              <a:rPr lang="en-US" sz="2025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2nd grade</a:t>
            </a: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25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1" y="1768520"/>
            <a:ext cx="7398676" cy="42547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92894" y="2284296"/>
            <a:ext cx="2460950" cy="2912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858572" y="3403165"/>
            <a:ext cx="1973878" cy="2912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700431" y="4008190"/>
            <a:ext cx="1973878" cy="2912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969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1" y="1793548"/>
            <a:ext cx="7360538" cy="4207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7500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Planning and Carrying Out Investigations</a:t>
            </a:r>
            <a: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observable features of the practices by the end of </a:t>
            </a:r>
            <a:r>
              <a:rPr lang="en-US" sz="2025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5th grade</a:t>
            </a: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25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64832" y="1984908"/>
            <a:ext cx="4151842" cy="356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864831" y="2520394"/>
            <a:ext cx="4151842" cy="356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864831" y="3499758"/>
            <a:ext cx="4151842" cy="356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864830" y="5296445"/>
            <a:ext cx="2366885" cy="2536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94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6" y="888955"/>
            <a:ext cx="7856777" cy="52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6" y="857250"/>
            <a:ext cx="7919849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89676" y="979694"/>
            <a:ext cx="4151842" cy="356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789676" y="2155574"/>
            <a:ext cx="5222818" cy="3739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789676" y="3704261"/>
            <a:ext cx="2432645" cy="3471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789676" y="5376486"/>
            <a:ext cx="2432645" cy="3471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090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1" y="1793548"/>
            <a:ext cx="7360538" cy="4207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7500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Planning and Carrying Out Investigations</a:t>
            </a:r>
            <a: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observable features of the practices by the end of </a:t>
            </a:r>
            <a:r>
              <a:rPr lang="en-US" sz="2025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5th grade</a:t>
            </a: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25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64832" y="1984908"/>
            <a:ext cx="4151842" cy="356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864831" y="2520394"/>
            <a:ext cx="4151842" cy="356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864831" y="3499758"/>
            <a:ext cx="4151842" cy="356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864830" y="5296445"/>
            <a:ext cx="2366885" cy="2536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906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1687" y="75182"/>
            <a:ext cx="8721693" cy="782637"/>
          </a:xfrm>
        </p:spPr>
        <p:txBody>
          <a:bodyPr/>
          <a:lstStyle/>
          <a:p>
            <a:pPr algn="ctr"/>
            <a:r>
              <a:rPr lang="en-US" dirty="0">
                <a:latin typeface="Arial"/>
              </a:rPr>
              <a:t>common misunderstandings</a:t>
            </a:r>
            <a:r>
              <a:rPr lang="en-US" dirty="0">
                <a:latin typeface="Times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1686" y="738665"/>
            <a:ext cx="8952313" cy="5359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/>
              </a:rPr>
              <a:t>The evidence statements describe what students should do in a lesson in the classroom.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/>
              </a:rPr>
              <a:t> The evidence statements describe teacher practice, rather than student performance.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/>
              </a:rPr>
              <a:t>The evidence statements describe student tasks, both in an instructional and assessment context.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/>
              </a:rPr>
              <a:t>The evidence statements are specifically intended to inform formative assessment.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/>
              </a:rPr>
              <a:t>The evidence statements add content or go beyond what is asked by the PE.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/>
              </a:rPr>
              <a:t>The practice structure implies metacognitive demands, rather than practice-based expectations.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/>
              </a:rPr>
              <a:t>Because the evidence statements are in a list/outline form, individual bullets can be taken out of context and used for instruction and assessment purposes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/>
              </a:rPr>
              <a:t>The word ‘describe’ implies oral or written, detailed, grammatically correct responses.</a:t>
            </a:r>
          </a:p>
        </p:txBody>
      </p:sp>
      <p:sp>
        <p:nvSpPr>
          <p:cNvPr id="4" name="&quot;No&quot; Symbol 3"/>
          <p:cNvSpPr/>
          <p:nvPr/>
        </p:nvSpPr>
        <p:spPr>
          <a:xfrm>
            <a:off x="1992527" y="1026161"/>
            <a:ext cx="5050824" cy="5669280"/>
          </a:xfrm>
          <a:prstGeom prst="noSmoking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332" y="-136012"/>
            <a:ext cx="7886700" cy="1325563"/>
          </a:xfrm>
        </p:spPr>
        <p:txBody>
          <a:bodyPr/>
          <a:lstStyle/>
          <a:p>
            <a:r>
              <a:rPr lang="en-US" dirty="0" smtClean="0"/>
              <a:t>Recap…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1103" y="1277514"/>
            <a:ext cx="7886700" cy="567848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structure of the ES is through the lens of the SEP because that’s what is directly observable about student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Templates were created for each SEP to provide a framework and ensure consistency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ES describe the skills and knowledge students must be able to demonstrate for ‘proficient’ performance on any given PE </a:t>
            </a:r>
            <a:r>
              <a:rPr lang="en-US" sz="3200" dirty="0" smtClean="0">
                <a:solidFill>
                  <a:srgbClr val="C00000"/>
                </a:solidFill>
              </a:rPr>
              <a:t>at the end of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ES describe what student performance looks like at the </a:t>
            </a:r>
            <a:r>
              <a:rPr lang="en-US" sz="3200" dirty="0" smtClean="0">
                <a:solidFill>
                  <a:srgbClr val="C00000"/>
                </a:solidFill>
              </a:rPr>
              <a:t>nexus of the three dimensions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ES for any given PE describe </a:t>
            </a:r>
            <a:r>
              <a:rPr lang="en-US" sz="3200" i="1" dirty="0" smtClean="0"/>
              <a:t>exactly the same expectations for students </a:t>
            </a:r>
            <a:r>
              <a:rPr lang="en-US" sz="3200" dirty="0" smtClean="0"/>
              <a:t>as the PE itself, simply with more detail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Who are we?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361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95" y="265300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next slides are for the ES Template Fishbowl &amp; TL Practice using the 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1" y="1793548"/>
            <a:ext cx="7360538" cy="4207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7500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Planning and Carrying Out Investigations</a:t>
            </a:r>
            <a: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observable features of the practices by the end of </a:t>
            </a:r>
            <a:r>
              <a:rPr lang="en-US" sz="2025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5th grade</a:t>
            </a:r>
            <a:r>
              <a:rPr lang="en-US" sz="2025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25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25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Process to use ES templates in lesson design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5822"/>
            <a:ext cx="7886700" cy="3724928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700" dirty="0"/>
              <a:t>identify learning outcomes for a lesson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700" dirty="0"/>
              <a:t>use the evidence statement templates to see </a:t>
            </a:r>
            <a:r>
              <a:rPr lang="en-US" sz="2700" i="1" dirty="0"/>
              <a:t>how demonstrating evidence for that learning outcome</a:t>
            </a:r>
            <a:r>
              <a:rPr lang="en-US" sz="2700" dirty="0"/>
              <a:t> is reflected through a practice.  Consider all practices.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700" dirty="0"/>
              <a:t>modify your learning outcomes based on what you've learned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700" dirty="0"/>
              <a:t>modify your lesson to ensure that the students will be using the practices as intended.</a:t>
            </a:r>
          </a:p>
        </p:txBody>
      </p:sp>
    </p:spTree>
    <p:extLst>
      <p:ext uri="{BB962C8B-B14F-4D97-AF65-F5344CB8AC3E}">
        <p14:creationId xmlns:p14="http://schemas.microsoft.com/office/powerpoint/2010/main" val="13825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Original learning outcomes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Measure </a:t>
            </a:r>
            <a:r>
              <a:rPr lang="en-US" sz="3200" dirty="0"/>
              <a:t>off a square meter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Devise a way to collect the data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Collect the data accurately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Organize the data in a way that helps them interpret and analyze 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81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451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Modified Learning Outcomes based on ES Templates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50556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400" dirty="0" smtClean="0"/>
              <a:t>1. Students </a:t>
            </a:r>
            <a:r>
              <a:rPr lang="en-US" sz="2400" dirty="0"/>
              <a:t>collaboratively </a:t>
            </a:r>
            <a:r>
              <a:rPr lang="en-US" sz="2400" b="1" dirty="0"/>
              <a:t>develop a plan</a:t>
            </a:r>
            <a:r>
              <a:rPr lang="en-US" sz="2400" dirty="0"/>
              <a:t> that includes:</a:t>
            </a:r>
          </a:p>
          <a:p>
            <a:pPr lvl="1"/>
            <a:r>
              <a:rPr lang="en-US" dirty="0"/>
              <a:t>how the site will be measured and marked off</a:t>
            </a:r>
          </a:p>
          <a:p>
            <a:pPr lvl="1"/>
            <a:r>
              <a:rPr lang="en-US" dirty="0"/>
              <a:t>how they will count the organisms accurately (considering factors that might affect outcome – duration, time of day, conditions, etc.)</a:t>
            </a:r>
          </a:p>
          <a:p>
            <a:pPr lvl="1"/>
            <a:r>
              <a:rPr lang="en-US" dirty="0"/>
              <a:t>what data/information they will record</a:t>
            </a:r>
          </a:p>
          <a:p>
            <a:pPr lvl="1"/>
            <a:r>
              <a:rPr lang="en-US" dirty="0"/>
              <a:t>how they will record the data (materials used, structure for recording)</a:t>
            </a:r>
          </a:p>
          <a:p>
            <a:pPr marL="0" lvl="0" indent="0">
              <a:buNone/>
            </a:pPr>
            <a:r>
              <a:rPr lang="en-US" sz="2400" dirty="0" smtClean="0"/>
              <a:t>2.Students </a:t>
            </a:r>
            <a:r>
              <a:rPr lang="en-US" sz="2400" dirty="0"/>
              <a:t>collaboratively execute the plan</a:t>
            </a:r>
          </a:p>
          <a:p>
            <a:pPr lvl="1"/>
            <a:r>
              <a:rPr lang="en-US" dirty="0"/>
              <a:t>Measure and mark off the 1 square meter area</a:t>
            </a:r>
          </a:p>
          <a:p>
            <a:pPr lvl="1"/>
            <a:r>
              <a:rPr lang="en-US" dirty="0"/>
              <a:t>Collect and record the data systematically</a:t>
            </a:r>
          </a:p>
          <a:p>
            <a:pPr marL="0" lvl="0" indent="0">
              <a:buNone/>
            </a:pPr>
            <a:r>
              <a:rPr lang="en-US" sz="2400" dirty="0" smtClean="0"/>
              <a:t>3. Organize </a:t>
            </a:r>
            <a:r>
              <a:rPr lang="en-US" sz="2400" dirty="0"/>
              <a:t>the data in a way that communicates the biodiversity in the area evaluated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718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94" y="898800"/>
            <a:ext cx="7922006" cy="67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/>
          <p:nvPr/>
        </p:nvSpPr>
        <p:spPr>
          <a:xfrm>
            <a:off x="425794" y="2742238"/>
            <a:ext cx="7562924" cy="2782500"/>
          </a:xfrm>
          <a:prstGeom prst="ellipse">
            <a:avLst/>
          </a:prstGeom>
          <a:noFill/>
          <a:ln w="2286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4174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8" y="604911"/>
            <a:ext cx="9130149" cy="578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57" y="197001"/>
            <a:ext cx="8957924" cy="611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 rot="20813192">
            <a:off x="886546" y="1653108"/>
            <a:ext cx="7068405" cy="2898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On which components of the </a:t>
            </a:r>
            <a:r>
              <a:rPr lang="en-US" sz="4000" b="1" dirty="0" err="1" smtClean="0"/>
              <a:t>FfT</a:t>
            </a:r>
            <a:r>
              <a:rPr lang="en-US" sz="4000" b="1" dirty="0" smtClean="0"/>
              <a:t> have you generated evidence today?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048307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94" y="-299104"/>
            <a:ext cx="7922006" cy="67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/>
          <p:nvPr/>
        </p:nvSpPr>
        <p:spPr>
          <a:xfrm>
            <a:off x="425794" y="3640997"/>
            <a:ext cx="7562924" cy="2782500"/>
          </a:xfrm>
          <a:prstGeom prst="ellipse">
            <a:avLst/>
          </a:prstGeom>
          <a:noFill/>
          <a:ln w="2286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8093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KSTA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Nov. 5</a:t>
            </a:r>
            <a:r>
              <a:rPr lang="en-US" baseline="30000" dirty="0" smtClean="0"/>
              <a:t>th</a:t>
            </a:r>
            <a:r>
              <a:rPr lang="en-US" dirty="0" smtClean="0"/>
              <a:t> – 7</a:t>
            </a:r>
            <a:r>
              <a:rPr lang="en-US" baseline="30000" dirty="0" smtClean="0"/>
              <a:t>th</a:t>
            </a:r>
            <a:r>
              <a:rPr lang="en-US" dirty="0" smtClean="0"/>
              <a:t> in Lexington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743200"/>
            <a:ext cx="468474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We Teach?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16520"/>
              </p:ext>
            </p:extLst>
          </p:nvPr>
        </p:nvGraphicFramePr>
        <p:xfrm>
          <a:off x="0" y="1949450"/>
          <a:ext cx="8915399" cy="451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18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122" y="435401"/>
            <a:ext cx="2192026" cy="2182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5110"/>
            <a:ext cx="5173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Turn in your evaluation</a:t>
            </a:r>
          </a:p>
          <a:p>
            <a:pPr algn="ctr"/>
            <a:r>
              <a:rPr lang="en-US" sz="3200" b="1" dirty="0" smtClean="0"/>
              <a:t> &amp; nametag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22977" y="2197369"/>
            <a:ext cx="8031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 smtClean="0"/>
              <a:t>Before the next meeting:</a:t>
            </a:r>
          </a:p>
        </p:txBody>
      </p:sp>
    </p:spTree>
    <p:extLst>
      <p:ext uri="{BB962C8B-B14F-4D97-AF65-F5344CB8AC3E}">
        <p14:creationId xmlns:p14="http://schemas.microsoft.com/office/powerpoint/2010/main" val="34483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138020"/>
              </p:ext>
            </p:extLst>
          </p:nvPr>
        </p:nvGraphicFramePr>
        <p:xfrm>
          <a:off x="434340" y="477289"/>
          <a:ext cx="8275320" cy="573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3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>Self Rating of  </a:t>
            </a:r>
            <a:r>
              <a:rPr lang="en-US" sz="2700" b="1" dirty="0"/>
              <a:t>your understanding and ease of implementing each of the three dimensions of the NGSS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Science &amp; Engineering Practices (SEP)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343342"/>
              </p:ext>
            </p:extLst>
          </p:nvPr>
        </p:nvGraphicFramePr>
        <p:xfrm>
          <a:off x="779463" y="1949450"/>
          <a:ext cx="7583487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8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dirty="0"/>
              <a:t>Self Rating of  your understanding and ease of implementing each of the three dimensions of the NGSS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Disciplinary Core Ideas (DCI)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408401"/>
              </p:ext>
            </p:extLst>
          </p:nvPr>
        </p:nvGraphicFramePr>
        <p:xfrm>
          <a:off x="779463" y="1949450"/>
          <a:ext cx="7699519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4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850</TotalTime>
  <Words>1691</Words>
  <Application>Microsoft Office PowerPoint</Application>
  <PresentationFormat>On-screen Show (4:3)</PresentationFormat>
  <Paragraphs>225</Paragraphs>
  <Slides>60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6" baseType="lpstr">
      <vt:lpstr>Arial</vt:lpstr>
      <vt:lpstr>Calibri</vt:lpstr>
      <vt:lpstr>Comic Sans MS</vt:lpstr>
      <vt:lpstr>Corbel</vt:lpstr>
      <vt:lpstr>Droid Serif</vt:lpstr>
      <vt:lpstr>Georgia</vt:lpstr>
      <vt:lpstr>Impact</vt:lpstr>
      <vt:lpstr>Questrial</vt:lpstr>
      <vt:lpstr>Rokkitt</vt:lpstr>
      <vt:lpstr>Tahoma</vt:lpstr>
      <vt:lpstr>Times</vt:lpstr>
      <vt:lpstr>Times New Roman</vt:lpstr>
      <vt:lpstr>Verdana</vt:lpstr>
      <vt:lpstr>Wingdings</vt:lpstr>
      <vt:lpstr>Wingdings 2</vt:lpstr>
      <vt:lpstr>Pixel</vt:lpstr>
      <vt:lpstr>OVEC Science Leadership Network</vt:lpstr>
      <vt:lpstr>PowerPoint Presentation</vt:lpstr>
      <vt:lpstr>WELCOME BACK!</vt:lpstr>
      <vt:lpstr>AGENDA</vt:lpstr>
      <vt:lpstr>Who are we?</vt:lpstr>
      <vt:lpstr>What We Teach?</vt:lpstr>
      <vt:lpstr>PowerPoint Presentation</vt:lpstr>
      <vt:lpstr>Self Rating of  your understanding and ease of implementing each of the three dimensions of the NGSS Science &amp; Engineering Practices (SEP)</vt:lpstr>
      <vt:lpstr>Self Rating of  your understanding and ease of implementing each of the three dimensions of the NGSS Disciplinary Core Ideas (DCI)</vt:lpstr>
      <vt:lpstr>Self Rating of  your understanding and ease of implementing each of the three dimensions of the NGSS Crosscutting Concepts(CCC)</vt:lpstr>
      <vt:lpstr>PowerPoint Presentation</vt:lpstr>
      <vt:lpstr>PowerPoint Presentation</vt:lpstr>
      <vt:lpstr>PowerPoint Presentation</vt:lpstr>
      <vt:lpstr>     NORMS</vt:lpstr>
      <vt:lpstr>Network Vision</vt:lpstr>
      <vt:lpstr>Question Focus????</vt:lpstr>
      <vt:lpstr>Question Focus????</vt:lpstr>
      <vt:lpstr>THE DLT &amp; ME...</vt:lpstr>
      <vt:lpstr>PowerPoint Presentation</vt:lpstr>
      <vt:lpstr>PowerPoint Presentation</vt:lpstr>
      <vt:lpstr>PowerPoint Presentation</vt:lpstr>
      <vt:lpstr>  Three, Two, One After reading the articles write </vt:lpstr>
      <vt:lpstr>PowerPoint Presentation</vt:lpstr>
      <vt:lpstr>DLT Table Discussion</vt:lpstr>
      <vt:lpstr>PowerPoint Presentation</vt:lpstr>
      <vt:lpstr> Between now &amp; November, we will…. </vt:lpstr>
      <vt:lpstr>POSTER PAPER</vt:lpstr>
      <vt:lpstr>PowerPoint Presentation</vt:lpstr>
      <vt:lpstr>PowerPoint Presentation</vt:lpstr>
      <vt:lpstr>Intent Protocol for a  Performance Expectation</vt:lpstr>
      <vt:lpstr>PowerPoint Presentation</vt:lpstr>
      <vt:lpstr>Speed Dating</vt:lpstr>
      <vt:lpstr>PowerPoint Presentation</vt:lpstr>
      <vt:lpstr>Evidence Statements 101</vt:lpstr>
      <vt:lpstr>Why Evidence Statements?</vt:lpstr>
      <vt:lpstr>ES were written to help provide educators with:</vt:lpstr>
      <vt:lpstr>ES for any given PE describe exactly the same expectations for students as the PE itself, simply with more detail…</vt:lpstr>
      <vt:lpstr>Structure of the Evidence Statements</vt:lpstr>
      <vt:lpstr>Developing and Using Models General observable features of the practices by the end of 2nd grade. </vt:lpstr>
      <vt:lpstr>Developing and Using Models General observable features of the practices by the end of 2nd grade. </vt:lpstr>
      <vt:lpstr>PowerPoint Presentation</vt:lpstr>
      <vt:lpstr>PowerPoint Presentation</vt:lpstr>
      <vt:lpstr>Developing and Using Models General observable features of the practices by the end of 2nd grade. </vt:lpstr>
      <vt:lpstr>Planning and Carrying Out Investigations General observable features of the practices by the end of 5th grade. </vt:lpstr>
      <vt:lpstr>PowerPoint Presentation</vt:lpstr>
      <vt:lpstr>PowerPoint Presentation</vt:lpstr>
      <vt:lpstr>Planning and Carrying Out Investigations General observable features of the practices by the end of 5th grade. </vt:lpstr>
      <vt:lpstr>common misunderstandings </vt:lpstr>
      <vt:lpstr>Recap… </vt:lpstr>
      <vt:lpstr>The next slides are for the ES Template Fishbowl &amp; TL Practice using the Templates</vt:lpstr>
      <vt:lpstr>Planning and Carrying Out Investigations General observable features of the practices by the end of 5th grade. </vt:lpstr>
      <vt:lpstr>Process to use ES templates in lesson design</vt:lpstr>
      <vt:lpstr>Original learning outcomes </vt:lpstr>
      <vt:lpstr>Modified Learning Outcomes based on ES Templates </vt:lpstr>
      <vt:lpstr>PowerPoint Presentation</vt:lpstr>
      <vt:lpstr>PowerPoint Presentation</vt:lpstr>
      <vt:lpstr>PowerPoint Presentation</vt:lpstr>
      <vt:lpstr>PowerPoint Presentation</vt:lpstr>
      <vt:lpstr>KSTA Conference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Addison</dc:creator>
  <cp:lastModifiedBy>Rumsey, Candance - Division of Program Standards</cp:lastModifiedBy>
  <cp:revision>46</cp:revision>
  <dcterms:created xsi:type="dcterms:W3CDTF">2015-09-25T01:15:34Z</dcterms:created>
  <dcterms:modified xsi:type="dcterms:W3CDTF">2015-09-30T15:26:52Z</dcterms:modified>
</cp:coreProperties>
</file>