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Lst>
  <p:notesMasterIdLst>
    <p:notesMasterId r:id="rId59"/>
  </p:notesMasterIdLst>
  <p:sldIdLst>
    <p:sldId id="300" r:id="rId6"/>
    <p:sldId id="301" r:id="rId7"/>
    <p:sldId id="302" r:id="rId8"/>
    <p:sldId id="303" r:id="rId9"/>
    <p:sldId id="304" r:id="rId10"/>
    <p:sldId id="305" r:id="rId11"/>
    <p:sldId id="306" r:id="rId12"/>
    <p:sldId id="308" r:id="rId13"/>
    <p:sldId id="309" r:id="rId14"/>
    <p:sldId id="310" r:id="rId15"/>
    <p:sldId id="256" r:id="rId16"/>
    <p:sldId id="258" r:id="rId17"/>
    <p:sldId id="259" r:id="rId18"/>
    <p:sldId id="260" r:id="rId19"/>
    <p:sldId id="262" r:id="rId20"/>
    <p:sldId id="261" r:id="rId21"/>
    <p:sldId id="263" r:id="rId22"/>
    <p:sldId id="264" r:id="rId23"/>
    <p:sldId id="298" r:id="rId24"/>
    <p:sldId id="266" r:id="rId25"/>
    <p:sldId id="267" r:id="rId26"/>
    <p:sldId id="268" r:id="rId27"/>
    <p:sldId id="269" r:id="rId28"/>
    <p:sldId id="272" r:id="rId29"/>
    <p:sldId id="274" r:id="rId30"/>
    <p:sldId id="275" r:id="rId31"/>
    <p:sldId id="276" r:id="rId32"/>
    <p:sldId id="277" r:id="rId33"/>
    <p:sldId id="278" r:id="rId34"/>
    <p:sldId id="299" r:id="rId35"/>
    <p:sldId id="288" r:id="rId36"/>
    <p:sldId id="289" r:id="rId37"/>
    <p:sldId id="290" r:id="rId38"/>
    <p:sldId id="291" r:id="rId39"/>
    <p:sldId id="292" r:id="rId40"/>
    <p:sldId id="293" r:id="rId41"/>
    <p:sldId id="294" r:id="rId42"/>
    <p:sldId id="295" r:id="rId43"/>
    <p:sldId id="316" r:id="rId44"/>
    <p:sldId id="296" r:id="rId45"/>
    <p:sldId id="297" r:id="rId46"/>
    <p:sldId id="314" r:id="rId47"/>
    <p:sldId id="315" r:id="rId48"/>
    <p:sldId id="286" r:id="rId49"/>
    <p:sldId id="280" r:id="rId50"/>
    <p:sldId id="281" r:id="rId51"/>
    <p:sldId id="282" r:id="rId52"/>
    <p:sldId id="283" r:id="rId53"/>
    <p:sldId id="284" r:id="rId54"/>
    <p:sldId id="285" r:id="rId55"/>
    <p:sldId id="311" r:id="rId56"/>
    <p:sldId id="313"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notesMaster" Target="notesMasters/notesMaster1.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8612D-5FBC-44C5-8A22-CA1CCB291C84}" type="datetimeFigureOut">
              <a:rPr lang="en-US" smtClean="0"/>
              <a:t>12/11/13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6F609-8BC0-40DD-A7A5-E6FEB8D4DCE9}" type="slidenum">
              <a:rPr lang="en-US" smtClean="0"/>
              <a:t>‹#›</a:t>
            </a:fld>
            <a:endParaRPr lang="en-US"/>
          </a:p>
        </p:txBody>
      </p:sp>
    </p:spTree>
    <p:extLst>
      <p:ext uri="{BB962C8B-B14F-4D97-AF65-F5344CB8AC3E}">
        <p14:creationId xmlns:p14="http://schemas.microsoft.com/office/powerpoint/2010/main" val="245711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Science—and therefore science education—is central to the lives of all Americans, preparing them to be informed citizens in a democracy and knowledgeable consumers.  It is also the case that if the nation is to compete and lead in the global economy and if American students are to be able to pursue expanding employment opportunities in science-related fields, all students must all have a solid K–12 science education that prepares them for college and careers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a:t>
            </a:fld>
            <a:endParaRPr lang="en-US" dirty="0"/>
          </a:p>
        </p:txBody>
      </p:sp>
    </p:spTree>
    <p:extLst>
      <p:ext uri="{BB962C8B-B14F-4D97-AF65-F5344CB8AC3E}">
        <p14:creationId xmlns:p14="http://schemas.microsoft.com/office/powerpoint/2010/main" val="414720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29719-E0C3-4A49-99EC-763AB22BB3F1}" type="slidenum">
              <a:rPr lang="en-US"/>
              <a:pPr/>
              <a:t>22</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DE3B3-08CA-7F41-AAA1-749FB0E037A0}" type="slidenum">
              <a:rPr lang="en-US"/>
              <a:pPr/>
              <a:t>23</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AF195-E5EA-004D-8866-F040236170CD}" type="slidenum">
              <a:rPr lang="en-US"/>
              <a:pPr/>
              <a:t>24</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90CA5-73E6-714A-AF0F-B9E927B62D02}" type="slidenum">
              <a:rPr lang="en-US"/>
              <a:pPr/>
              <a:t>25</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32BB0-CE5E-EB47-AF6C-7B0AD0D25E3B}" type="slidenum">
              <a:rPr lang="en-US"/>
              <a:pPr/>
              <a:t>26</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80094-25B7-2543-8590-B8320686220E}" type="slidenum">
              <a:rPr lang="en-US"/>
              <a:pPr/>
              <a:t>27</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36109-438D-294B-B091-E0371608C254}" type="slidenum">
              <a:rPr lang="en-US"/>
              <a:pPr/>
              <a:t>28</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5F958-D22A-EC48-852E-6695FF3AF807}" type="slidenum">
              <a:rPr lang="en-US"/>
              <a:pPr/>
              <a:t>29</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Each group gets 20 sticks</a:t>
            </a:r>
            <a:r>
              <a:rPr lang="en-US" baseline="0" dirty="0" smtClean="0"/>
              <a:t> of spaghetti, 3 feet of string, 3 feet of tape, and one marshmallow.  </a:t>
            </a:r>
            <a:r>
              <a:rPr lang="en-US" dirty="0" smtClean="0"/>
              <a:t>Provide</a:t>
            </a:r>
            <a:r>
              <a:rPr lang="en-US" baseline="0" dirty="0" smtClean="0"/>
              <a:t> scissors and tape measures.</a:t>
            </a:r>
          </a:p>
          <a:p>
            <a:pPr marL="171450" indent="-171450">
              <a:buFont typeface="Arial" panose="020B0604020202020204" pitchFamily="34" charset="0"/>
              <a:buChar char="•"/>
            </a:pPr>
            <a:r>
              <a:rPr lang="en-US" baseline="0" dirty="0" smtClean="0"/>
              <a:t>Explain the challenge and go over the rules.  Start the timer.  When groups hear the buzzer, hands up (like on Chopped).</a:t>
            </a:r>
          </a:p>
          <a:p>
            <a:pPr marL="171450" indent="-171450">
              <a:buFont typeface="Arial" panose="020B0604020202020204" pitchFamily="34" charset="0"/>
              <a:buChar char="•"/>
            </a:pPr>
            <a:r>
              <a:rPr lang="en-US" baseline="0" dirty="0" smtClean="0"/>
              <a:t>Wrap up activity by determining the highest tower and provide accolades to the winning group.  Ask a few folks to speculate why that tower was the tallest.</a:t>
            </a:r>
          </a:p>
          <a:p>
            <a:endParaRPr lang="en-US" dirty="0"/>
          </a:p>
        </p:txBody>
      </p:sp>
      <p:sp>
        <p:nvSpPr>
          <p:cNvPr id="4" name="Slide Number Placeholder 3"/>
          <p:cNvSpPr>
            <a:spLocks noGrp="1"/>
          </p:cNvSpPr>
          <p:nvPr>
            <p:ph type="sldNum" sz="quarter" idx="10"/>
          </p:nvPr>
        </p:nvSpPr>
        <p:spPr/>
        <p:txBody>
          <a:bodyPr/>
          <a:lstStyle/>
          <a:p>
            <a:fld id="{43A32788-9ED8-4ECE-842A-01DB6E7B61B1}"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362993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3A32788-9ED8-4ECE-842A-01DB6E7B61B1}" type="slidenum">
              <a:rPr lang="en-US" smtClean="0"/>
              <a:t>45</a:t>
            </a:fld>
            <a:endParaRPr lang="en-US"/>
          </a:p>
        </p:txBody>
      </p:sp>
    </p:spTree>
    <p:extLst>
      <p:ext uri="{BB962C8B-B14F-4D97-AF65-F5344CB8AC3E}">
        <p14:creationId xmlns:p14="http://schemas.microsoft.com/office/powerpoint/2010/main" val="361422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Begin with a Review of Balanced Assessment Literacy</a:t>
            </a:r>
          </a:p>
          <a:p>
            <a:r>
              <a:rPr lang="en-US" altLang="en-US" dirty="0" smtClean="0">
                <a:ea typeface="ＭＳ Ｐゴシック" pitchFamily="34" charset="-128"/>
              </a:rPr>
              <a:t>Address Learning Target:  Articulate the importance of a balanced assessment system in planning, implementing and assessing the</a:t>
            </a:r>
            <a:r>
              <a:rPr lang="en-US" altLang="en-US" baseline="0" dirty="0" smtClean="0">
                <a:ea typeface="ＭＳ Ｐゴシック" pitchFamily="34" charset="-128"/>
              </a:rPr>
              <a:t> new science standards.</a:t>
            </a:r>
            <a:endParaRPr lang="en-US" altLang="en-US" dirty="0"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17" indent="-280391" eaLnBrk="0" hangingPunct="0">
              <a:spcBef>
                <a:spcPct val="30000"/>
              </a:spcBef>
              <a:defRPr sz="1200">
                <a:solidFill>
                  <a:schemeClr val="tx1"/>
                </a:solidFill>
                <a:latin typeface="Calibri" pitchFamily="34" charset="0"/>
                <a:ea typeface="ＭＳ Ｐゴシック" pitchFamily="34" charset="-128"/>
              </a:defRPr>
            </a:lvl2pPr>
            <a:lvl3pPr marL="1121564" indent="-224312" eaLnBrk="0" hangingPunct="0">
              <a:spcBef>
                <a:spcPct val="30000"/>
              </a:spcBef>
              <a:defRPr sz="1200">
                <a:solidFill>
                  <a:schemeClr val="tx1"/>
                </a:solidFill>
                <a:latin typeface="Calibri" pitchFamily="34" charset="0"/>
                <a:ea typeface="ＭＳ Ｐゴシック" pitchFamily="34" charset="-128"/>
              </a:defRPr>
            </a:lvl3pPr>
            <a:lvl4pPr marL="1570189" indent="-224312" eaLnBrk="0" hangingPunct="0">
              <a:spcBef>
                <a:spcPct val="30000"/>
              </a:spcBef>
              <a:defRPr sz="1200">
                <a:solidFill>
                  <a:schemeClr val="tx1"/>
                </a:solidFill>
                <a:latin typeface="Calibri" pitchFamily="34" charset="0"/>
                <a:ea typeface="ＭＳ Ｐゴシック" pitchFamily="34" charset="-128"/>
              </a:defRPr>
            </a:lvl4pPr>
            <a:lvl5pPr marL="2018816" indent="-224312" eaLnBrk="0" hangingPunct="0">
              <a:spcBef>
                <a:spcPct val="30000"/>
              </a:spcBef>
              <a:defRPr sz="1200">
                <a:solidFill>
                  <a:schemeClr val="tx1"/>
                </a:solidFill>
                <a:latin typeface="Calibri" pitchFamily="34"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B633F8D-04D4-45A2-B8E1-85211AEBE20C}"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participants</a:t>
            </a:r>
            <a:r>
              <a:rPr lang="en-US" baseline="0" dirty="0"/>
              <a:t> have the Appendix I synthesis by M. </a:t>
            </a:r>
            <a:r>
              <a:rPr lang="en-US" baseline="0" dirty="0" err="1"/>
              <a:t>Curless, point out that this is a summary of the ETS standards in each grade band.  Participants are welcome to use the actual Performance Expectations as well.</a:t>
            </a:r>
            <a:endParaRPr lang="en-US" baseline="0" dirty="0"/>
          </a:p>
          <a:p>
            <a:pPr marL="171450" indent="-171450">
              <a:buFont typeface="Arial" panose="020B0604020202020204" pitchFamily="34" charset="0"/>
              <a:buChar char="•"/>
            </a:pPr>
            <a:r>
              <a:rPr lang="en-US" baseline="0" dirty="0"/>
              <a:t>Engage in whole group discussion about the engineering activity</a:t>
            </a:r>
            <a:endParaRPr lang="en-US" dirty="0"/>
          </a:p>
        </p:txBody>
      </p:sp>
      <p:sp>
        <p:nvSpPr>
          <p:cNvPr id="4" name="Slide Number Placeholder 3"/>
          <p:cNvSpPr>
            <a:spLocks noGrp="1"/>
          </p:cNvSpPr>
          <p:nvPr>
            <p:ph type="sldNum" sz="quarter" idx="10"/>
          </p:nvPr>
        </p:nvSpPr>
        <p:spPr/>
        <p:txBody>
          <a:bodyPr/>
          <a:lstStyle/>
          <a:p>
            <a:fld id="{43A32788-9ED8-4ECE-842A-01DB6E7B61B1}" type="slidenum">
              <a:rPr lang="en-US" smtClean="0"/>
              <a:t>46</a:t>
            </a:fld>
            <a:endParaRPr lang="en-US"/>
          </a:p>
        </p:txBody>
      </p:sp>
    </p:spTree>
    <p:extLst>
      <p:ext uri="{BB962C8B-B14F-4D97-AF65-F5344CB8AC3E}">
        <p14:creationId xmlns:p14="http://schemas.microsoft.com/office/powerpoint/2010/main" val="1252776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32788-9ED8-4ECE-842A-01DB6E7B61B1}" type="slidenum">
              <a:rPr lang="en-US" smtClean="0"/>
              <a:t>47</a:t>
            </a:fld>
            <a:endParaRPr lang="en-US"/>
          </a:p>
        </p:txBody>
      </p:sp>
    </p:spTree>
    <p:extLst>
      <p:ext uri="{BB962C8B-B14F-4D97-AF65-F5344CB8AC3E}">
        <p14:creationId xmlns:p14="http://schemas.microsoft.com/office/powerpoint/2010/main" val="213311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discussion round refers to the 5 Key Characteristics of Assessment Literacy.</a:t>
            </a:r>
            <a:r>
              <a:rPr lang="en-US" baseline="0" dirty="0" smtClean="0"/>
              <a:t>  (Text page 5).  </a:t>
            </a:r>
            <a:r>
              <a:rPr lang="en-US" dirty="0" smtClean="0"/>
              <a:t>All of the pieces contributing</a:t>
            </a:r>
            <a:r>
              <a:rPr lang="en-US" baseline="0" dirty="0" smtClean="0"/>
              <a:t> to sound classroom assessment instruments and practices are built on a foundation of the following five keys to quality.  Key 1 They have a clear purpose…they are designed to serve the specific information needs of intended uses.  Key 2 they are based on clearly articulated and appropriate achievement targets, Key 3…accurately measure student achievement, Key 4…yield results that are effectively communicated to users, and Key 5  involves the student in self-assessment, goal setting, tracking, reflecting on and sharing their learning)</a:t>
            </a:r>
            <a:endParaRPr lang="en-US" dirty="0"/>
          </a:p>
        </p:txBody>
      </p:sp>
      <p:sp>
        <p:nvSpPr>
          <p:cNvPr id="4" name="Slide Number Placeholder 3"/>
          <p:cNvSpPr>
            <a:spLocks noGrp="1"/>
          </p:cNvSpPr>
          <p:nvPr>
            <p:ph type="sldNum" sz="quarter" idx="10"/>
          </p:nvPr>
        </p:nvSpPr>
        <p:spPr/>
        <p:txBody>
          <a:bodyPr/>
          <a:lstStyle/>
          <a:p>
            <a:fld id="{6030AE9D-B692-4FA7-8665-CD20303CD819}" type="slidenum">
              <a:rPr lang="en-US" smtClean="0"/>
              <a:t>13</a:t>
            </a:fld>
            <a:endParaRPr lang="en-US"/>
          </a:p>
        </p:txBody>
      </p:sp>
    </p:spTree>
    <p:extLst>
      <p:ext uri="{BB962C8B-B14F-4D97-AF65-F5344CB8AC3E}">
        <p14:creationId xmlns:p14="http://schemas.microsoft.com/office/powerpoint/2010/main" val="363032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TPT Bounce</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2036F609-8BC0-40DD-A7A5-E6FEB8D4DCE9}" type="slidenum">
              <a:rPr lang="en-US" smtClean="0"/>
              <a:t>14</a:t>
            </a:fld>
            <a:endParaRPr lang="en-US"/>
          </a:p>
        </p:txBody>
      </p:sp>
    </p:spTree>
    <p:extLst>
      <p:ext uri="{BB962C8B-B14F-4D97-AF65-F5344CB8AC3E}">
        <p14:creationId xmlns:p14="http://schemas.microsoft.com/office/powerpoint/2010/main" val="320223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your ____________ partner, discuss which of the seven strategies of assessment for learning that you feel you implement most effectively?  Least effectively?</a:t>
            </a:r>
            <a:endParaRPr lang="en-US" dirty="0"/>
          </a:p>
        </p:txBody>
      </p:sp>
      <p:sp>
        <p:nvSpPr>
          <p:cNvPr id="4" name="Slide Number Placeholder 3"/>
          <p:cNvSpPr>
            <a:spLocks noGrp="1"/>
          </p:cNvSpPr>
          <p:nvPr>
            <p:ph type="sldNum" sz="quarter" idx="10"/>
          </p:nvPr>
        </p:nvSpPr>
        <p:spPr/>
        <p:txBody>
          <a:bodyPr/>
          <a:lstStyle/>
          <a:p>
            <a:fld id="{2036F609-8BC0-40DD-A7A5-E6FEB8D4DCE9}" type="slidenum">
              <a:rPr lang="en-US" smtClean="0"/>
              <a:t>16</a:t>
            </a:fld>
            <a:endParaRPr lang="en-US"/>
          </a:p>
        </p:txBody>
      </p:sp>
    </p:spTree>
    <p:extLst>
      <p:ext uri="{BB962C8B-B14F-4D97-AF65-F5344CB8AC3E}">
        <p14:creationId xmlns:p14="http://schemas.microsoft.com/office/powerpoint/2010/main" val="113191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72C62-A9F3-C04F-BA41-82A9C8F6E709}" type="slidenum">
              <a:rPr lang="en-US"/>
              <a:pPr/>
              <a:t>17</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A8C3F-1AFC-1D4F-A83E-3983BC02A059}" type="slidenum">
              <a:rPr lang="en-US"/>
              <a:pPr/>
              <a:t>18</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AEB6A-33D2-684F-8C26-F7AA5F80A8BE}" type="slidenum">
              <a:rPr lang="en-US"/>
              <a:pPr/>
              <a:t>20</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E22F3-B8E4-B341-85DF-780FCF84182D}" type="slidenum">
              <a:rPr lang="en-US"/>
              <a:pPr/>
              <a:t>21</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32582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19079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52991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4" name="Picture 2" descr="signature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2130427"/>
            <a:ext cx="7772400" cy="1470025"/>
          </a:xfrm>
        </p:spPr>
        <p:txBody>
          <a:bodyPr/>
          <a:lstStyle>
            <a:lvl1pPr>
              <a:defRPr>
                <a:solidFill>
                  <a:schemeClr val="tx1"/>
                </a:solidFill>
                <a:latin typeface="Georgia" pitchFamily="18" charset="0"/>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effectLst>
                  <a:outerShdw blurRad="38100" dist="38100" dir="2700000" algn="tl">
                    <a:srgbClr val="C0C0C0"/>
                  </a:outerShdw>
                </a:effectLst>
              </a:defRPr>
            </a:lvl1pPr>
          </a:lstStyle>
          <a:p>
            <a:pPr lvl="0"/>
            <a:r>
              <a:rPr lang="en-US" altLang="en-US" noProof="0" smtClean="0"/>
              <a:t>Click to edit Master subtitle style</a:t>
            </a:r>
          </a:p>
        </p:txBody>
      </p:sp>
      <p:sp>
        <p:nvSpPr>
          <p:cNvPr id="3080" name="Text Box 8"/>
          <p:cNvSpPr txBox="1">
            <a:spLocks noChangeArrowheads="1"/>
          </p:cNvSpPr>
          <p:nvPr/>
        </p:nvSpPr>
        <p:spPr bwMode="auto">
          <a:xfrm>
            <a:off x="2286001" y="76201"/>
            <a:ext cx="6705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FFFFFF"/>
                </a:solidFill>
                <a:latin typeface="Georgia" pitchFamily="18" charset="0"/>
              </a:rPr>
              <a:t>COLLEGE OF EDUCATION &amp; HUMAN DEVELOPMENT</a:t>
            </a:r>
          </a:p>
        </p:txBody>
      </p:sp>
    </p:spTree>
    <p:extLst>
      <p:ext uri="{BB962C8B-B14F-4D97-AF65-F5344CB8AC3E}">
        <p14:creationId xmlns:p14="http://schemas.microsoft.com/office/powerpoint/2010/main" val="4240601918"/>
      </p:ext>
    </p:extLst>
  </p:cSld>
  <p:clrMapOvr>
    <a:masterClrMapping/>
  </p:clrMapOvr>
  <p:transition xmlns:p14="http://schemas.microsoft.com/office/powerpoint/2010/mai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215432"/>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2317630"/>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600202"/>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2"/>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938302"/>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0902812"/>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206207"/>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97221"/>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8731052"/>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57029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6569227"/>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328316"/>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2"/>
            <a:ext cx="21717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76202"/>
            <a:ext cx="63627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693774"/>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5943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1600202"/>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2"/>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681296"/>
      </p:ext>
    </p:extLst>
  </p:cSld>
  <p:clrMapOvr>
    <a:masterClrMapping/>
  </p:clrMapOvr>
  <p:transition xmlns:p14="http://schemas.microsoft.com/office/powerpoint/2010/mai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8634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232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9505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0095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984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426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01D1E-646B-4BF7-8B3F-938BA9592EC5}"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80015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1993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0634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0372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973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3520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5125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2497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5963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8100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7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01D1E-646B-4BF7-8B3F-938BA9592EC5}"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3369635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502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9822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1269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8128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5636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4320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9823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2488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0760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43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01D1E-646B-4BF7-8B3F-938BA9592EC5}" type="datetimeFigureOut">
              <a:rPr lang="en-US" smtClean="0"/>
              <a:t>12/11/13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7020450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7559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6003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0136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9807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9193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8606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924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01D1E-646B-4BF7-8B3F-938BA9592EC5}" type="datetimeFigureOut">
              <a:rPr lang="en-US" smtClean="0"/>
              <a:t>12/11/13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8934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01D1E-646B-4BF7-8B3F-938BA9592EC5}" type="datetimeFigureOut">
              <a:rPr lang="en-US" smtClean="0"/>
              <a:t>12/11/13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1343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01D1E-646B-4BF7-8B3F-938BA9592EC5}"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11768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01D1E-646B-4BF7-8B3F-938BA9592EC5}"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023906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01D1E-646B-4BF7-8B3F-938BA9592EC5}" type="datetimeFigureOut">
              <a:rPr lang="en-US" smtClean="0"/>
              <a:t>12/11/13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AD6A3-7520-4031-8935-7229C9A632CA}" type="slidenum">
              <a:rPr lang="en-US" smtClean="0"/>
              <a:t>‹#›</a:t>
            </a:fld>
            <a:endParaRPr lang="en-US"/>
          </a:p>
        </p:txBody>
      </p:sp>
    </p:spTree>
    <p:extLst>
      <p:ext uri="{BB962C8B-B14F-4D97-AF65-F5344CB8AC3E}">
        <p14:creationId xmlns:p14="http://schemas.microsoft.com/office/powerpoint/2010/main" val="945940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ignature templa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6200" y="76200"/>
            <a:ext cx="5943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 y="1600202"/>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Text Box 8"/>
          <p:cNvSpPr txBox="1">
            <a:spLocks noChangeArrowheads="1"/>
          </p:cNvSpPr>
          <p:nvPr/>
        </p:nvSpPr>
        <p:spPr bwMode="auto">
          <a:xfrm>
            <a:off x="4267200" y="6400801"/>
            <a:ext cx="45320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Georgia" pitchFamily="18" charset="0"/>
              </a:rPr>
              <a:t>COLLEGE OF EDUCATION &amp; HUMAN DEVELOPMENT</a:t>
            </a:r>
          </a:p>
        </p:txBody>
      </p:sp>
    </p:spTree>
    <p:extLst>
      <p:ext uri="{BB962C8B-B14F-4D97-AF65-F5344CB8AC3E}">
        <p14:creationId xmlns:p14="http://schemas.microsoft.com/office/powerpoint/2010/main" val="2249642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advClick="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A8357-EC60-46D4-BEE1-0B64DAAB5ADA}" type="datetimeFigureOut">
              <a:rPr lang="en-US" smtClean="0">
                <a:solidFill>
                  <a:prstClr val="black">
                    <a:tint val="75000"/>
                  </a:prstClr>
                </a:solidFill>
                <a:latin typeface="Calibri"/>
              </a:rPr>
              <a:pPr/>
              <a:t>12/11/13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44299-93E7-485B-95A4-B8AE377AE9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8629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9D2A8DD-B469-E44C-A1DE-73AE8284413B}" type="datetimeFigureOut">
              <a:rPr lang="en-US" smtClean="0">
                <a:solidFill>
                  <a:prstClr val="black">
                    <a:tint val="75000"/>
                  </a:prstClr>
                </a:solidFill>
                <a:latin typeface="Calibri"/>
              </a:rPr>
              <a:pPr defTabSz="457200"/>
              <a:t>12/11/13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57CACCC-EEE5-BB4B-9558-0F08B1E96017}"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9703844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EC6A88B-A800-F94B-BCD3-8C9209764E4B}" type="datetimeFigureOut">
              <a:rPr lang="en-US" smtClean="0">
                <a:solidFill>
                  <a:prstClr val="black">
                    <a:tint val="75000"/>
                  </a:prstClr>
                </a:solidFill>
                <a:latin typeface="Calibri"/>
              </a:rPr>
              <a:pPr defTabSz="457200"/>
              <a:t>12/11/13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E4355D2-5DA6-C146-908C-73965099B791}"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37950725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23.png"/><Relationship Id="rId1" Type="http://schemas.openxmlformats.org/officeDocument/2006/relationships/vmlDrawing" Target="../drawings/vmlDrawing2.vml"/><Relationship Id="rId2"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hyperlink" Target="http://e.ggtimer.com/15minutes" TargetMode="External"/><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ted.com/talks/margaret_heffernan_dare_to_disagree.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1"/>
            <a:ext cx="5334000" cy="3698630"/>
          </a:xfrm>
        </p:spPr>
        <p:txBody>
          <a:bodyPr>
            <a:normAutofit fontScale="47500" lnSpcReduction="20000"/>
          </a:bodyPr>
          <a:lstStyle/>
          <a:p>
            <a:pPr algn="ctr"/>
            <a:endParaRPr lang="en-US" sz="13500" b="1" dirty="0">
              <a:solidFill>
                <a:schemeClr val="tx1"/>
              </a:solidFill>
            </a:endParaRPr>
          </a:p>
          <a:p>
            <a:pPr algn="ctr"/>
            <a:r>
              <a:rPr lang="en-US" sz="12000" b="1" dirty="0" smtClean="0">
                <a:solidFill>
                  <a:schemeClr val="tx1"/>
                </a:solidFill>
              </a:rPr>
              <a:t>Science Network</a:t>
            </a:r>
          </a:p>
          <a:p>
            <a:pPr algn="ctr"/>
            <a:r>
              <a:rPr lang="en-US" sz="12000" b="1" dirty="0" smtClean="0">
                <a:solidFill>
                  <a:schemeClr val="tx1"/>
                </a:solidFill>
              </a:rPr>
              <a:t>Meeting</a:t>
            </a:r>
          </a:p>
          <a:p>
            <a:pPr algn="ctr"/>
            <a:r>
              <a:rPr lang="en-US" sz="8000" b="1" dirty="0">
                <a:solidFill>
                  <a:schemeClr val="tx1"/>
                </a:solidFill>
              </a:rPr>
              <a:t> </a:t>
            </a:r>
            <a:r>
              <a:rPr lang="en-US" sz="8000" b="1" dirty="0" smtClean="0">
                <a:solidFill>
                  <a:schemeClr val="tx1"/>
                </a:solidFill>
              </a:rPr>
              <a:t>November 22, 2013</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009775" cy="22764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stretch>
            <a:fillRect/>
          </a:stretch>
        </p:blipFill>
        <p:spPr>
          <a:xfrm>
            <a:off x="1295400" y="304800"/>
            <a:ext cx="3810000" cy="1066800"/>
          </a:xfrm>
          <a:prstGeom prst="rect">
            <a:avLst/>
          </a:prstGeom>
        </p:spPr>
      </p:pic>
      <p:sp>
        <p:nvSpPr>
          <p:cNvPr id="7" name="Title 1"/>
          <p:cNvSpPr txBox="1">
            <a:spLocks/>
          </p:cNvSpPr>
          <p:nvPr/>
        </p:nvSpPr>
        <p:spPr>
          <a:xfrm>
            <a:off x="457200" y="4283075"/>
            <a:ext cx="73152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71B5"/>
                </a:solidFill>
                <a:latin typeface="+mj-lt"/>
                <a:ea typeface="+mj-ea"/>
                <a:cs typeface="+mj-cs"/>
              </a:defRPr>
            </a:lvl1pPr>
          </a:lstStyle>
          <a:p>
            <a:pPr algn="ctr"/>
            <a:r>
              <a:rPr lang="en-US" sz="4800" dirty="0" smtClean="0"/>
              <a:t>Welcome!</a:t>
            </a:r>
            <a:endParaRPr lang="en-US" sz="4800" dirty="0"/>
          </a:p>
        </p:txBody>
      </p:sp>
      <p:sp>
        <p:nvSpPr>
          <p:cNvPr id="8" name="Content Placeholder 2"/>
          <p:cNvSpPr txBox="1">
            <a:spLocks/>
          </p:cNvSpPr>
          <p:nvPr/>
        </p:nvSpPr>
        <p:spPr>
          <a:xfrm>
            <a:off x="457200" y="5105400"/>
            <a:ext cx="8229600" cy="1249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lumMod val="95000"/>
                    <a:lumOff val="5000"/>
                  </a:schemeClr>
                </a:solidFill>
              </a:rPr>
              <a:t>Please make sure you pick up one copy of each handout from the table before we begin</a:t>
            </a:r>
            <a:endParaRPr lang="en-US" dirty="0">
              <a:solidFill>
                <a:schemeClr val="tx1">
                  <a:lumMod val="95000"/>
                  <a:lumOff val="5000"/>
                </a:schemeClr>
              </a:solidFill>
            </a:endParaRPr>
          </a:p>
        </p:txBody>
      </p:sp>
    </p:spTree>
    <p:extLst>
      <p:ext uri="{BB962C8B-B14F-4D97-AF65-F5344CB8AC3E}">
        <p14:creationId xmlns:p14="http://schemas.microsoft.com/office/powerpoint/2010/main" val="2068731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Configuration Maps</a:t>
            </a:r>
            <a:endParaRPr lang="en-US" dirty="0"/>
          </a:p>
        </p:txBody>
      </p:sp>
      <p:sp>
        <p:nvSpPr>
          <p:cNvPr id="3" name="Content Placeholder 2"/>
          <p:cNvSpPr>
            <a:spLocks noGrp="1"/>
          </p:cNvSpPr>
          <p:nvPr>
            <p:ph idx="1"/>
          </p:nvPr>
        </p:nvSpPr>
        <p:spPr/>
        <p:txBody>
          <a:bodyPr/>
          <a:lstStyle/>
          <a:p>
            <a:r>
              <a:rPr lang="en-US" dirty="0" smtClean="0"/>
              <a:t>“Who said that?”</a:t>
            </a:r>
          </a:p>
          <a:p>
            <a:endParaRPr lang="en-US" dirty="0"/>
          </a:p>
          <a:p>
            <a:r>
              <a:rPr lang="en-US" dirty="0" smtClean="0"/>
              <a:t>Anonymous data collection for formative assessment</a:t>
            </a:r>
          </a:p>
          <a:p>
            <a:endParaRPr lang="en-US" dirty="0"/>
          </a:p>
          <a:p>
            <a:r>
              <a:rPr lang="en-US" dirty="0" smtClean="0"/>
              <a:t>Summarize your conversation regarding the Innovation Configuration Maps</a:t>
            </a:r>
          </a:p>
          <a:p>
            <a:endParaRPr lang="en-US" dirty="0"/>
          </a:p>
        </p:txBody>
      </p:sp>
    </p:spTree>
    <p:extLst>
      <p:ext uri="{BB962C8B-B14F-4D97-AF65-F5344CB8AC3E}">
        <p14:creationId xmlns:p14="http://schemas.microsoft.com/office/powerpoint/2010/main" val="408888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234"/>
            <a:ext cx="7772400" cy="1470025"/>
          </a:xfrm>
        </p:spPr>
        <p:txBody>
          <a:bodyPr>
            <a:normAutofit fontScale="90000"/>
          </a:bodyPr>
          <a:lstStyle/>
          <a:p>
            <a:pPr algn="r"/>
            <a:r>
              <a:rPr lang="en-US" dirty="0" smtClean="0"/>
              <a:t>       </a:t>
            </a:r>
            <a:r>
              <a:rPr lang="en-US" sz="6000" b="1" dirty="0" smtClean="0"/>
              <a:t>Discussion </a:t>
            </a:r>
            <a:br>
              <a:rPr lang="en-US" sz="6000" b="1" dirty="0" smtClean="0"/>
            </a:br>
            <a:r>
              <a:rPr lang="en-US" sz="6000" b="1" dirty="0" smtClean="0"/>
              <a:t>Questions</a:t>
            </a:r>
            <a:endParaRPr lang="en-US" sz="6000" b="1"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30090">
            <a:off x="599415" y="573495"/>
            <a:ext cx="4420626" cy="54116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581400"/>
            <a:ext cx="3810000" cy="3161862"/>
          </a:xfrm>
          <a:prstGeom prst="rect">
            <a:avLst/>
          </a:prstGeom>
        </p:spPr>
      </p:pic>
    </p:spTree>
    <p:extLst>
      <p:ext uri="{BB962C8B-B14F-4D97-AF65-F5344CB8AC3E}">
        <p14:creationId xmlns:p14="http://schemas.microsoft.com/office/powerpoint/2010/main" val="192126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half" idx="2"/>
          </p:nvPr>
        </p:nvSpPr>
        <p:spPr>
          <a:xfrm>
            <a:off x="914400" y="3581400"/>
            <a:ext cx="3352800" cy="1905000"/>
          </a:xfrm>
        </p:spPr>
        <p:txBody>
          <a:bodyPr/>
          <a:lstStyle/>
          <a:p>
            <a:pPr>
              <a:spcBef>
                <a:spcPct val="0"/>
              </a:spcBef>
            </a:pPr>
            <a:endParaRPr lang="en-US" altLang="en-US" smtClean="0"/>
          </a:p>
        </p:txBody>
      </p:sp>
      <p:sp>
        <p:nvSpPr>
          <p:cNvPr id="34819" name="Title 2"/>
          <p:cNvSpPr>
            <a:spLocks noGrp="1"/>
          </p:cNvSpPr>
          <p:nvPr>
            <p:ph type="title"/>
          </p:nvPr>
        </p:nvSpPr>
        <p:spPr>
          <a:xfrm>
            <a:off x="914400" y="2286000"/>
            <a:ext cx="3352800" cy="1252538"/>
          </a:xfrm>
        </p:spPr>
        <p:txBody>
          <a:bodyPr/>
          <a:lstStyle/>
          <a:p>
            <a:endParaRPr lang="en-US" altLang="en-US" smtClean="0"/>
          </a:p>
        </p:txBody>
      </p:sp>
      <p:sp>
        <p:nvSpPr>
          <p:cNvPr id="34820" name="Content Placeholder 3"/>
          <p:cNvSpPr>
            <a:spLocks noGrp="1"/>
          </p:cNvSpPr>
          <p:nvPr>
            <p:ph idx="1"/>
          </p:nvPr>
        </p:nvSpPr>
        <p:spPr>
          <a:xfrm>
            <a:off x="4651375" y="1828800"/>
            <a:ext cx="3905250" cy="3810000"/>
          </a:xfrm>
        </p:spPr>
        <p:txBody>
          <a:bodyPr/>
          <a:lstStyle/>
          <a:p>
            <a:endParaRPr lang="en-US" altLang="en-US" smtClean="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241300"/>
            <a:ext cx="88392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6706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447800"/>
          </a:xfrm>
        </p:spPr>
        <p:txBody>
          <a:bodyPr>
            <a:noAutofit/>
          </a:bodyPr>
          <a:lstStyle/>
          <a:p>
            <a:r>
              <a:rPr lang="en-US" sz="3200" b="1" dirty="0" smtClean="0"/>
              <a:t>Key Characteristics of Assessment Literacy</a:t>
            </a:r>
            <a:endParaRPr lang="en-US" sz="3200" b="1" dirty="0"/>
          </a:p>
        </p:txBody>
      </p:sp>
      <p:sp>
        <p:nvSpPr>
          <p:cNvPr id="3" name="Content Placeholder 2"/>
          <p:cNvSpPr>
            <a:spLocks noGrp="1"/>
          </p:cNvSpPr>
          <p:nvPr>
            <p:ph idx="1"/>
          </p:nvPr>
        </p:nvSpPr>
        <p:spPr>
          <a:xfrm>
            <a:off x="457200" y="1371600"/>
            <a:ext cx="8229600" cy="4754563"/>
          </a:xfrm>
        </p:spPr>
        <p:txBody>
          <a:bodyPr>
            <a:normAutofit/>
          </a:bodyPr>
          <a:lstStyle/>
          <a:p>
            <a:endParaRPr lang="en-US" dirty="0" smtClean="0"/>
          </a:p>
          <a:p>
            <a:endParaRPr lang="en-US" dirty="0"/>
          </a:p>
          <a:p>
            <a:endParaRPr lang="en-US" dirty="0" smtClean="0"/>
          </a:p>
        </p:txBody>
      </p:sp>
      <p:sp>
        <p:nvSpPr>
          <p:cNvPr id="4" name="Oval 3"/>
          <p:cNvSpPr/>
          <p:nvPr/>
        </p:nvSpPr>
        <p:spPr>
          <a:xfrm>
            <a:off x="1600200" y="1676400"/>
            <a:ext cx="2438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1</a:t>
            </a:r>
          </a:p>
          <a:p>
            <a:pPr algn="ctr"/>
            <a:r>
              <a:rPr lang="en-US" dirty="0" smtClean="0"/>
              <a:t> Clear Purpose</a:t>
            </a:r>
            <a:endParaRPr lang="en-US" dirty="0"/>
          </a:p>
        </p:txBody>
      </p:sp>
      <p:sp>
        <p:nvSpPr>
          <p:cNvPr id="5" name="Oval 4"/>
          <p:cNvSpPr/>
          <p:nvPr/>
        </p:nvSpPr>
        <p:spPr>
          <a:xfrm>
            <a:off x="4876800" y="1676400"/>
            <a:ext cx="2514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2</a:t>
            </a:r>
          </a:p>
          <a:p>
            <a:pPr algn="ctr"/>
            <a:r>
              <a:rPr lang="en-US" dirty="0" smtClean="0"/>
              <a:t>Clear Targets</a:t>
            </a:r>
            <a:endParaRPr lang="en-US" dirty="0"/>
          </a:p>
        </p:txBody>
      </p:sp>
      <p:sp>
        <p:nvSpPr>
          <p:cNvPr id="6" name="Oval 5"/>
          <p:cNvSpPr/>
          <p:nvPr/>
        </p:nvSpPr>
        <p:spPr>
          <a:xfrm>
            <a:off x="3262746" y="2819400"/>
            <a:ext cx="2452254"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3</a:t>
            </a:r>
          </a:p>
          <a:p>
            <a:pPr algn="ctr"/>
            <a:r>
              <a:rPr lang="en-US" dirty="0" smtClean="0"/>
              <a:t>Sound Design</a:t>
            </a:r>
            <a:endParaRPr lang="en-US" dirty="0"/>
          </a:p>
        </p:txBody>
      </p:sp>
      <p:sp>
        <p:nvSpPr>
          <p:cNvPr id="7" name="Oval 6"/>
          <p:cNvSpPr/>
          <p:nvPr/>
        </p:nvSpPr>
        <p:spPr>
          <a:xfrm>
            <a:off x="3210791" y="4267200"/>
            <a:ext cx="2504209"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4</a:t>
            </a:r>
          </a:p>
          <a:p>
            <a:pPr algn="ctr"/>
            <a:r>
              <a:rPr lang="en-US" dirty="0" smtClean="0"/>
              <a:t>Effective Communication</a:t>
            </a:r>
            <a:endParaRPr lang="en-US" dirty="0"/>
          </a:p>
        </p:txBody>
      </p:sp>
      <p:sp>
        <p:nvSpPr>
          <p:cNvPr id="8" name="Oval 7"/>
          <p:cNvSpPr/>
          <p:nvPr/>
        </p:nvSpPr>
        <p:spPr>
          <a:xfrm>
            <a:off x="3352800" y="5548745"/>
            <a:ext cx="2362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5</a:t>
            </a:r>
          </a:p>
          <a:p>
            <a:pPr algn="ctr"/>
            <a:r>
              <a:rPr lang="en-US" dirty="0" smtClean="0"/>
              <a:t>Student Involvement</a:t>
            </a:r>
            <a:endParaRPr lang="en-US" dirty="0"/>
          </a:p>
        </p:txBody>
      </p:sp>
      <p:cxnSp>
        <p:nvCxnSpPr>
          <p:cNvPr id="10" name="Straight Arrow Connector 9"/>
          <p:cNvCxnSpPr>
            <a:stCxn id="4" idx="4"/>
          </p:cNvCxnSpPr>
          <p:nvPr/>
        </p:nvCxnSpPr>
        <p:spPr>
          <a:xfrm>
            <a:off x="2819400" y="2819400"/>
            <a:ext cx="40123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15000" y="2819400"/>
            <a:ext cx="6096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33900" y="3733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2895" y="5334000"/>
            <a:ext cx="0" cy="214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410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CASL Chapter 1</a:t>
            </a:r>
            <a:br>
              <a:rPr lang="en-US" dirty="0" smtClean="0"/>
            </a:br>
            <a:r>
              <a:rPr lang="en-US" sz="3600" b="1" i="1" dirty="0" smtClean="0"/>
              <a:t>Classroom Assessment Every Student a Learner</a:t>
            </a:r>
            <a:endParaRPr lang="en-US" sz="3600" b="1" i="1"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pPr marL="0" indent="0">
              <a:buNone/>
            </a:pPr>
            <a:r>
              <a:rPr lang="en-US" dirty="0" smtClean="0"/>
              <a:t>           Locate your Nucleus </a:t>
            </a:r>
            <a:r>
              <a:rPr lang="en-US" dirty="0"/>
              <a:t>P</a:t>
            </a:r>
            <a:r>
              <a:rPr lang="en-US" dirty="0" smtClean="0"/>
              <a:t>artner.</a:t>
            </a:r>
          </a:p>
          <a:p>
            <a:pPr marL="0" indent="0">
              <a:buNone/>
            </a:pPr>
            <a:endParaRPr lang="en-US" dirty="0"/>
          </a:p>
          <a:p>
            <a:pPr marL="514350" indent="-514350">
              <a:buAutoNum type="arabicPeriod"/>
            </a:pPr>
            <a:r>
              <a:rPr lang="en-US" b="1" dirty="0"/>
              <a:t>Think of a time you yourself were assessed and it was a negative experience. What made it negative</a:t>
            </a:r>
            <a:r>
              <a:rPr lang="en-US" b="1" dirty="0" smtClean="0"/>
              <a:t>?</a:t>
            </a:r>
          </a:p>
          <a:p>
            <a:pPr marL="514350" indent="-514350">
              <a:buAutoNum type="arabicPeriod"/>
            </a:pPr>
            <a:r>
              <a:rPr lang="en-US" b="1" dirty="0"/>
              <a:t>Which of the five keys to assessment quality were involved in your negative experience</a:t>
            </a:r>
            <a:r>
              <a:rPr lang="en-US" b="1" dirty="0" smtClean="0"/>
              <a:t>?</a:t>
            </a:r>
            <a:endParaRPr lang="en-US" b="1" dirty="0"/>
          </a:p>
          <a:p>
            <a:pPr marL="514350" indent="-514350">
              <a:buAutoNum type="arabicPeriod"/>
            </a:pPr>
            <a:r>
              <a:rPr lang="en-US" b="1" dirty="0"/>
              <a:t>Think of a time you </a:t>
            </a:r>
            <a:r>
              <a:rPr lang="en-US" b="1" dirty="0" smtClean="0"/>
              <a:t>yourself were assessed  </a:t>
            </a:r>
            <a:r>
              <a:rPr lang="en-US" b="1" dirty="0"/>
              <a:t>and it was a positive experience. What made it positive?</a:t>
            </a:r>
          </a:p>
          <a:p>
            <a:pPr marL="514350" indent="-514350">
              <a:buAutoNum type="arabicPeriod"/>
            </a:pPr>
            <a:r>
              <a:rPr lang="en-US" b="1" dirty="0" smtClean="0"/>
              <a:t>Which </a:t>
            </a:r>
            <a:r>
              <a:rPr lang="en-US" b="1" dirty="0"/>
              <a:t>of the five keys to assessment quality were involved in your positive experience</a:t>
            </a:r>
            <a:r>
              <a:rPr lang="en-US" b="1" dirty="0" smtClean="0"/>
              <a:t>?</a:t>
            </a:r>
            <a:endParaRPr lang="en-US" b="1" dirty="0"/>
          </a:p>
          <a:p>
            <a:pPr marL="514350" indent="-514350">
              <a:buAutoNum type="arabicPeriod"/>
            </a:pPr>
            <a:r>
              <a:rPr lang="en-US" b="1" dirty="0"/>
              <a:t>What impact did each experience have on you?</a:t>
            </a:r>
          </a:p>
          <a:p>
            <a:pPr marL="0" indent="0">
              <a:buNone/>
            </a:pPr>
            <a:endParaRPr lang="en-US" sz="1800" b="1" dirty="0"/>
          </a:p>
          <a:p>
            <a:pPr marL="0" indent="0">
              <a:buNone/>
            </a:pPr>
            <a:endParaRPr lang="en-US" sz="1800" b="1" dirty="0" smtClean="0"/>
          </a:p>
          <a:p>
            <a:pPr marL="0" indent="0">
              <a:buNone/>
            </a:pPr>
            <a:endParaRPr lang="en-US" sz="1800" dirty="0"/>
          </a:p>
          <a:p>
            <a:pPr marL="0" indent="0">
              <a:buNone/>
            </a:pPr>
            <a:endParaRPr lang="en-US" sz="1800" dirty="0" smtClean="0"/>
          </a:p>
          <a:p>
            <a:pPr marL="0" indent="0">
              <a:buNone/>
            </a:pP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91" y="1295400"/>
            <a:ext cx="1048552" cy="1144971"/>
          </a:xfrm>
          <a:prstGeom prst="rect">
            <a:avLst/>
          </a:prstGeom>
        </p:spPr>
      </p:pic>
    </p:spTree>
    <p:extLst>
      <p:ext uri="{BB962C8B-B14F-4D97-AF65-F5344CB8AC3E}">
        <p14:creationId xmlns:p14="http://schemas.microsoft.com/office/powerpoint/2010/main" val="215119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CASL  Chapter 2 - </a:t>
            </a:r>
            <a:r>
              <a:rPr lang="en-US" b="1" i="1" dirty="0" smtClean="0">
                <a:solidFill>
                  <a:srgbClr val="FF0000"/>
                </a:solidFill>
              </a:rPr>
              <a:t>Clear Purpose</a:t>
            </a:r>
            <a:endParaRPr lang="en-US" b="1" i="1" dirty="0">
              <a:solidFill>
                <a:srgbClr val="FF0000"/>
              </a:solidFill>
            </a:endParaRPr>
          </a:p>
        </p:txBody>
      </p:sp>
      <p:sp>
        <p:nvSpPr>
          <p:cNvPr id="3" name="Content Placeholder 2"/>
          <p:cNvSpPr>
            <a:spLocks noGrp="1"/>
          </p:cNvSpPr>
          <p:nvPr>
            <p:ph idx="1"/>
          </p:nvPr>
        </p:nvSpPr>
        <p:spPr>
          <a:xfrm>
            <a:off x="457200" y="1219200"/>
            <a:ext cx="8382000" cy="5486400"/>
          </a:xfrm>
        </p:spPr>
        <p:txBody>
          <a:bodyPr>
            <a:normAutofit fontScale="92500"/>
          </a:bodyPr>
          <a:lstStyle/>
          <a:p>
            <a:pPr marL="0" indent="0">
              <a:buNone/>
            </a:pPr>
            <a:r>
              <a:rPr lang="en-US" b="1" dirty="0" smtClean="0"/>
              <a:t>Seven Strategies of Assessment </a:t>
            </a:r>
            <a:r>
              <a:rPr lang="en-US" b="1" i="1" dirty="0" smtClean="0">
                <a:solidFill>
                  <a:srgbClr val="FF0000"/>
                </a:solidFill>
              </a:rPr>
              <a:t>for</a:t>
            </a:r>
            <a:r>
              <a:rPr lang="en-US" b="1" dirty="0" smtClean="0"/>
              <a:t> Learning </a:t>
            </a:r>
            <a:r>
              <a:rPr lang="en-US" sz="2000" dirty="0" smtClean="0"/>
              <a:t>(pg. 28)</a:t>
            </a:r>
          </a:p>
          <a:p>
            <a:pPr marL="0" indent="0">
              <a:buNone/>
            </a:pPr>
            <a:r>
              <a:rPr lang="en-US" sz="2400" b="1" i="1" dirty="0" smtClean="0">
                <a:solidFill>
                  <a:srgbClr val="FF0000"/>
                </a:solidFill>
              </a:rPr>
              <a:t>Where am I going?</a:t>
            </a:r>
          </a:p>
          <a:p>
            <a:pPr marL="0" indent="0">
              <a:buNone/>
            </a:pPr>
            <a:r>
              <a:rPr lang="en-US" sz="2400" dirty="0" smtClean="0"/>
              <a:t>1. Provide a clear and understandable vision of the learning target.</a:t>
            </a:r>
          </a:p>
          <a:p>
            <a:pPr marL="0" indent="0">
              <a:buNone/>
            </a:pPr>
            <a:r>
              <a:rPr lang="en-US" sz="2400" dirty="0" smtClean="0"/>
              <a:t>2. Use examples and models of strong and weak work.</a:t>
            </a:r>
          </a:p>
          <a:p>
            <a:pPr marL="0" indent="0">
              <a:buNone/>
            </a:pPr>
            <a:r>
              <a:rPr lang="en-US" sz="2400" b="1" i="1" dirty="0" smtClean="0">
                <a:solidFill>
                  <a:srgbClr val="FF0000"/>
                </a:solidFill>
              </a:rPr>
              <a:t>Where am I now?</a:t>
            </a:r>
          </a:p>
          <a:p>
            <a:pPr marL="0" indent="0">
              <a:buNone/>
            </a:pPr>
            <a:r>
              <a:rPr lang="en-US" sz="2400" dirty="0" smtClean="0"/>
              <a:t>3. Offer regular descriptive feedback.</a:t>
            </a:r>
          </a:p>
          <a:p>
            <a:pPr marL="0" indent="0">
              <a:buNone/>
            </a:pPr>
            <a:r>
              <a:rPr lang="en-US" sz="2400" dirty="0" smtClean="0"/>
              <a:t>4. Teach students to self assess and set goals.</a:t>
            </a:r>
          </a:p>
          <a:p>
            <a:pPr marL="0" indent="0">
              <a:buNone/>
            </a:pPr>
            <a:r>
              <a:rPr lang="en-US" sz="2400" b="1" i="1" dirty="0" smtClean="0">
                <a:solidFill>
                  <a:srgbClr val="FF0000"/>
                </a:solidFill>
              </a:rPr>
              <a:t>How can I close the gap?</a:t>
            </a:r>
          </a:p>
          <a:p>
            <a:pPr marL="0" indent="0">
              <a:buNone/>
            </a:pPr>
            <a:r>
              <a:rPr lang="en-US" sz="2400" dirty="0" smtClean="0"/>
              <a:t>5. Design lessons to focus on one learning target or aspect of quality at a time.</a:t>
            </a:r>
          </a:p>
          <a:p>
            <a:pPr marL="0" indent="0">
              <a:buNone/>
            </a:pPr>
            <a:r>
              <a:rPr lang="en-US" sz="2400" dirty="0" smtClean="0"/>
              <a:t>6. Teach students focused revision.</a:t>
            </a:r>
          </a:p>
          <a:p>
            <a:pPr marL="0" indent="0">
              <a:buNone/>
            </a:pPr>
            <a:r>
              <a:rPr lang="en-US" sz="2400" dirty="0" smtClean="0"/>
              <a:t>7. Engage students in self reflection, and let them keep track of and share their learning. </a:t>
            </a:r>
          </a:p>
          <a:p>
            <a:pPr marL="0" indent="0">
              <a:buNone/>
            </a:pPr>
            <a:endParaRPr lang="en-US" sz="2400" dirty="0" smtClean="0"/>
          </a:p>
          <a:p>
            <a:pPr marL="0" indent="0">
              <a:buNone/>
            </a:pPr>
            <a:endParaRPr lang="en-US" sz="2400" dirty="0" smtClean="0"/>
          </a:p>
          <a:p>
            <a:pPr marL="514350" indent="-514350">
              <a:buAutoNum type="arabicPeriod"/>
            </a:pPr>
            <a:endParaRPr lang="en-US" dirty="0"/>
          </a:p>
        </p:txBody>
      </p:sp>
    </p:spTree>
    <p:extLst>
      <p:ext uri="{BB962C8B-B14F-4D97-AF65-F5344CB8AC3E}">
        <p14:creationId xmlns:p14="http://schemas.microsoft.com/office/powerpoint/2010/main" val="80140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uke\AppData\Local\Microsoft\Windows\Temporary Internet Files\Content.IE5\4H33NEVQ\MC9003402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88443">
            <a:off x="2923079" y="1300949"/>
            <a:ext cx="3548495" cy="50854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9" y="152400"/>
            <a:ext cx="924791" cy="1009830"/>
          </a:xfrm>
          <a:prstGeom prst="rect">
            <a:avLst/>
          </a:prstGeom>
        </p:spPr>
      </p:pic>
      <p:sp>
        <p:nvSpPr>
          <p:cNvPr id="2" name="Title 1"/>
          <p:cNvSpPr>
            <a:spLocks noGrp="1"/>
          </p:cNvSpPr>
          <p:nvPr>
            <p:ph type="title"/>
          </p:nvPr>
        </p:nvSpPr>
        <p:spPr>
          <a:xfrm>
            <a:off x="-30480" y="152400"/>
            <a:ext cx="9525000" cy="1143000"/>
          </a:xfrm>
        </p:spPr>
        <p:txBody>
          <a:bodyPr>
            <a:normAutofit fontScale="90000"/>
          </a:bodyPr>
          <a:lstStyle/>
          <a:p>
            <a:r>
              <a:rPr lang="en-US" sz="3600" b="1" i="1" dirty="0" smtClean="0"/>
              <a:t>Clear Purpose:</a:t>
            </a:r>
            <a:br>
              <a:rPr lang="en-US" sz="3600" b="1" i="1" dirty="0" smtClean="0"/>
            </a:br>
            <a:r>
              <a:rPr lang="en-US" sz="3600" b="1" i="1" dirty="0" smtClean="0"/>
              <a:t> Assessment </a:t>
            </a:r>
            <a:r>
              <a:rPr lang="en-US" sz="3600" b="1" i="1" dirty="0" smtClean="0">
                <a:solidFill>
                  <a:srgbClr val="FF0000"/>
                </a:solidFill>
              </a:rPr>
              <a:t>for</a:t>
            </a:r>
            <a:r>
              <a:rPr lang="en-US" sz="3600" b="1" i="1" dirty="0" smtClean="0"/>
              <a:t> and </a:t>
            </a:r>
            <a:r>
              <a:rPr lang="en-US" sz="3600" b="1" i="1" dirty="0" smtClean="0">
                <a:solidFill>
                  <a:srgbClr val="FF0000"/>
                </a:solidFill>
              </a:rPr>
              <a:t>of </a:t>
            </a:r>
            <a:r>
              <a:rPr lang="en-US" sz="3600" b="1" i="1" dirty="0" smtClean="0"/>
              <a:t>Learning</a:t>
            </a:r>
            <a:endParaRPr lang="en-US" sz="3600" b="1" i="1" dirty="0"/>
          </a:p>
        </p:txBody>
      </p:sp>
      <p:sp>
        <p:nvSpPr>
          <p:cNvPr id="3" name="Content Placeholder 2"/>
          <p:cNvSpPr>
            <a:spLocks noGrp="1"/>
          </p:cNvSpPr>
          <p:nvPr>
            <p:ph idx="1"/>
          </p:nvPr>
        </p:nvSpPr>
        <p:spPr>
          <a:xfrm>
            <a:off x="457200" y="1600200"/>
            <a:ext cx="3810000" cy="4953000"/>
          </a:xfrm>
        </p:spPr>
        <p:txBody>
          <a:bodyPr>
            <a:normAutofit/>
          </a:bodyPr>
          <a:lstStyle/>
          <a:p>
            <a:pPr marL="0" indent="0">
              <a:buNone/>
            </a:pPr>
            <a:r>
              <a:rPr lang="en-US" sz="2800" dirty="0" smtClean="0">
                <a:solidFill>
                  <a:schemeClr val="accent6">
                    <a:lumMod val="50000"/>
                  </a:schemeClr>
                </a:solidFill>
              </a:rPr>
              <a:t>A. </a:t>
            </a:r>
            <a:r>
              <a:rPr lang="en-US" sz="2800" dirty="0" smtClean="0">
                <a:solidFill>
                  <a:srgbClr val="FF0000"/>
                </a:solidFill>
              </a:rPr>
              <a:t>Locate your _______?___partner </a:t>
            </a:r>
            <a:r>
              <a:rPr lang="en-US" sz="2800" dirty="0" smtClean="0"/>
              <a:t>to share which of the Seven Strategies of Assessment for Learning, which do you feel that you implement most effectively Least effectively</a:t>
            </a:r>
          </a:p>
          <a:p>
            <a:pPr marL="0" indent="0">
              <a:buNone/>
            </a:pPr>
            <a:endParaRPr lang="en-US" dirty="0"/>
          </a:p>
        </p:txBody>
      </p:sp>
      <p:sp>
        <p:nvSpPr>
          <p:cNvPr id="6" name="TextBox 5"/>
          <p:cNvSpPr txBox="1"/>
          <p:nvPr/>
        </p:nvSpPr>
        <p:spPr>
          <a:xfrm>
            <a:off x="5638800" y="2667000"/>
            <a:ext cx="3429000" cy="4154984"/>
          </a:xfrm>
          <a:prstGeom prst="rect">
            <a:avLst/>
          </a:prstGeom>
          <a:noFill/>
        </p:spPr>
        <p:txBody>
          <a:bodyPr wrap="square" rtlCol="0">
            <a:spAutoFit/>
          </a:bodyPr>
          <a:lstStyle/>
          <a:p>
            <a:r>
              <a:rPr lang="en-US" sz="2400" dirty="0" smtClean="0">
                <a:solidFill>
                  <a:schemeClr val="accent6">
                    <a:lumMod val="50000"/>
                  </a:schemeClr>
                </a:solidFill>
              </a:rPr>
              <a:t>B. </a:t>
            </a:r>
            <a:r>
              <a:rPr lang="en-US" sz="2400" dirty="0" smtClean="0"/>
              <a:t>After discussing why one strategy is easier to implement effectively than an other, travel to the ladder chart  to record your responses.</a:t>
            </a:r>
          </a:p>
          <a:p>
            <a:endParaRPr lang="en-US" sz="2400" dirty="0" smtClean="0"/>
          </a:p>
          <a:p>
            <a:r>
              <a:rPr lang="en-US" sz="2400" b="1" dirty="0" smtClean="0">
                <a:solidFill>
                  <a:srgbClr val="00B050"/>
                </a:solidFill>
              </a:rPr>
              <a:t>Green</a:t>
            </a:r>
            <a:r>
              <a:rPr lang="en-US" sz="2400" b="1" dirty="0" smtClean="0"/>
              <a:t>- </a:t>
            </a:r>
            <a:r>
              <a:rPr lang="en-US" sz="2400" b="1" i="1" dirty="0" smtClean="0"/>
              <a:t>most effectively implemented</a:t>
            </a:r>
            <a:endParaRPr lang="en-US" sz="2400" b="1" i="1" dirty="0"/>
          </a:p>
          <a:p>
            <a:r>
              <a:rPr lang="en-US" sz="2400" b="1" dirty="0" smtClean="0">
                <a:solidFill>
                  <a:srgbClr val="FF0000"/>
                </a:solidFill>
              </a:rPr>
              <a:t>Red</a:t>
            </a:r>
            <a:r>
              <a:rPr lang="en-US" sz="2400" b="1" dirty="0" smtClean="0"/>
              <a:t>- </a:t>
            </a:r>
            <a:r>
              <a:rPr lang="en-US" sz="2400" b="1" i="1" dirty="0" smtClean="0"/>
              <a:t>least effectively implemented</a:t>
            </a:r>
          </a:p>
        </p:txBody>
      </p:sp>
    </p:spTree>
    <p:extLst>
      <p:ext uri="{BB962C8B-B14F-4D97-AF65-F5344CB8AC3E}">
        <p14:creationId xmlns:p14="http://schemas.microsoft.com/office/powerpoint/2010/main" val="12664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j028347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2362200" cy="139700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381000" y="9144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400" b="1">
                <a:latin typeface="Arial" charset="0"/>
              </a:rPr>
              <a:t>Learning/Achievement Targets</a:t>
            </a:r>
          </a:p>
        </p:txBody>
      </p:sp>
      <p:sp>
        <p:nvSpPr>
          <p:cNvPr id="13317" name="Text Box 5"/>
          <p:cNvSpPr txBox="1">
            <a:spLocks noChangeArrowheads="1"/>
          </p:cNvSpPr>
          <p:nvPr/>
        </p:nvSpPr>
        <p:spPr bwMode="auto">
          <a:xfrm>
            <a:off x="2438400" y="2514600"/>
            <a:ext cx="61722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400" b="1">
                <a:solidFill>
                  <a:schemeClr val="accent2"/>
                </a:solidFill>
                <a:latin typeface="Arial" charset="0"/>
              </a:rPr>
              <a:t>Statements of what we want students to learn and be able to do.</a:t>
            </a:r>
          </a:p>
        </p:txBody>
      </p:sp>
    </p:spTree>
    <p:extLst>
      <p:ext uri="{BB962C8B-B14F-4D97-AF65-F5344CB8AC3E}">
        <p14:creationId xmlns:p14="http://schemas.microsoft.com/office/powerpoint/2010/main" val="222145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1066800" y="1066800"/>
            <a:ext cx="7042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4400" b="1">
                <a:solidFill>
                  <a:schemeClr val="tx2"/>
                </a:solidFill>
                <a:latin typeface="Arial" charset="0"/>
              </a:rPr>
              <a:t>A Mathematics Example</a:t>
            </a:r>
          </a:p>
        </p:txBody>
      </p:sp>
      <p:sp>
        <p:nvSpPr>
          <p:cNvPr id="14342" name="Rectangle 6"/>
          <p:cNvSpPr>
            <a:spLocks noChangeArrowheads="1"/>
          </p:cNvSpPr>
          <p:nvPr/>
        </p:nvSpPr>
        <p:spPr bwMode="auto">
          <a:xfrm>
            <a:off x="228600" y="2209800"/>
            <a:ext cx="6400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hlink"/>
              </a:buClr>
              <a:buSzPct val="75000"/>
              <a:buFont typeface="Wingdings" charset="0"/>
              <a:buChar char="n"/>
            </a:pPr>
            <a:r>
              <a:rPr lang="en-US" sz="2800">
                <a:solidFill>
                  <a:schemeClr val="accent2"/>
                </a:solidFill>
                <a:latin typeface="Arial" charset="0"/>
              </a:rPr>
              <a:t>Math						</a:t>
            </a:r>
          </a:p>
          <a:p>
            <a:pPr marL="342900" indent="-342900">
              <a:spcBef>
                <a:spcPct val="20000"/>
              </a:spcBef>
              <a:buClr>
                <a:schemeClr val="hlink"/>
              </a:buClr>
              <a:buSzPct val="75000"/>
              <a:buFont typeface="Wingdings" charset="0"/>
              <a:buChar char="n"/>
            </a:pPr>
            <a:r>
              <a:rPr lang="en-US" sz="2800">
                <a:solidFill>
                  <a:schemeClr val="accent1"/>
                </a:solidFill>
                <a:latin typeface="Arial" charset="0"/>
              </a:rPr>
              <a:t>Decimals						</a:t>
            </a:r>
          </a:p>
          <a:p>
            <a:pPr marL="342900" indent="-342900">
              <a:spcBef>
                <a:spcPct val="20000"/>
              </a:spcBef>
              <a:buClr>
                <a:schemeClr val="hlink"/>
              </a:buClr>
              <a:buSzPct val="75000"/>
              <a:buFont typeface="Wingdings" charset="0"/>
              <a:buChar char="n"/>
            </a:pPr>
            <a:r>
              <a:rPr lang="en-US" sz="2800">
                <a:solidFill>
                  <a:srgbClr val="FF66CC"/>
                </a:solidFill>
                <a:latin typeface="Arial" charset="0"/>
              </a:rPr>
              <a:t>Page 152 in the book			</a:t>
            </a:r>
          </a:p>
          <a:p>
            <a:pPr marL="342900" indent="-342900">
              <a:spcBef>
                <a:spcPct val="20000"/>
              </a:spcBef>
              <a:buClr>
                <a:schemeClr val="hlink"/>
              </a:buClr>
              <a:buSzPct val="75000"/>
              <a:buFont typeface="Wingdings" charset="0"/>
              <a:buChar char="n"/>
            </a:pPr>
            <a:r>
              <a:rPr lang="en-US" sz="2800">
                <a:solidFill>
                  <a:schemeClr val="accent2"/>
                </a:solidFill>
                <a:latin typeface="Arial" charset="0"/>
              </a:rPr>
              <a:t>Going on a decimal hunt			</a:t>
            </a:r>
          </a:p>
          <a:p>
            <a:pPr marL="342900" indent="-342900">
              <a:spcBef>
                <a:spcPct val="20000"/>
              </a:spcBef>
              <a:buClr>
                <a:schemeClr val="hlink"/>
              </a:buClr>
              <a:buSzPct val="75000"/>
              <a:buFont typeface="Wingdings" charset="0"/>
              <a:buChar char="n"/>
            </a:pPr>
            <a:r>
              <a:rPr lang="en-US" sz="2800">
                <a:solidFill>
                  <a:schemeClr val="accent1"/>
                </a:solidFill>
                <a:latin typeface="Arial" charset="0"/>
              </a:rPr>
              <a:t>Read decimals and put them in order	</a:t>
            </a:r>
          </a:p>
        </p:txBody>
      </p:sp>
      <p:sp>
        <p:nvSpPr>
          <p:cNvPr id="14344" name="AutoShape 8"/>
          <p:cNvSpPr>
            <a:spLocks noChangeArrowheads="1"/>
          </p:cNvSpPr>
          <p:nvPr/>
        </p:nvSpPr>
        <p:spPr bwMode="auto">
          <a:xfrm>
            <a:off x="3429000" y="1752600"/>
            <a:ext cx="1600200" cy="914400"/>
          </a:xfrm>
          <a:prstGeom prst="cloudCallout">
            <a:avLst>
              <a:gd name="adj1" fmla="val -99306"/>
              <a:gd name="adj2" fmla="val 3263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14345" name="AutoShape 9"/>
          <p:cNvSpPr>
            <a:spLocks noChangeArrowheads="1"/>
          </p:cNvSpPr>
          <p:nvPr/>
        </p:nvSpPr>
        <p:spPr bwMode="auto">
          <a:xfrm>
            <a:off x="2819400" y="2971800"/>
            <a:ext cx="1828800" cy="914400"/>
          </a:xfrm>
          <a:prstGeom prst="cloudCallout">
            <a:avLst>
              <a:gd name="adj1" fmla="val -70315"/>
              <a:gd name="adj2" fmla="val 1163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14346" name="AutoShape 10"/>
          <p:cNvSpPr>
            <a:spLocks noChangeArrowheads="1"/>
          </p:cNvSpPr>
          <p:nvPr/>
        </p:nvSpPr>
        <p:spPr bwMode="auto">
          <a:xfrm>
            <a:off x="5486400" y="3429000"/>
            <a:ext cx="1752600" cy="914400"/>
          </a:xfrm>
          <a:prstGeom prst="cloudCallout">
            <a:avLst>
              <a:gd name="adj1" fmla="val -85324"/>
              <a:gd name="adj2" fmla="val 4479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14347" name="AutoShape 11"/>
          <p:cNvSpPr>
            <a:spLocks noChangeArrowheads="1"/>
          </p:cNvSpPr>
          <p:nvPr/>
        </p:nvSpPr>
        <p:spPr bwMode="auto">
          <a:xfrm>
            <a:off x="5791200" y="4572000"/>
            <a:ext cx="1752600" cy="914400"/>
          </a:xfrm>
          <a:prstGeom prst="cloudCallout">
            <a:avLst>
              <a:gd name="adj1" fmla="val -72556"/>
              <a:gd name="adj2" fmla="val 2760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14348" name="AutoShape 12"/>
          <p:cNvSpPr>
            <a:spLocks noChangeArrowheads="1"/>
          </p:cNvSpPr>
          <p:nvPr/>
        </p:nvSpPr>
        <p:spPr bwMode="auto">
          <a:xfrm>
            <a:off x="6781800" y="5486400"/>
            <a:ext cx="2209800" cy="914400"/>
          </a:xfrm>
          <a:prstGeom prst="cloudCallout">
            <a:avLst>
              <a:gd name="adj1" fmla="val -57903"/>
              <a:gd name="adj2" fmla="val 387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14349" name="Text Box 13"/>
          <p:cNvSpPr txBox="1">
            <a:spLocks noChangeArrowheads="1"/>
          </p:cNvSpPr>
          <p:nvPr/>
        </p:nvSpPr>
        <p:spPr bwMode="auto">
          <a:xfrm>
            <a:off x="3810000" y="1981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b="1">
                <a:solidFill>
                  <a:schemeClr val="bg1"/>
                </a:solidFill>
                <a:latin typeface="Arial" charset="0"/>
              </a:rPr>
              <a:t>Subject</a:t>
            </a:r>
          </a:p>
        </p:txBody>
      </p:sp>
      <p:sp>
        <p:nvSpPr>
          <p:cNvPr id="14350" name="Text Box 14"/>
          <p:cNvSpPr txBox="1">
            <a:spLocks noChangeArrowheads="1"/>
          </p:cNvSpPr>
          <p:nvPr/>
        </p:nvSpPr>
        <p:spPr bwMode="auto">
          <a:xfrm>
            <a:off x="3352800" y="3200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b="1">
                <a:solidFill>
                  <a:schemeClr val="bg1"/>
                </a:solidFill>
                <a:latin typeface="Arial" charset="0"/>
              </a:rPr>
              <a:t>Topic</a:t>
            </a:r>
          </a:p>
        </p:txBody>
      </p:sp>
      <p:sp>
        <p:nvSpPr>
          <p:cNvPr id="14351" name="Text Box 15"/>
          <p:cNvSpPr txBox="1">
            <a:spLocks noChangeArrowheads="1"/>
          </p:cNvSpPr>
          <p:nvPr/>
        </p:nvSpPr>
        <p:spPr bwMode="auto">
          <a:xfrm>
            <a:off x="5715000" y="3657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5715000" y="36576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solidFill>
                  <a:schemeClr val="bg1"/>
                </a:solidFill>
                <a:latin typeface="Arial" charset="0"/>
              </a:rPr>
              <a:t>Assignment</a:t>
            </a:r>
          </a:p>
        </p:txBody>
      </p:sp>
      <p:sp>
        <p:nvSpPr>
          <p:cNvPr id="14353" name="Text Box 17"/>
          <p:cNvSpPr txBox="1">
            <a:spLocks noChangeArrowheads="1"/>
          </p:cNvSpPr>
          <p:nvPr/>
        </p:nvSpPr>
        <p:spPr bwMode="auto">
          <a:xfrm>
            <a:off x="6248400" y="48768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solidFill>
                  <a:schemeClr val="bg1"/>
                </a:solidFill>
                <a:latin typeface="Arial" charset="0"/>
              </a:rPr>
              <a:t>Activity</a:t>
            </a:r>
          </a:p>
        </p:txBody>
      </p:sp>
      <p:sp>
        <p:nvSpPr>
          <p:cNvPr id="14354" name="Text Box 18"/>
          <p:cNvSpPr txBox="1">
            <a:spLocks noChangeArrowheads="1"/>
          </p:cNvSpPr>
          <p:nvPr/>
        </p:nvSpPr>
        <p:spPr bwMode="auto">
          <a:xfrm>
            <a:off x="7239000" y="5562600"/>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chemeClr val="bg1"/>
                </a:solidFill>
                <a:latin typeface="Arial" charset="0"/>
              </a:rPr>
              <a:t>Learning Target</a:t>
            </a:r>
          </a:p>
        </p:txBody>
      </p:sp>
    </p:spTree>
    <p:extLst>
      <p:ext uri="{BB962C8B-B14F-4D97-AF65-F5344CB8AC3E}">
        <p14:creationId xmlns:p14="http://schemas.microsoft.com/office/powerpoint/2010/main" val="3111400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0-#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342">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342">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4342">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342">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342">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344"/>
                                        </p:tgtEl>
                                        <p:attrNameLst>
                                          <p:attrName>style.visibility</p:attrName>
                                        </p:attrNameLst>
                                      </p:cBhvr>
                                      <p:to>
                                        <p:strVal val="visible"/>
                                      </p:to>
                                    </p:set>
                                    <p:anim calcmode="lin" valueType="num">
                                      <p:cBhvr additive="base">
                                        <p:cTn id="33" dur="500" fill="hold"/>
                                        <p:tgtEl>
                                          <p:spTgt spid="14344"/>
                                        </p:tgtEl>
                                        <p:attrNameLst>
                                          <p:attrName>ppt_x</p:attrName>
                                        </p:attrNameLst>
                                      </p:cBhvr>
                                      <p:tavLst>
                                        <p:tav tm="0">
                                          <p:val>
                                            <p:strVal val="0-#ppt_w/2"/>
                                          </p:val>
                                        </p:tav>
                                        <p:tav tm="100000">
                                          <p:val>
                                            <p:strVal val="#ppt_x"/>
                                          </p:val>
                                        </p:tav>
                                      </p:tavLst>
                                    </p:anim>
                                    <p:anim calcmode="lin" valueType="num">
                                      <p:cBhvr additive="base">
                                        <p:cTn id="34"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4345"/>
                                        </p:tgtEl>
                                        <p:attrNameLst>
                                          <p:attrName>style.visibility</p:attrName>
                                        </p:attrNameLst>
                                      </p:cBhvr>
                                      <p:to>
                                        <p:strVal val="visible"/>
                                      </p:to>
                                    </p:set>
                                    <p:anim calcmode="lin" valueType="num">
                                      <p:cBhvr additive="base">
                                        <p:cTn id="39" dur="500" fill="hold"/>
                                        <p:tgtEl>
                                          <p:spTgt spid="14345"/>
                                        </p:tgtEl>
                                        <p:attrNameLst>
                                          <p:attrName>ppt_x</p:attrName>
                                        </p:attrNameLst>
                                      </p:cBhvr>
                                      <p:tavLst>
                                        <p:tav tm="0">
                                          <p:val>
                                            <p:strVal val="0-#ppt_w/2"/>
                                          </p:val>
                                        </p:tav>
                                        <p:tav tm="100000">
                                          <p:val>
                                            <p:strVal val="#ppt_x"/>
                                          </p:val>
                                        </p:tav>
                                      </p:tavLst>
                                    </p:anim>
                                    <p:anim calcmode="lin" valueType="num">
                                      <p:cBhvr additive="base">
                                        <p:cTn id="40"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4346"/>
                                        </p:tgtEl>
                                        <p:attrNameLst>
                                          <p:attrName>style.visibility</p:attrName>
                                        </p:attrNameLst>
                                      </p:cBhvr>
                                      <p:to>
                                        <p:strVal val="visible"/>
                                      </p:to>
                                    </p:set>
                                    <p:anim calcmode="lin" valueType="num">
                                      <p:cBhvr additive="base">
                                        <p:cTn id="45" dur="500" fill="hold"/>
                                        <p:tgtEl>
                                          <p:spTgt spid="14346"/>
                                        </p:tgtEl>
                                        <p:attrNameLst>
                                          <p:attrName>ppt_x</p:attrName>
                                        </p:attrNameLst>
                                      </p:cBhvr>
                                      <p:tavLst>
                                        <p:tav tm="0">
                                          <p:val>
                                            <p:strVal val="0-#ppt_w/2"/>
                                          </p:val>
                                        </p:tav>
                                        <p:tav tm="100000">
                                          <p:val>
                                            <p:strVal val="#ppt_x"/>
                                          </p:val>
                                        </p:tav>
                                      </p:tavLst>
                                    </p:anim>
                                    <p:anim calcmode="lin" valueType="num">
                                      <p:cBhvr additive="base">
                                        <p:cTn id="46"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4347"/>
                                        </p:tgtEl>
                                        <p:attrNameLst>
                                          <p:attrName>style.visibility</p:attrName>
                                        </p:attrNameLst>
                                      </p:cBhvr>
                                      <p:to>
                                        <p:strVal val="visible"/>
                                      </p:to>
                                    </p:set>
                                    <p:anim calcmode="lin" valueType="num">
                                      <p:cBhvr additive="base">
                                        <p:cTn id="51" dur="500" fill="hold"/>
                                        <p:tgtEl>
                                          <p:spTgt spid="14347"/>
                                        </p:tgtEl>
                                        <p:attrNameLst>
                                          <p:attrName>ppt_x</p:attrName>
                                        </p:attrNameLst>
                                      </p:cBhvr>
                                      <p:tavLst>
                                        <p:tav tm="0">
                                          <p:val>
                                            <p:strVal val="0-#ppt_w/2"/>
                                          </p:val>
                                        </p:tav>
                                        <p:tav tm="100000">
                                          <p:val>
                                            <p:strVal val="#ppt_x"/>
                                          </p:val>
                                        </p:tav>
                                      </p:tavLst>
                                    </p:anim>
                                    <p:anim calcmode="lin" valueType="num">
                                      <p:cBhvr additive="base">
                                        <p:cTn id="5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4348"/>
                                        </p:tgtEl>
                                        <p:attrNameLst>
                                          <p:attrName>style.visibility</p:attrName>
                                        </p:attrNameLst>
                                      </p:cBhvr>
                                      <p:to>
                                        <p:strVal val="visible"/>
                                      </p:to>
                                    </p:set>
                                    <p:anim calcmode="lin" valueType="num">
                                      <p:cBhvr additive="base">
                                        <p:cTn id="57" dur="500" fill="hold"/>
                                        <p:tgtEl>
                                          <p:spTgt spid="14348"/>
                                        </p:tgtEl>
                                        <p:attrNameLst>
                                          <p:attrName>ppt_x</p:attrName>
                                        </p:attrNameLst>
                                      </p:cBhvr>
                                      <p:tavLst>
                                        <p:tav tm="0">
                                          <p:val>
                                            <p:strVal val="0-#ppt_w/2"/>
                                          </p:val>
                                        </p:tav>
                                        <p:tav tm="100000">
                                          <p:val>
                                            <p:strVal val="#ppt_x"/>
                                          </p:val>
                                        </p:tav>
                                      </p:tavLst>
                                    </p:anim>
                                    <p:anim calcmode="lin" valueType="num">
                                      <p:cBhvr additive="base">
                                        <p:cTn id="58"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2" grpId="0" build="p" autoUpdateAnimBg="0"/>
      <p:bldP spid="14344" grpId="0" animBg="1" autoUpdateAnimBg="0"/>
      <p:bldP spid="14345" grpId="0" animBg="1" autoUpdateAnimBg="0"/>
      <p:bldP spid="14346" grpId="0" animBg="1" autoUpdateAnimBg="0"/>
      <p:bldP spid="14347" grpId="0" animBg="1" autoUpdateAnimBg="0"/>
      <p:bldP spid="1434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learning targets?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If </a:t>
            </a:r>
            <a:r>
              <a:rPr lang="en-US" dirty="0" smtClean="0">
                <a:solidFill>
                  <a:srgbClr val="FF0000"/>
                </a:solidFill>
              </a:rPr>
              <a:t>TEACHERS</a:t>
            </a:r>
            <a:r>
              <a:rPr lang="en-US" dirty="0" smtClean="0"/>
              <a:t> don’t explicitly know what the standards require students to learn, how can they intentionally plan for them to learn it? </a:t>
            </a:r>
          </a:p>
          <a:p>
            <a:pPr marL="0" indent="0">
              <a:buNone/>
            </a:pPr>
            <a:endParaRPr lang="en-US" dirty="0" smtClean="0"/>
          </a:p>
          <a:p>
            <a:pPr marL="0" indent="0">
              <a:buNone/>
            </a:pPr>
            <a:r>
              <a:rPr lang="en-US" dirty="0"/>
              <a:t>If </a:t>
            </a:r>
            <a:r>
              <a:rPr lang="en-US" dirty="0">
                <a:solidFill>
                  <a:srgbClr val="FF0000"/>
                </a:solidFill>
              </a:rPr>
              <a:t>TEACHERS</a:t>
            </a:r>
            <a:r>
              <a:rPr lang="en-US" dirty="0"/>
              <a:t> don’t explicitly know what the standards require students to </a:t>
            </a:r>
            <a:r>
              <a:rPr lang="en-US" dirty="0" smtClean="0"/>
              <a:t>learn, how can they design assessments to tell them if their students are learning it?</a:t>
            </a:r>
          </a:p>
          <a:p>
            <a:pPr marL="0" indent="0">
              <a:buNone/>
            </a:pPr>
            <a:endParaRPr lang="en-US" dirty="0"/>
          </a:p>
          <a:p>
            <a:pPr marL="0" indent="0">
              <a:buNone/>
            </a:pPr>
            <a:r>
              <a:rPr lang="en-US" dirty="0" smtClean="0"/>
              <a:t>If </a:t>
            </a:r>
            <a:r>
              <a:rPr lang="en-US" dirty="0" smtClean="0">
                <a:solidFill>
                  <a:srgbClr val="0000FF"/>
                </a:solidFill>
              </a:rPr>
              <a:t>STUDENTS</a:t>
            </a:r>
            <a:r>
              <a:rPr lang="en-US" dirty="0" smtClean="0"/>
              <a:t> don’t know what they are supposed to learn, how can they tell they are making progress toward learning it?</a:t>
            </a:r>
            <a:endParaRPr lang="en-US" dirty="0"/>
          </a:p>
        </p:txBody>
      </p:sp>
    </p:spTree>
    <p:extLst>
      <p:ext uri="{BB962C8B-B14F-4D97-AF65-F5344CB8AC3E}">
        <p14:creationId xmlns:p14="http://schemas.microsoft.com/office/powerpoint/2010/main" val="1861644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normAutofit/>
          </a:bodyPr>
          <a:lstStyle/>
          <a:p>
            <a:pPr algn="ctr"/>
            <a:r>
              <a:rPr lang="en-US" sz="4000" b="1" dirty="0" smtClean="0">
                <a:solidFill>
                  <a:schemeClr val="tx1"/>
                </a:solidFill>
              </a:rPr>
              <a:t>Team Norms- Learning Forward</a:t>
            </a:r>
            <a:endParaRPr lang="en-US" sz="4000" b="1" dirty="0">
              <a:solidFill>
                <a:schemeClr val="tx1"/>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075" y="1631852"/>
            <a:ext cx="6937849" cy="446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79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2033588"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66800"/>
            <a:ext cx="36576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76400"/>
            <a:ext cx="25796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733800"/>
            <a:ext cx="419100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6" name="Text Box 6"/>
          <p:cNvSpPr txBox="1">
            <a:spLocks noChangeArrowheads="1"/>
          </p:cNvSpPr>
          <p:nvPr/>
        </p:nvSpPr>
        <p:spPr bwMode="auto">
          <a:xfrm>
            <a:off x="1371600" y="4572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a:solidFill>
                  <a:srgbClr val="FF66CC"/>
                </a:solidFill>
                <a:latin typeface="Arial" charset="0"/>
              </a:rPr>
              <a:t>Classifying Targets</a:t>
            </a:r>
          </a:p>
        </p:txBody>
      </p:sp>
    </p:spTree>
    <p:extLst>
      <p:ext uri="{BB962C8B-B14F-4D97-AF65-F5344CB8AC3E}">
        <p14:creationId xmlns:p14="http://schemas.microsoft.com/office/powerpoint/2010/main" val="17091321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315200"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60" name="Text Box 4"/>
          <p:cNvSpPr txBox="1">
            <a:spLocks noChangeArrowheads="1"/>
          </p:cNvSpPr>
          <p:nvPr/>
        </p:nvSpPr>
        <p:spPr bwMode="auto">
          <a:xfrm>
            <a:off x="381000" y="457200"/>
            <a:ext cx="8382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800" b="1">
                <a:solidFill>
                  <a:schemeClr val="accent2"/>
                </a:solidFill>
                <a:latin typeface="Arial" charset="0"/>
              </a:rPr>
              <a:t>Once you</a:t>
            </a:r>
            <a:r>
              <a:rPr lang="ja-JP" altLang="en-US" sz="2800" b="1">
                <a:solidFill>
                  <a:schemeClr val="accent2"/>
                </a:solidFill>
                <a:latin typeface="Arial"/>
              </a:rPr>
              <a:t>’</a:t>
            </a:r>
            <a:r>
              <a:rPr lang="en-US" sz="2800" b="1">
                <a:solidFill>
                  <a:schemeClr val="accent2"/>
                </a:solidFill>
                <a:latin typeface="Arial" charset="0"/>
              </a:rPr>
              <a:t>ve identified the overall type of </a:t>
            </a:r>
            <a:r>
              <a:rPr lang="en-US" sz="2800" b="1">
                <a:solidFill>
                  <a:srgbClr val="FF66CC"/>
                </a:solidFill>
                <a:latin typeface="Arial" charset="0"/>
              </a:rPr>
              <a:t>STANDARD</a:t>
            </a:r>
            <a:r>
              <a:rPr lang="en-US" sz="2800" b="1">
                <a:solidFill>
                  <a:schemeClr val="accent2"/>
                </a:solidFill>
                <a:latin typeface="Arial" charset="0"/>
              </a:rPr>
              <a:t>, you</a:t>
            </a:r>
            <a:r>
              <a:rPr lang="ja-JP" altLang="en-US" sz="2800" b="1">
                <a:solidFill>
                  <a:schemeClr val="accent2"/>
                </a:solidFill>
                <a:latin typeface="Arial"/>
              </a:rPr>
              <a:t>’</a:t>
            </a:r>
            <a:r>
              <a:rPr lang="en-US" sz="2800" b="1">
                <a:solidFill>
                  <a:schemeClr val="accent2"/>
                </a:solidFill>
                <a:latin typeface="Arial" charset="0"/>
              </a:rPr>
              <a:t>ll have a better understanding of the likely </a:t>
            </a:r>
            <a:r>
              <a:rPr lang="en-US" sz="2800" b="1">
                <a:solidFill>
                  <a:schemeClr val="accent1"/>
                </a:solidFill>
                <a:latin typeface="Arial" charset="0"/>
              </a:rPr>
              <a:t>TARGET TYPES</a:t>
            </a:r>
          </a:p>
        </p:txBody>
      </p:sp>
    </p:spTree>
    <p:extLst>
      <p:ext uri="{BB962C8B-B14F-4D97-AF65-F5344CB8AC3E}">
        <p14:creationId xmlns:p14="http://schemas.microsoft.com/office/powerpoint/2010/main" val="350050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j028408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354638"/>
            <a:ext cx="2133600" cy="919162"/>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914400" y="762000"/>
            <a:ext cx="731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a:latin typeface="Arial" charset="0"/>
              </a:rPr>
              <a:t>Creating Targets for </a:t>
            </a:r>
            <a:r>
              <a:rPr lang="ja-JP" altLang="en-US" sz="3600" b="1">
                <a:latin typeface="Arial"/>
              </a:rPr>
              <a:t>“</a:t>
            </a:r>
            <a:r>
              <a:rPr lang="en-US" sz="3600" b="1">
                <a:latin typeface="Arial" charset="0"/>
              </a:rPr>
              <a:t>Driving a Car with Skill</a:t>
            </a:r>
            <a:r>
              <a:rPr lang="ja-JP" altLang="en-US" sz="3600" b="1">
                <a:latin typeface="Arial"/>
              </a:rPr>
              <a:t>”</a:t>
            </a:r>
            <a:endParaRPr lang="en-US" sz="3600" b="1">
              <a:latin typeface="Arial" charset="0"/>
            </a:endParaRPr>
          </a:p>
        </p:txBody>
      </p:sp>
      <p:sp>
        <p:nvSpPr>
          <p:cNvPr id="16390" name="Text Box 6"/>
          <p:cNvSpPr txBox="1">
            <a:spLocks noChangeArrowheads="1"/>
          </p:cNvSpPr>
          <p:nvPr/>
        </p:nvSpPr>
        <p:spPr bwMode="auto">
          <a:xfrm>
            <a:off x="304800" y="2209800"/>
            <a:ext cx="8610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Clr>
                <a:schemeClr val="accent2"/>
              </a:buClr>
              <a:buFont typeface="Wingdings" charset="0"/>
              <a:buChar char="§"/>
            </a:pPr>
            <a:r>
              <a:rPr lang="en-US" b="1">
                <a:latin typeface="Arial" charset="0"/>
              </a:rPr>
              <a:t>What </a:t>
            </a:r>
            <a:r>
              <a:rPr lang="en-US" b="1">
                <a:solidFill>
                  <a:schemeClr val="accent1"/>
                </a:solidFill>
                <a:latin typeface="Arial" charset="0"/>
              </a:rPr>
              <a:t>knowledge</a:t>
            </a:r>
            <a:r>
              <a:rPr lang="en-US" b="1">
                <a:latin typeface="Arial" charset="0"/>
              </a:rPr>
              <a:t> will students need to demonstrate the intended learning?</a:t>
            </a:r>
          </a:p>
          <a:p>
            <a:pPr>
              <a:spcBef>
                <a:spcPct val="50000"/>
              </a:spcBef>
              <a:buClr>
                <a:schemeClr val="accent2"/>
              </a:buClr>
              <a:buFont typeface="Wingdings" charset="0"/>
              <a:buChar char="§"/>
            </a:pPr>
            <a:r>
              <a:rPr lang="en-US" b="1">
                <a:latin typeface="Arial" charset="0"/>
              </a:rPr>
              <a:t>What patterns of </a:t>
            </a:r>
            <a:r>
              <a:rPr lang="en-US" b="1">
                <a:solidFill>
                  <a:schemeClr val="accent1"/>
                </a:solidFill>
                <a:latin typeface="Arial" charset="0"/>
              </a:rPr>
              <a:t>reasoning</a:t>
            </a:r>
            <a:r>
              <a:rPr lang="en-US" b="1">
                <a:latin typeface="Arial" charset="0"/>
              </a:rPr>
              <a:t> will they need to master?</a:t>
            </a:r>
          </a:p>
          <a:p>
            <a:pPr>
              <a:spcBef>
                <a:spcPct val="50000"/>
              </a:spcBef>
              <a:buClr>
                <a:schemeClr val="accent2"/>
              </a:buClr>
              <a:buFont typeface="Wingdings" charset="0"/>
              <a:buChar char="§"/>
            </a:pPr>
            <a:r>
              <a:rPr lang="en-US" b="1">
                <a:latin typeface="Arial" charset="0"/>
              </a:rPr>
              <a:t>What </a:t>
            </a:r>
            <a:r>
              <a:rPr lang="en-US" b="1">
                <a:solidFill>
                  <a:schemeClr val="accent1"/>
                </a:solidFill>
                <a:latin typeface="Arial" charset="0"/>
              </a:rPr>
              <a:t>skills</a:t>
            </a:r>
            <a:r>
              <a:rPr lang="en-US" b="1">
                <a:latin typeface="Arial" charset="0"/>
              </a:rPr>
              <a:t> are required, if any?</a:t>
            </a:r>
          </a:p>
          <a:p>
            <a:pPr>
              <a:spcBef>
                <a:spcPct val="50000"/>
              </a:spcBef>
              <a:buClr>
                <a:schemeClr val="accent2"/>
              </a:buClr>
              <a:buFont typeface="Wingdings" charset="0"/>
              <a:buChar char="§"/>
            </a:pPr>
            <a:r>
              <a:rPr lang="en-US" b="1">
                <a:latin typeface="Arial" charset="0"/>
              </a:rPr>
              <a:t>What </a:t>
            </a:r>
            <a:r>
              <a:rPr lang="en-US" b="1">
                <a:solidFill>
                  <a:schemeClr val="accent1"/>
                </a:solidFill>
                <a:latin typeface="Arial" charset="0"/>
              </a:rPr>
              <a:t>product</a:t>
            </a:r>
            <a:r>
              <a:rPr lang="en-US" b="1">
                <a:latin typeface="Arial" charset="0"/>
              </a:rPr>
              <a:t> development capabilities must they acquire, if any?</a:t>
            </a:r>
          </a:p>
        </p:txBody>
      </p:sp>
    </p:spTree>
    <p:extLst>
      <p:ext uri="{BB962C8B-B14F-4D97-AF65-F5344CB8AC3E}">
        <p14:creationId xmlns:p14="http://schemas.microsoft.com/office/powerpoint/2010/main" val="38152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914400" y="762000"/>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a:latin typeface="Arial" charset="0"/>
              </a:rPr>
              <a:t>Driving a Car with Skill</a:t>
            </a:r>
          </a:p>
        </p:txBody>
      </p:sp>
      <p:sp>
        <p:nvSpPr>
          <p:cNvPr id="17412" name="Text Box 4"/>
          <p:cNvSpPr txBox="1">
            <a:spLocks noChangeArrowheads="1"/>
          </p:cNvSpPr>
          <p:nvPr/>
        </p:nvSpPr>
        <p:spPr bwMode="auto">
          <a:xfrm>
            <a:off x="457200" y="2286000"/>
            <a:ext cx="8382000" cy="301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65000"/>
              </a:lnSpc>
              <a:spcBef>
                <a:spcPct val="50000"/>
              </a:spcBef>
              <a:buClr>
                <a:schemeClr val="accent2"/>
              </a:buClr>
              <a:buFont typeface="Wingdings" charset="0"/>
              <a:buChar char="§"/>
            </a:pPr>
            <a:r>
              <a:rPr lang="en-US" b="1" dirty="0">
                <a:solidFill>
                  <a:schemeClr val="accent1"/>
                </a:solidFill>
                <a:latin typeface="Arial" charset="0"/>
              </a:rPr>
              <a:t>Knowledge</a:t>
            </a:r>
          </a:p>
          <a:p>
            <a:pPr lvl="1">
              <a:lnSpc>
                <a:spcPct val="65000"/>
              </a:lnSpc>
              <a:spcBef>
                <a:spcPct val="50000"/>
              </a:spcBef>
              <a:buClr>
                <a:schemeClr val="accent2"/>
              </a:buClr>
              <a:buFont typeface="Wingdings" charset="0"/>
              <a:buChar char="§"/>
            </a:pPr>
            <a:r>
              <a:rPr lang="en-US" b="1" dirty="0">
                <a:latin typeface="Arial" charset="0"/>
              </a:rPr>
              <a:t>Know the law</a:t>
            </a:r>
          </a:p>
          <a:p>
            <a:pPr lvl="1">
              <a:lnSpc>
                <a:spcPct val="65000"/>
              </a:lnSpc>
              <a:spcBef>
                <a:spcPct val="50000"/>
              </a:spcBef>
              <a:buClr>
                <a:schemeClr val="accent2"/>
              </a:buClr>
              <a:buFont typeface="Wingdings" charset="0"/>
              <a:buChar char="§"/>
            </a:pPr>
            <a:r>
              <a:rPr lang="en-US" b="1" dirty="0">
                <a:latin typeface="Arial" charset="0"/>
              </a:rPr>
              <a:t>Read signs and understand what they mean</a:t>
            </a:r>
          </a:p>
          <a:p>
            <a:pPr>
              <a:lnSpc>
                <a:spcPct val="65000"/>
              </a:lnSpc>
              <a:spcBef>
                <a:spcPct val="50000"/>
              </a:spcBef>
              <a:buClr>
                <a:schemeClr val="accent2"/>
              </a:buClr>
              <a:buFont typeface="Wingdings" charset="0"/>
              <a:buChar char="§"/>
            </a:pPr>
            <a:r>
              <a:rPr lang="en-US" b="1" dirty="0">
                <a:solidFill>
                  <a:schemeClr val="accent1"/>
                </a:solidFill>
                <a:latin typeface="Arial" charset="0"/>
              </a:rPr>
              <a:t>Reasoning</a:t>
            </a:r>
          </a:p>
          <a:p>
            <a:pPr lvl="1">
              <a:lnSpc>
                <a:spcPct val="65000"/>
              </a:lnSpc>
              <a:spcBef>
                <a:spcPct val="50000"/>
              </a:spcBef>
              <a:buClr>
                <a:schemeClr val="accent2"/>
              </a:buClr>
              <a:buFont typeface="Wingdings" charset="0"/>
              <a:buChar char="§"/>
            </a:pPr>
            <a:r>
              <a:rPr lang="en-US" b="1" dirty="0">
                <a:latin typeface="Arial" charset="0"/>
              </a:rPr>
              <a:t>Evaluate </a:t>
            </a:r>
            <a:r>
              <a:rPr lang="ja-JP" altLang="en-US" b="1" dirty="0">
                <a:latin typeface="Arial"/>
              </a:rPr>
              <a:t>‘</a:t>
            </a:r>
            <a:r>
              <a:rPr lang="en-US" b="1" dirty="0">
                <a:latin typeface="Arial" charset="0"/>
              </a:rPr>
              <a:t>am </a:t>
            </a:r>
            <a:r>
              <a:rPr lang="en-US" b="1" dirty="0" smtClean="0">
                <a:latin typeface="Arial" charset="0"/>
              </a:rPr>
              <a:t>I safe</a:t>
            </a:r>
            <a:r>
              <a:rPr lang="ja-JP" altLang="en-US" b="1" dirty="0" smtClean="0">
                <a:latin typeface="Arial"/>
              </a:rPr>
              <a:t>’</a:t>
            </a:r>
            <a:r>
              <a:rPr lang="en-US" b="1" dirty="0" smtClean="0">
                <a:latin typeface="Arial" charset="0"/>
              </a:rPr>
              <a:t> </a:t>
            </a:r>
            <a:r>
              <a:rPr lang="en-US" b="1" dirty="0">
                <a:latin typeface="Arial" charset="0"/>
              </a:rPr>
              <a:t>and synthesize information to take action if needed</a:t>
            </a:r>
          </a:p>
          <a:p>
            <a:pPr>
              <a:lnSpc>
                <a:spcPct val="65000"/>
              </a:lnSpc>
              <a:spcBef>
                <a:spcPct val="50000"/>
              </a:spcBef>
              <a:buClr>
                <a:schemeClr val="accent2"/>
              </a:buClr>
              <a:buFont typeface="Wingdings" charset="0"/>
              <a:buChar char="§"/>
            </a:pPr>
            <a:r>
              <a:rPr lang="en-US" b="1" dirty="0">
                <a:solidFill>
                  <a:schemeClr val="accent1"/>
                </a:solidFill>
                <a:latin typeface="Arial" charset="0"/>
              </a:rPr>
              <a:t>Skills</a:t>
            </a:r>
          </a:p>
          <a:p>
            <a:pPr lvl="1">
              <a:lnSpc>
                <a:spcPct val="65000"/>
              </a:lnSpc>
              <a:spcBef>
                <a:spcPct val="50000"/>
              </a:spcBef>
              <a:buClr>
                <a:schemeClr val="accent2"/>
              </a:buClr>
              <a:buFont typeface="Wingdings" charset="0"/>
              <a:buChar char="§"/>
            </a:pPr>
            <a:r>
              <a:rPr lang="en-US" b="1" dirty="0">
                <a:latin typeface="Arial" charset="0"/>
              </a:rPr>
              <a:t>Steering, shifting, parallel parking, …</a:t>
            </a:r>
          </a:p>
          <a:p>
            <a:pPr>
              <a:lnSpc>
                <a:spcPct val="65000"/>
              </a:lnSpc>
              <a:spcBef>
                <a:spcPct val="50000"/>
              </a:spcBef>
              <a:buClr>
                <a:schemeClr val="accent2"/>
              </a:buClr>
              <a:buFont typeface="Wingdings" charset="0"/>
              <a:buChar char="§"/>
            </a:pPr>
            <a:r>
              <a:rPr lang="en-US" b="1" dirty="0">
                <a:solidFill>
                  <a:schemeClr val="accent1"/>
                </a:solidFill>
                <a:latin typeface="Arial" charset="0"/>
              </a:rPr>
              <a:t>Products</a:t>
            </a:r>
          </a:p>
          <a:p>
            <a:pPr lvl="1">
              <a:lnSpc>
                <a:spcPct val="65000"/>
              </a:lnSpc>
              <a:spcBef>
                <a:spcPct val="50000"/>
              </a:spcBef>
              <a:buClr>
                <a:schemeClr val="accent2"/>
              </a:buClr>
              <a:buFont typeface="Wingdings" charset="0"/>
              <a:buChar char="§"/>
            </a:pPr>
            <a:r>
              <a:rPr lang="en-US" b="1" dirty="0">
                <a:latin typeface="Arial" charset="0"/>
              </a:rPr>
              <a:t>(not appropriate target for standard)</a:t>
            </a:r>
          </a:p>
        </p:txBody>
      </p:sp>
    </p:spTree>
    <p:extLst>
      <p:ext uri="{BB962C8B-B14F-4D97-AF65-F5344CB8AC3E}">
        <p14:creationId xmlns:p14="http://schemas.microsoft.com/office/powerpoint/2010/main" val="1681386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41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4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1295400"/>
            <a:ext cx="7772400" cy="3810000"/>
          </a:xfrm>
        </p:spPr>
        <p:txBody>
          <a:bodyPr>
            <a:normAutofit/>
          </a:bodyPr>
          <a:lstStyle/>
          <a:p>
            <a:pPr>
              <a:buFont typeface="Wingdings" charset="0"/>
              <a:buNone/>
            </a:pPr>
            <a:r>
              <a:rPr lang="ja-JP" altLang="en-US" sz="2800" b="1" dirty="0">
                <a:solidFill>
                  <a:srgbClr val="FF66CC"/>
                </a:solidFill>
                <a:latin typeface="Arial"/>
              </a:rPr>
              <a:t>“</a:t>
            </a:r>
            <a:r>
              <a:rPr lang="en-US" sz="2800" b="1" dirty="0">
                <a:solidFill>
                  <a:srgbClr val="FF66CC"/>
                </a:solidFill>
                <a:latin typeface="Arial" charset="0"/>
              </a:rPr>
              <a:t>Without the learning intention, children are merely victims of the teacher</a:t>
            </a:r>
            <a:r>
              <a:rPr lang="ja-JP" altLang="en-US" sz="2800" b="1" dirty="0">
                <a:solidFill>
                  <a:srgbClr val="FF66CC"/>
                </a:solidFill>
                <a:latin typeface="Arial"/>
              </a:rPr>
              <a:t>’</a:t>
            </a:r>
            <a:r>
              <a:rPr lang="en-US" sz="2800" b="1" dirty="0">
                <a:solidFill>
                  <a:srgbClr val="FF66CC"/>
                </a:solidFill>
                <a:latin typeface="Arial" charset="0"/>
              </a:rPr>
              <a:t>s whim.</a:t>
            </a:r>
            <a:r>
              <a:rPr lang="ja-JP" altLang="en-US" sz="2800" b="1" dirty="0">
                <a:solidFill>
                  <a:srgbClr val="FF66CC"/>
                </a:solidFill>
                <a:latin typeface="Arial"/>
              </a:rPr>
              <a:t>”</a:t>
            </a:r>
            <a:endParaRPr lang="en-US" sz="2800" b="1" dirty="0">
              <a:solidFill>
                <a:srgbClr val="FF66CC"/>
              </a:solidFill>
              <a:latin typeface="Arial" charset="0"/>
            </a:endParaRPr>
          </a:p>
          <a:p>
            <a:pPr>
              <a:buFont typeface="Wingdings" charset="0"/>
              <a:buNone/>
            </a:pPr>
            <a:endParaRPr lang="en-US" sz="2800" b="1" dirty="0" smtClean="0">
              <a:solidFill>
                <a:srgbClr val="FF66CC"/>
              </a:solidFill>
              <a:latin typeface="Arial" charset="0"/>
            </a:endParaRPr>
          </a:p>
          <a:p>
            <a:pPr>
              <a:buFont typeface="Wingdings" charset="0"/>
              <a:buNone/>
            </a:pPr>
            <a:endParaRPr lang="en-US" sz="2800" b="1" dirty="0">
              <a:solidFill>
                <a:srgbClr val="FF66CC"/>
              </a:solidFill>
              <a:latin typeface="Arial" charset="0"/>
            </a:endParaRPr>
          </a:p>
          <a:p>
            <a:pPr>
              <a:buFont typeface="Wingdings" charset="0"/>
              <a:buNone/>
            </a:pPr>
            <a:r>
              <a:rPr lang="ja-JP" altLang="en-US" sz="2800" b="1" dirty="0">
                <a:solidFill>
                  <a:schemeClr val="accent2"/>
                </a:solidFill>
                <a:latin typeface="Arial"/>
              </a:rPr>
              <a:t>“</a:t>
            </a:r>
            <a:r>
              <a:rPr lang="en-US" sz="2800" b="1" dirty="0">
                <a:solidFill>
                  <a:schemeClr val="accent2"/>
                </a:solidFill>
                <a:latin typeface="Arial" charset="0"/>
              </a:rPr>
              <a:t>The sharing of learning intentions is, however, more complex than simply repeating what is in the teacher</a:t>
            </a:r>
            <a:r>
              <a:rPr lang="ja-JP" altLang="en-US" sz="2800" b="1" dirty="0">
                <a:solidFill>
                  <a:schemeClr val="accent2"/>
                </a:solidFill>
                <a:latin typeface="Arial"/>
              </a:rPr>
              <a:t>’</a:t>
            </a:r>
            <a:r>
              <a:rPr lang="en-US" sz="2800" b="1" dirty="0">
                <a:solidFill>
                  <a:schemeClr val="accent2"/>
                </a:solidFill>
                <a:latin typeface="Arial" charset="0"/>
              </a:rPr>
              <a:t>s plan.</a:t>
            </a:r>
            <a:r>
              <a:rPr lang="ja-JP" altLang="en-US" sz="2800" b="1" dirty="0">
                <a:solidFill>
                  <a:schemeClr val="accent2"/>
                </a:solidFill>
                <a:latin typeface="Arial"/>
              </a:rPr>
              <a:t>”</a:t>
            </a:r>
            <a:endParaRPr lang="en-US" sz="2800" b="1" dirty="0">
              <a:solidFill>
                <a:schemeClr val="accent2"/>
              </a:solidFill>
              <a:latin typeface="Arial" charset="0"/>
            </a:endParaRPr>
          </a:p>
          <a:p>
            <a:pPr algn="r">
              <a:buFont typeface="Wingdings" charset="0"/>
              <a:buNone/>
            </a:pPr>
            <a:r>
              <a:rPr lang="en-US" sz="2400" dirty="0">
                <a:latin typeface="Arial" charset="0"/>
              </a:rPr>
              <a:t>Shirley Clarke in </a:t>
            </a:r>
            <a:r>
              <a:rPr lang="en-US" sz="2400" i="1" dirty="0">
                <a:latin typeface="Arial" charset="0"/>
              </a:rPr>
              <a:t>Unlocking Formative Assessment</a:t>
            </a:r>
            <a:endParaRPr lang="en-US" sz="2400" dirty="0">
              <a:latin typeface="Arial" charset="0"/>
            </a:endParaRPr>
          </a:p>
          <a:p>
            <a:pPr>
              <a:buFont typeface="Wingdings" charset="0"/>
              <a:buNone/>
            </a:pPr>
            <a:endParaRPr lang="en-US" sz="2400" dirty="0">
              <a:latin typeface="Arial" charset="0"/>
            </a:endParaRPr>
          </a:p>
        </p:txBody>
      </p:sp>
    </p:spTree>
    <p:extLst>
      <p:ext uri="{BB962C8B-B14F-4D97-AF65-F5344CB8AC3E}">
        <p14:creationId xmlns:p14="http://schemas.microsoft.com/office/powerpoint/2010/main" val="5219720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AG0035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54000"/>
            <a:ext cx="1981200" cy="1651000"/>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p:cNvSpPr txBox="1">
            <a:spLocks noChangeArrowheads="1"/>
          </p:cNvSpPr>
          <p:nvPr/>
        </p:nvSpPr>
        <p:spPr bwMode="auto">
          <a:xfrm>
            <a:off x="228600" y="9144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dirty="0">
                <a:latin typeface="Arial" charset="0"/>
              </a:rPr>
              <a:t>Clear Statement of Learning Target</a:t>
            </a:r>
          </a:p>
        </p:txBody>
      </p:sp>
      <p:sp>
        <p:nvSpPr>
          <p:cNvPr id="21509" name="Text Box 5"/>
          <p:cNvSpPr txBox="1">
            <a:spLocks noChangeArrowheads="1"/>
          </p:cNvSpPr>
          <p:nvPr/>
        </p:nvSpPr>
        <p:spPr bwMode="auto">
          <a:xfrm>
            <a:off x="381000" y="2209800"/>
            <a:ext cx="8305800" cy="39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80000"/>
              </a:lnSpc>
              <a:spcBef>
                <a:spcPct val="50000"/>
              </a:spcBef>
            </a:pPr>
            <a:r>
              <a:rPr lang="en-US" sz="2800" b="1" dirty="0">
                <a:latin typeface="Arial" charset="0"/>
              </a:rPr>
              <a:t>Skill or concept to be defined:  </a:t>
            </a:r>
            <a:r>
              <a:rPr lang="en-US" sz="3200" b="1" dirty="0" smtClean="0">
                <a:solidFill>
                  <a:schemeClr val="accent1"/>
                </a:solidFill>
                <a:latin typeface="Arial" charset="0"/>
              </a:rPr>
              <a:t>PREDICTION</a:t>
            </a:r>
          </a:p>
          <a:p>
            <a:pPr>
              <a:lnSpc>
                <a:spcPct val="80000"/>
              </a:lnSpc>
              <a:spcBef>
                <a:spcPct val="50000"/>
              </a:spcBef>
            </a:pPr>
            <a:r>
              <a:rPr lang="en-US" sz="3200" b="1" dirty="0" smtClean="0">
                <a:solidFill>
                  <a:schemeClr val="accent1"/>
                </a:solidFill>
                <a:latin typeface="Arial" charset="0"/>
              </a:rPr>
              <a:t>Planning target</a:t>
            </a:r>
            <a:endParaRPr lang="en-US" sz="3200" b="1" dirty="0">
              <a:solidFill>
                <a:schemeClr val="accent1"/>
              </a:solidFill>
              <a:latin typeface="Arial" charset="0"/>
            </a:endParaRPr>
          </a:p>
          <a:p>
            <a:pPr>
              <a:lnSpc>
                <a:spcPct val="80000"/>
              </a:lnSpc>
              <a:spcBef>
                <a:spcPct val="50000"/>
              </a:spcBef>
              <a:buClr>
                <a:srgbClr val="FF66CC"/>
              </a:buClr>
              <a:buFont typeface="Wingdings" charset="0"/>
              <a:buChar char="§"/>
            </a:pPr>
            <a:r>
              <a:rPr lang="en-US" sz="2800" b="1" i="1" dirty="0" smtClean="0">
                <a:latin typeface="Arial" charset="0"/>
              </a:rPr>
              <a:t>Recognize a prediction as a </a:t>
            </a:r>
            <a:r>
              <a:rPr lang="en-US" sz="2800" b="1" i="1" dirty="0">
                <a:latin typeface="Arial" charset="0"/>
              </a:rPr>
              <a:t>statement saying something will happen in the future.</a:t>
            </a:r>
          </a:p>
          <a:p>
            <a:pPr>
              <a:lnSpc>
                <a:spcPct val="80000"/>
              </a:lnSpc>
              <a:spcBef>
                <a:spcPct val="50000"/>
              </a:spcBef>
            </a:pPr>
            <a:r>
              <a:rPr lang="en-US" sz="3200" b="1" dirty="0">
                <a:solidFill>
                  <a:schemeClr val="accent2"/>
                </a:solidFill>
                <a:latin typeface="Arial" charset="0"/>
              </a:rPr>
              <a:t>Student-friendly language for target:</a:t>
            </a:r>
          </a:p>
          <a:p>
            <a:pPr>
              <a:lnSpc>
                <a:spcPct val="80000"/>
              </a:lnSpc>
              <a:spcBef>
                <a:spcPct val="50000"/>
              </a:spcBef>
              <a:buClr>
                <a:schemeClr val="hlink"/>
              </a:buClr>
              <a:buFont typeface="Wingdings" charset="0"/>
              <a:buChar char="§"/>
            </a:pPr>
            <a:r>
              <a:rPr lang="en-US" sz="2800" b="1" i="1" dirty="0">
                <a:latin typeface="Arial" charset="0"/>
              </a:rPr>
              <a:t>I can make predictions.  This means I can use information/evidence to describe what is likely to happen next.</a:t>
            </a:r>
            <a:r>
              <a:rPr lang="en-US" b="1" i="1" dirty="0">
                <a:latin typeface="Arial" charset="0"/>
              </a:rPr>
              <a:t>  </a:t>
            </a:r>
          </a:p>
        </p:txBody>
      </p:sp>
    </p:spTree>
    <p:extLst>
      <p:ext uri="{BB962C8B-B14F-4D97-AF65-F5344CB8AC3E}">
        <p14:creationId xmlns:p14="http://schemas.microsoft.com/office/powerpoint/2010/main" val="543633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33400" y="2286000"/>
            <a:ext cx="7772400" cy="3962400"/>
          </a:xfrm>
        </p:spPr>
        <p:txBody>
          <a:bodyPr/>
          <a:lstStyle/>
          <a:p>
            <a:pPr>
              <a:buFont typeface="Wingdings" charset="0"/>
              <a:buNone/>
            </a:pPr>
            <a:r>
              <a:rPr lang="en-US" b="1" i="1">
                <a:solidFill>
                  <a:schemeClr val="accent2"/>
                </a:solidFill>
                <a:latin typeface="Arial" charset="0"/>
              </a:rPr>
              <a:t>Students who can identify what they are learning significantly outscore those who cannot.</a:t>
            </a:r>
          </a:p>
          <a:p>
            <a:pPr lvl="1" algn="r"/>
            <a:r>
              <a:rPr lang="en-US" sz="2000">
                <a:latin typeface="Arial" charset="0"/>
              </a:rPr>
              <a:t>Robert Marzano</a:t>
            </a:r>
          </a:p>
          <a:p>
            <a:pPr>
              <a:buFont typeface="Wingdings" charset="0"/>
              <a:buNone/>
            </a:pPr>
            <a:endParaRPr lang="en-US">
              <a:latin typeface="Arial" charset="0"/>
            </a:endParaRPr>
          </a:p>
        </p:txBody>
      </p:sp>
    </p:spTree>
    <p:extLst>
      <p:ext uri="{BB962C8B-B14F-4D97-AF65-F5344CB8AC3E}">
        <p14:creationId xmlns:p14="http://schemas.microsoft.com/office/powerpoint/2010/main" val="2794134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b="1">
                <a:latin typeface="Arial" charset="0"/>
              </a:rPr>
              <a:t>Student Friendly Language</a:t>
            </a:r>
          </a:p>
        </p:txBody>
      </p:sp>
      <p:sp>
        <p:nvSpPr>
          <p:cNvPr id="1027" name="Rectangle 3"/>
          <p:cNvSpPr>
            <a:spLocks noGrp="1" noChangeArrowheads="1"/>
          </p:cNvSpPr>
          <p:nvPr>
            <p:ph type="body" idx="1"/>
          </p:nvPr>
        </p:nvSpPr>
        <p:spPr>
          <a:xfrm>
            <a:off x="533400" y="2133600"/>
            <a:ext cx="8153400" cy="4114800"/>
          </a:xfrm>
        </p:spPr>
        <p:txBody>
          <a:bodyPr/>
          <a:lstStyle/>
          <a:p>
            <a:pPr>
              <a:lnSpc>
                <a:spcPct val="90000"/>
              </a:lnSpc>
            </a:pPr>
            <a:r>
              <a:rPr lang="en-US">
                <a:latin typeface="Arial" charset="0"/>
              </a:rPr>
              <a:t>From K-3 Deconstruction</a:t>
            </a:r>
          </a:p>
          <a:p>
            <a:pPr algn="ctr">
              <a:lnSpc>
                <a:spcPct val="90000"/>
              </a:lnSpc>
              <a:buClr>
                <a:schemeClr val="tx1"/>
              </a:buClr>
              <a:buFont typeface="Wingdings" charset="0"/>
              <a:buNone/>
            </a:pPr>
            <a:r>
              <a:rPr lang="ja-JP" altLang="en-US" b="1">
                <a:solidFill>
                  <a:schemeClr val="accent2"/>
                </a:solidFill>
                <a:latin typeface="Arial"/>
              </a:rPr>
              <a:t>“</a:t>
            </a:r>
            <a:r>
              <a:rPr lang="en-US" b="1">
                <a:solidFill>
                  <a:schemeClr val="accent2"/>
                </a:solidFill>
                <a:latin typeface="Arial" charset="0"/>
              </a:rPr>
              <a:t>Observe and describe properties of material objects</a:t>
            </a:r>
            <a:r>
              <a:rPr lang="ja-JP" altLang="en-US" b="1">
                <a:solidFill>
                  <a:schemeClr val="accent2"/>
                </a:solidFill>
                <a:latin typeface="Arial"/>
              </a:rPr>
              <a:t>”</a:t>
            </a:r>
            <a:endParaRPr lang="en-US" b="1">
              <a:solidFill>
                <a:schemeClr val="accent2"/>
              </a:solidFill>
              <a:latin typeface="Arial" charset="0"/>
            </a:endParaRPr>
          </a:p>
          <a:p>
            <a:pPr>
              <a:lnSpc>
                <a:spcPct val="90000"/>
              </a:lnSpc>
            </a:pPr>
            <a:endParaRPr lang="en-US" b="1">
              <a:latin typeface="Arial" charset="0"/>
            </a:endParaRPr>
          </a:p>
          <a:p>
            <a:pPr>
              <a:lnSpc>
                <a:spcPct val="90000"/>
              </a:lnSpc>
            </a:pPr>
            <a:r>
              <a:rPr lang="en-US">
                <a:latin typeface="Arial" charset="0"/>
              </a:rPr>
              <a:t>Student Friendly Language:</a:t>
            </a:r>
          </a:p>
          <a:p>
            <a:pPr>
              <a:lnSpc>
                <a:spcPct val="90000"/>
              </a:lnSpc>
              <a:buClr>
                <a:schemeClr val="tx1"/>
              </a:buClr>
              <a:buFont typeface="Wingdings" charset="0"/>
              <a:buNone/>
            </a:pPr>
            <a:r>
              <a:rPr lang="en-US" b="1">
                <a:solidFill>
                  <a:schemeClr val="accent1"/>
                </a:solidFill>
                <a:latin typeface="Arial" charset="0"/>
              </a:rPr>
              <a:t>I can describe the physical properties of objects that I can see, touch, and/or smell</a:t>
            </a:r>
            <a:r>
              <a:rPr lang="en-US">
                <a:solidFill>
                  <a:schemeClr val="accent1"/>
                </a:solidFill>
                <a:latin typeface="Arial" charset="0"/>
              </a:rPr>
              <a:t>.</a:t>
            </a:r>
            <a:r>
              <a:rPr lang="en-US">
                <a:latin typeface="Arial" charset="0"/>
              </a:rPr>
              <a:t> </a:t>
            </a:r>
          </a:p>
          <a:p>
            <a:pPr>
              <a:lnSpc>
                <a:spcPct val="90000"/>
              </a:lnSpc>
            </a:pPr>
            <a:endParaRPr lang="en-US">
              <a:latin typeface="Arial" charset="0"/>
            </a:endParaRPr>
          </a:p>
        </p:txBody>
      </p:sp>
    </p:spTree>
    <p:extLst>
      <p:ext uri="{BB962C8B-B14F-4D97-AF65-F5344CB8AC3E}">
        <p14:creationId xmlns:p14="http://schemas.microsoft.com/office/powerpoint/2010/main" val="189452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Student Friendly Terms</a:t>
            </a:r>
          </a:p>
        </p:txBody>
      </p:sp>
      <p:sp>
        <p:nvSpPr>
          <p:cNvPr id="62468" name="AutoShape 4"/>
          <p:cNvSpPr>
            <a:spLocks noChangeArrowheads="1"/>
          </p:cNvSpPr>
          <p:nvPr/>
        </p:nvSpPr>
        <p:spPr bwMode="auto">
          <a:xfrm>
            <a:off x="762000" y="2209800"/>
            <a:ext cx="5181600" cy="1752600"/>
          </a:xfrm>
          <a:prstGeom prst="cloudCallout">
            <a:avLst>
              <a:gd name="adj1" fmla="val -28278"/>
              <a:gd name="adj2" fmla="val 6820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62469" name="AutoShape 5"/>
          <p:cNvSpPr>
            <a:spLocks noGrp="1" noChangeArrowheads="1"/>
          </p:cNvSpPr>
          <p:nvPr>
            <p:ph type="body" idx="1"/>
          </p:nvPr>
        </p:nvSpPr>
        <p:spPr>
          <a:xfrm>
            <a:off x="4572000" y="3810000"/>
            <a:ext cx="4267200" cy="2438400"/>
          </a:xfrm>
          <a:prstGeom prst="cloudCallout">
            <a:avLst>
              <a:gd name="adj1" fmla="val -73287"/>
              <a:gd name="adj2" fmla="val -16602"/>
            </a:avLst>
          </a:prstGeom>
          <a:solidFill>
            <a:schemeClr val="accent1"/>
          </a:solidFill>
          <a:ln>
            <a:solidFill>
              <a:schemeClr val="tx1"/>
            </a:solidFill>
            <a:round/>
            <a:headEnd/>
            <a:tailEnd/>
          </a:ln>
        </p:spPr>
        <p:txBody>
          <a:bodyPr>
            <a:normAutofit lnSpcReduction="10000"/>
          </a:bodyPr>
          <a:lstStyle/>
          <a:p>
            <a:pPr>
              <a:lnSpc>
                <a:spcPct val="90000"/>
              </a:lnSpc>
              <a:buFont typeface="Wingdings" charset="0"/>
              <a:buNone/>
            </a:pPr>
            <a:r>
              <a:rPr lang="en-US" sz="2800" b="1">
                <a:solidFill>
                  <a:schemeClr val="bg1"/>
                </a:solidFill>
                <a:latin typeface="Arial" charset="0"/>
              </a:rPr>
              <a:t>We</a:t>
            </a:r>
            <a:r>
              <a:rPr lang="ja-JP" altLang="en-US" sz="2800" b="1">
                <a:solidFill>
                  <a:schemeClr val="bg1"/>
                </a:solidFill>
                <a:latin typeface="Arial"/>
              </a:rPr>
              <a:t>’</a:t>
            </a:r>
            <a:r>
              <a:rPr lang="en-US" sz="2800" b="1">
                <a:solidFill>
                  <a:schemeClr val="bg1"/>
                </a:solidFill>
                <a:latin typeface="Arial" charset="0"/>
              </a:rPr>
              <a:t>ll know we</a:t>
            </a:r>
            <a:r>
              <a:rPr lang="ja-JP" altLang="en-US" sz="2800" b="1">
                <a:solidFill>
                  <a:schemeClr val="bg1"/>
                </a:solidFill>
                <a:latin typeface="Arial"/>
              </a:rPr>
              <a:t>’</a:t>
            </a:r>
            <a:r>
              <a:rPr lang="en-US" sz="2800" b="1">
                <a:solidFill>
                  <a:schemeClr val="bg1"/>
                </a:solidFill>
                <a:latin typeface="Arial" charset="0"/>
              </a:rPr>
              <a:t>ve achieved this because…</a:t>
            </a:r>
          </a:p>
        </p:txBody>
      </p:sp>
      <p:sp>
        <p:nvSpPr>
          <p:cNvPr id="62470" name="Text Box 6"/>
          <p:cNvSpPr txBox="1">
            <a:spLocks noChangeArrowheads="1"/>
          </p:cNvSpPr>
          <p:nvPr/>
        </p:nvSpPr>
        <p:spPr bwMode="auto">
          <a:xfrm>
            <a:off x="1447800" y="25908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1">
                <a:solidFill>
                  <a:schemeClr val="bg1"/>
                </a:solidFill>
                <a:latin typeface="Arial" charset="0"/>
              </a:rPr>
              <a:t>We are learning to…</a:t>
            </a:r>
          </a:p>
        </p:txBody>
      </p:sp>
      <p:pic>
        <p:nvPicPr>
          <p:cNvPr id="62471" name="Picture 7" descr="j0398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19600"/>
            <a:ext cx="25146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3422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33400" y="2133600"/>
            <a:ext cx="8153400" cy="2209800"/>
          </a:xfrm>
        </p:spPr>
        <p:txBody>
          <a:bodyPr>
            <a:normAutofit lnSpcReduction="10000"/>
          </a:bodyPr>
          <a:lstStyle/>
          <a:p>
            <a:pPr>
              <a:lnSpc>
                <a:spcPct val="90000"/>
              </a:lnSpc>
              <a:buFont typeface="Wingdings" charset="0"/>
              <a:buNone/>
            </a:pPr>
            <a:r>
              <a:rPr lang="ja-JP" altLang="en-US" sz="2800">
                <a:solidFill>
                  <a:schemeClr val="accent2"/>
                </a:solidFill>
                <a:latin typeface="Arial"/>
              </a:rPr>
              <a:t>“</a:t>
            </a:r>
            <a:r>
              <a:rPr lang="en-US" sz="2800" b="1" i="1">
                <a:solidFill>
                  <a:schemeClr val="accent2"/>
                </a:solidFill>
                <a:latin typeface="Arial" charset="0"/>
              </a:rPr>
              <a:t>Any student who leaves school still needing their teacher to tell them that they</a:t>
            </a:r>
            <a:r>
              <a:rPr lang="ja-JP" altLang="en-US" sz="2800" b="1" i="1">
                <a:solidFill>
                  <a:schemeClr val="accent2"/>
                </a:solidFill>
                <a:latin typeface="Arial"/>
              </a:rPr>
              <a:t>’</a:t>
            </a:r>
            <a:r>
              <a:rPr lang="en-US" sz="2800" b="1" i="1">
                <a:solidFill>
                  <a:schemeClr val="accent2"/>
                </a:solidFill>
                <a:latin typeface="Arial" charset="0"/>
              </a:rPr>
              <a:t>ve done well has not yet learned to hit the target.  They</a:t>
            </a:r>
            <a:r>
              <a:rPr lang="ja-JP" altLang="en-US" sz="2800" b="1" i="1">
                <a:solidFill>
                  <a:schemeClr val="accent2"/>
                </a:solidFill>
                <a:latin typeface="Arial"/>
              </a:rPr>
              <a:t>’</a:t>
            </a:r>
            <a:r>
              <a:rPr lang="en-US" sz="2800" b="1" i="1">
                <a:solidFill>
                  <a:schemeClr val="accent2"/>
                </a:solidFill>
                <a:latin typeface="Arial" charset="0"/>
              </a:rPr>
              <a:t>ve not yet learned to recognize good thinking.</a:t>
            </a:r>
            <a:r>
              <a:rPr lang="ja-JP" altLang="en-US" sz="2800" b="1" i="1">
                <a:solidFill>
                  <a:schemeClr val="accent2"/>
                </a:solidFill>
                <a:latin typeface="Arial"/>
              </a:rPr>
              <a:t>”</a:t>
            </a:r>
            <a:endParaRPr lang="en-US" sz="2800" b="1" i="1">
              <a:solidFill>
                <a:schemeClr val="accent2"/>
              </a:solidFill>
              <a:latin typeface="Arial" charset="0"/>
            </a:endParaRPr>
          </a:p>
          <a:p>
            <a:pPr lvl="1" algn="r">
              <a:lnSpc>
                <a:spcPct val="90000"/>
              </a:lnSpc>
            </a:pPr>
            <a:r>
              <a:rPr lang="en-US" sz="2400">
                <a:latin typeface="Arial" charset="0"/>
              </a:rPr>
              <a:t>Rick Stiggins</a:t>
            </a:r>
          </a:p>
          <a:p>
            <a:pPr>
              <a:lnSpc>
                <a:spcPct val="90000"/>
              </a:lnSpc>
              <a:buFont typeface="Wingdings" charset="0"/>
              <a:buNone/>
            </a:pPr>
            <a:endParaRPr lang="en-US"/>
          </a:p>
        </p:txBody>
      </p:sp>
      <p:pic>
        <p:nvPicPr>
          <p:cNvPr id="10245" name="Picture 5" descr="j028373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324350"/>
            <a:ext cx="35052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567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Goals for the day</a:t>
            </a:r>
            <a:endParaRPr lang="en-US" sz="4400" dirty="0"/>
          </a:p>
        </p:txBody>
      </p:sp>
      <p:sp>
        <p:nvSpPr>
          <p:cNvPr id="3" name="Content Placeholder 2"/>
          <p:cNvSpPr>
            <a:spLocks noGrp="1"/>
          </p:cNvSpPr>
          <p:nvPr>
            <p:ph idx="1"/>
          </p:nvPr>
        </p:nvSpPr>
        <p:spPr/>
        <p:txBody>
          <a:bodyPr>
            <a:normAutofit fontScale="70000" lnSpcReduction="20000"/>
          </a:bodyPr>
          <a:lstStyle/>
          <a:p>
            <a:pPr lvl="0"/>
            <a:r>
              <a:rPr lang="en-US" i="1" dirty="0"/>
              <a:t>Articulate the importance of a balanced assessment system in planning, implementing and assessing the new science standards.</a:t>
            </a:r>
            <a:endParaRPr lang="en-US" dirty="0"/>
          </a:p>
          <a:p>
            <a:pPr lvl="0"/>
            <a:r>
              <a:rPr lang="en-US" i="1" dirty="0"/>
              <a:t>Describe the purpose and value of learning targets for designing assessments and planning instruction.</a:t>
            </a:r>
            <a:r>
              <a:rPr lang="en-US" dirty="0"/>
              <a:t>  </a:t>
            </a:r>
          </a:p>
          <a:p>
            <a:pPr lvl="0"/>
            <a:r>
              <a:rPr lang="en-US" i="1" dirty="0"/>
              <a:t>Become familiar with KY’s process for deconstructing standards into learning targets.</a:t>
            </a:r>
            <a:r>
              <a:rPr lang="en-US" dirty="0"/>
              <a:t> </a:t>
            </a:r>
            <a:endParaRPr lang="en-US" dirty="0" smtClean="0"/>
          </a:p>
          <a:p>
            <a:r>
              <a:rPr lang="en-US" i="1" dirty="0"/>
              <a:t>Engage in the engineering design process to solve a defined problem.</a:t>
            </a:r>
            <a:endParaRPr lang="en-US" dirty="0"/>
          </a:p>
          <a:p>
            <a:pPr lvl="0"/>
            <a:r>
              <a:rPr lang="en-US" i="1" dirty="0"/>
              <a:t>Identify and strengthen appropriate connections of the Science and Engineering Practices in current instruction</a:t>
            </a:r>
            <a:r>
              <a:rPr lang="en-US" i="1" dirty="0" smtClean="0"/>
              <a:t>.</a:t>
            </a:r>
            <a:endParaRPr lang="en-US" dirty="0"/>
          </a:p>
          <a:p>
            <a:pPr lvl="0"/>
            <a:r>
              <a:rPr lang="en-US" i="1" dirty="0"/>
              <a:t>Be prepared to assist others in strengthening connections to the Practices in their instructional planning</a:t>
            </a:r>
            <a:r>
              <a:rPr lang="en-US" i="1" dirty="0" smtClean="0"/>
              <a:t>.</a:t>
            </a:r>
          </a:p>
          <a:p>
            <a:r>
              <a:rPr lang="en-US" i="1" dirty="0"/>
              <a:t>Establish personal/school/district leadership goals, with appropriate measures of success</a:t>
            </a:r>
            <a:r>
              <a:rPr lang="en-US" i="1" dirty="0" smtClean="0"/>
              <a:t>.</a:t>
            </a:r>
            <a:endParaRPr lang="en-US" dirty="0"/>
          </a:p>
          <a:p>
            <a:pPr lvl="0"/>
            <a:endParaRPr lang="en-US" dirty="0"/>
          </a:p>
          <a:p>
            <a:endParaRPr lang="en-US" dirty="0"/>
          </a:p>
        </p:txBody>
      </p:sp>
    </p:spTree>
    <p:extLst>
      <p:ext uri="{BB962C8B-B14F-4D97-AF65-F5344CB8AC3E}">
        <p14:creationId xmlns:p14="http://schemas.microsoft.com/office/powerpoint/2010/main" val="4038523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118"/>
            <a:ext cx="7772400" cy="1470025"/>
          </a:xfrm>
        </p:spPr>
        <p:txBody>
          <a:bodyPr/>
          <a:lstStyle/>
          <a:p>
            <a:r>
              <a:rPr lang="en-US" dirty="0" smtClean="0"/>
              <a:t>From Standard to Target</a:t>
            </a:r>
            <a:endParaRPr lang="en-US" dirty="0"/>
          </a:p>
        </p:txBody>
      </p:sp>
      <p:sp>
        <p:nvSpPr>
          <p:cNvPr id="3" name="Subtitle 2"/>
          <p:cNvSpPr>
            <a:spLocks noGrp="1"/>
          </p:cNvSpPr>
          <p:nvPr>
            <p:ph type="subTitle" idx="1"/>
          </p:nvPr>
        </p:nvSpPr>
        <p:spPr>
          <a:xfrm>
            <a:off x="573167" y="2130425"/>
            <a:ext cx="8383991" cy="4061722"/>
          </a:xfrm>
        </p:spPr>
        <p:txBody>
          <a:bodyPr>
            <a:normAutofit fontScale="25000" lnSpcReduction="20000"/>
          </a:bodyPr>
          <a:lstStyle/>
          <a:p>
            <a:r>
              <a:rPr lang="en-US" sz="11100" dirty="0" smtClean="0"/>
              <a:t>Begin by answering three questions:</a:t>
            </a:r>
          </a:p>
          <a:p>
            <a:endParaRPr lang="en-US" sz="11100" dirty="0"/>
          </a:p>
          <a:p>
            <a:r>
              <a:rPr lang="en-US" sz="14400" dirty="0">
                <a:solidFill>
                  <a:schemeClr val="accent5">
                    <a:lumMod val="75000"/>
                  </a:schemeClr>
                </a:solidFill>
              </a:rPr>
              <a:t>What are the key words/concepts</a:t>
            </a:r>
            <a:r>
              <a:rPr lang="en-US" sz="14400" dirty="0" smtClean="0">
                <a:solidFill>
                  <a:schemeClr val="accent5">
                    <a:lumMod val="75000"/>
                  </a:schemeClr>
                </a:solidFill>
              </a:rPr>
              <a:t>?</a:t>
            </a:r>
          </a:p>
          <a:p>
            <a:r>
              <a:rPr lang="en-US" sz="14400" dirty="0" smtClean="0"/>
              <a:t> </a:t>
            </a:r>
          </a:p>
          <a:p>
            <a:r>
              <a:rPr lang="en-US" sz="14400" dirty="0">
                <a:solidFill>
                  <a:schemeClr val="accent3">
                    <a:lumMod val="75000"/>
                  </a:schemeClr>
                </a:solidFill>
              </a:rPr>
              <a:t>What do students need to know and do</a:t>
            </a:r>
            <a:r>
              <a:rPr lang="en-US" sz="14400" dirty="0" smtClean="0">
                <a:solidFill>
                  <a:schemeClr val="accent3">
                    <a:lumMod val="75000"/>
                  </a:schemeClr>
                </a:solidFill>
              </a:rPr>
              <a:t>?</a:t>
            </a:r>
          </a:p>
          <a:p>
            <a:r>
              <a:rPr lang="en-US" sz="14400" dirty="0" smtClean="0"/>
              <a:t> </a:t>
            </a:r>
          </a:p>
          <a:p>
            <a:r>
              <a:rPr lang="en-US" sz="14400" dirty="0">
                <a:solidFill>
                  <a:schemeClr val="accent2">
                    <a:lumMod val="75000"/>
                  </a:schemeClr>
                </a:solidFill>
              </a:rPr>
              <a:t>What is the intent </a:t>
            </a:r>
            <a:r>
              <a:rPr lang="en-US" sz="14400" dirty="0" smtClean="0">
                <a:solidFill>
                  <a:schemeClr val="accent2">
                    <a:lumMod val="75000"/>
                  </a:schemeClr>
                </a:solidFill>
              </a:rPr>
              <a:t>of the </a:t>
            </a:r>
            <a:r>
              <a:rPr lang="en-US" sz="14400" dirty="0">
                <a:solidFill>
                  <a:schemeClr val="accent2">
                    <a:lumMod val="75000"/>
                  </a:schemeClr>
                </a:solidFill>
              </a:rPr>
              <a:t>performance expectation/learning?</a:t>
            </a:r>
            <a:r>
              <a:rPr lang="en-US" sz="14400" dirty="0" smtClean="0">
                <a:solidFill>
                  <a:schemeClr val="accent2">
                    <a:lumMod val="75000"/>
                  </a:schemeClr>
                </a:solidFill>
                <a:effectLst/>
              </a:rPr>
              <a:t> </a:t>
            </a:r>
            <a:endParaRPr lang="en-US" sz="14400" dirty="0" smtClean="0">
              <a:solidFill>
                <a:schemeClr val="accent2">
                  <a:lumMod val="75000"/>
                </a:schemeClr>
              </a:solidFill>
            </a:endParaRPr>
          </a:p>
          <a:p>
            <a:endParaRPr lang="en-US" dirty="0"/>
          </a:p>
        </p:txBody>
      </p:sp>
    </p:spTree>
    <p:extLst>
      <p:ext uri="{BB962C8B-B14F-4D97-AF65-F5344CB8AC3E}">
        <p14:creationId xmlns:p14="http://schemas.microsoft.com/office/powerpoint/2010/main" val="2538289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wchart.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1787" r="-11787"/>
          <a:stretch/>
        </p:blipFill>
        <p:spPr>
          <a:xfrm>
            <a:off x="1303677" y="113669"/>
            <a:ext cx="6585815" cy="6655063"/>
          </a:xfrm>
        </p:spPr>
      </p:pic>
    </p:spTree>
    <p:extLst>
      <p:ext uri="{BB962C8B-B14F-4D97-AF65-F5344CB8AC3E}">
        <p14:creationId xmlns:p14="http://schemas.microsoft.com/office/powerpoint/2010/main" val="40783470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909688968"/>
              </p:ext>
            </p:extLst>
          </p:nvPr>
        </p:nvGraphicFramePr>
        <p:xfrm>
          <a:off x="444500" y="565150"/>
          <a:ext cx="8255000" cy="5727700"/>
        </p:xfrm>
        <a:graphic>
          <a:graphicData uri="http://schemas.openxmlformats.org/presentationml/2006/ole">
            <mc:AlternateContent xmlns:mc="http://schemas.openxmlformats.org/markup-compatibility/2006">
              <mc:Choice xmlns:v="urn:schemas-microsoft-com:vml" Requires="v">
                <p:oleObj spid="_x0000_s1049" name="Document" r:id="rId4" imgW="8255000" imgH="5727700" progId="Word.Document.12">
                  <p:embed/>
                </p:oleObj>
              </mc:Choice>
              <mc:Fallback>
                <p:oleObj name="Document" r:id="rId4" imgW="8255000" imgH="5727700" progId="Word.Document.12">
                  <p:embed/>
                  <p:pic>
                    <p:nvPicPr>
                      <p:cNvPr id="0" name=""/>
                      <p:cNvPicPr/>
                      <p:nvPr/>
                    </p:nvPicPr>
                    <p:blipFill>
                      <a:blip r:embed="rId5"/>
                      <a:stretch>
                        <a:fillRect/>
                      </a:stretch>
                    </p:blipFill>
                    <p:spPr>
                      <a:xfrm>
                        <a:off x="444500" y="565150"/>
                        <a:ext cx="8255000" cy="5727700"/>
                      </a:xfrm>
                      <a:prstGeom prst="rect">
                        <a:avLst/>
                      </a:prstGeom>
                    </p:spPr>
                  </p:pic>
                </p:oleObj>
              </mc:Fallback>
            </mc:AlternateContent>
          </a:graphicData>
        </a:graphic>
      </p:graphicFrame>
    </p:spTree>
    <p:extLst>
      <p:ext uri="{BB962C8B-B14F-4D97-AF65-F5344CB8AC3E}">
        <p14:creationId xmlns:p14="http://schemas.microsoft.com/office/powerpoint/2010/main" val="5086908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026" y="517569"/>
            <a:ext cx="8091787" cy="1200328"/>
          </a:xfrm>
          <a:prstGeom prst="rect">
            <a:avLst/>
          </a:prstGeom>
        </p:spPr>
        <p:txBody>
          <a:bodyPr wrap="square">
            <a:spAutoFit/>
          </a:bodyPr>
          <a:lstStyle/>
          <a:p>
            <a:pPr algn="ctr" defTabSz="457200"/>
            <a:r>
              <a:rPr lang="en-US" sz="1600" dirty="0" smtClean="0">
                <a:solidFill>
                  <a:srgbClr val="4BACC6">
                    <a:lumMod val="75000"/>
                  </a:srgbClr>
                </a:solidFill>
                <a:latin typeface="Calibri"/>
              </a:rPr>
              <a:t>W</a:t>
            </a:r>
            <a:r>
              <a:rPr lang="en-US" sz="2400" dirty="0" smtClean="0">
                <a:solidFill>
                  <a:srgbClr val="4BACC6">
                    <a:lumMod val="75000"/>
                  </a:srgbClr>
                </a:solidFill>
                <a:latin typeface="Calibri"/>
              </a:rPr>
              <a:t>hat are the key words/concepts?</a:t>
            </a:r>
            <a:endParaRPr lang="en-US" sz="2400" dirty="0" smtClean="0">
              <a:solidFill>
                <a:prstClr val="black"/>
              </a:solidFill>
              <a:latin typeface="Calibri"/>
            </a:endParaRPr>
          </a:p>
          <a:p>
            <a:pPr algn="ctr" defTabSz="457200"/>
            <a:r>
              <a:rPr lang="en-US" sz="2400" dirty="0" smtClean="0">
                <a:solidFill>
                  <a:srgbClr val="9BBB59">
                    <a:lumMod val="75000"/>
                  </a:srgbClr>
                </a:solidFill>
                <a:latin typeface="Calibri"/>
              </a:rPr>
              <a:t>What do students need to know and do?</a:t>
            </a:r>
            <a:endParaRPr lang="en-US" sz="2400" dirty="0" smtClean="0">
              <a:solidFill>
                <a:prstClr val="black"/>
              </a:solidFill>
              <a:latin typeface="Calibri"/>
            </a:endParaRPr>
          </a:p>
          <a:p>
            <a:pPr algn="ctr" defTabSz="457200"/>
            <a:r>
              <a:rPr lang="en-US" sz="2400" dirty="0" smtClean="0">
                <a:solidFill>
                  <a:srgbClr val="C0504D">
                    <a:lumMod val="75000"/>
                  </a:srgbClr>
                </a:solidFill>
                <a:latin typeface="Calibri"/>
              </a:rPr>
              <a:t>What is the intent of performance expectation/learning? </a:t>
            </a:r>
          </a:p>
        </p:txBody>
      </p:sp>
      <p:sp>
        <p:nvSpPr>
          <p:cNvPr id="3" name="TextBox 2"/>
          <p:cNvSpPr txBox="1"/>
          <p:nvPr/>
        </p:nvSpPr>
        <p:spPr>
          <a:xfrm>
            <a:off x="577273" y="2158990"/>
            <a:ext cx="8058727" cy="3970318"/>
          </a:xfrm>
          <a:prstGeom prst="rect">
            <a:avLst/>
          </a:prstGeom>
          <a:noFill/>
        </p:spPr>
        <p:txBody>
          <a:bodyPr wrap="square" rtlCol="0">
            <a:spAutoFit/>
          </a:bodyPr>
          <a:lstStyle/>
          <a:p>
            <a:pPr defTabSz="457200"/>
            <a:r>
              <a:rPr lang="en-US" sz="3600" b="1" dirty="0">
                <a:solidFill>
                  <a:prstClr val="black"/>
                </a:solidFill>
                <a:latin typeface="Calibri"/>
              </a:rPr>
              <a:t>Analyze data to determine if a design solution works as intended to change the speed or direction of an object with a push or a pull.*</a:t>
            </a:r>
            <a:r>
              <a:rPr lang="en-US" b="1" dirty="0">
                <a:solidFill>
                  <a:prstClr val="black"/>
                </a:solidFill>
                <a:latin typeface="Calibri"/>
              </a:rPr>
              <a:t> </a:t>
            </a:r>
            <a:r>
              <a:rPr lang="en-US" dirty="0">
                <a:solidFill>
                  <a:srgbClr val="FF0000"/>
                </a:solidFill>
                <a:latin typeface="Calibri"/>
              </a:rPr>
              <a:t>[Clarification Statement: Examples of problems requiring a solution could include having a marble or other object move a certain distance, follow a particular path, and knock down other objects. Examples of solutions could include tools such as a ramp to increase the speed of the object and a structure that would cause an object such as a marble or ball to turn.] [</a:t>
            </a:r>
            <a:r>
              <a:rPr lang="en-US" i="1" dirty="0">
                <a:solidFill>
                  <a:srgbClr val="FF0000"/>
                </a:solidFill>
                <a:latin typeface="Calibri"/>
              </a:rPr>
              <a:t>Assessment Boundary: Assessment does not include friction as a mechanism for change in speed.</a:t>
            </a:r>
            <a:r>
              <a:rPr lang="en-US" dirty="0">
                <a:solidFill>
                  <a:srgbClr val="FF0000"/>
                </a:solidFill>
                <a:latin typeface="Calibri"/>
              </a:rPr>
              <a:t>]</a:t>
            </a:r>
          </a:p>
        </p:txBody>
      </p:sp>
    </p:spTree>
    <p:extLst>
      <p:ext uri="{BB962C8B-B14F-4D97-AF65-F5344CB8AC3E}">
        <p14:creationId xmlns:p14="http://schemas.microsoft.com/office/powerpoint/2010/main" val="1215308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026" y="517569"/>
            <a:ext cx="8091787" cy="1200328"/>
          </a:xfrm>
          <a:prstGeom prst="rect">
            <a:avLst/>
          </a:prstGeom>
        </p:spPr>
        <p:txBody>
          <a:bodyPr wrap="square">
            <a:spAutoFit/>
          </a:bodyPr>
          <a:lstStyle/>
          <a:p>
            <a:pPr algn="ctr" defTabSz="457200"/>
            <a:r>
              <a:rPr lang="en-US" sz="1600" dirty="0" smtClean="0">
                <a:solidFill>
                  <a:srgbClr val="4BACC6">
                    <a:lumMod val="75000"/>
                  </a:srgbClr>
                </a:solidFill>
                <a:latin typeface="Calibri"/>
              </a:rPr>
              <a:t>W</a:t>
            </a:r>
            <a:r>
              <a:rPr lang="en-US" sz="2400" dirty="0" smtClean="0">
                <a:solidFill>
                  <a:srgbClr val="4BACC6">
                    <a:lumMod val="75000"/>
                  </a:srgbClr>
                </a:solidFill>
                <a:latin typeface="Calibri"/>
              </a:rPr>
              <a:t>hat are the key words/concepts?</a:t>
            </a:r>
            <a:endParaRPr lang="en-US" sz="2400" dirty="0" smtClean="0">
              <a:solidFill>
                <a:prstClr val="black"/>
              </a:solidFill>
              <a:latin typeface="Calibri"/>
            </a:endParaRPr>
          </a:p>
          <a:p>
            <a:pPr algn="ctr" defTabSz="457200"/>
            <a:r>
              <a:rPr lang="en-US" sz="2400" dirty="0" smtClean="0">
                <a:solidFill>
                  <a:srgbClr val="9BBB59">
                    <a:lumMod val="75000"/>
                  </a:srgbClr>
                </a:solidFill>
                <a:latin typeface="Calibri"/>
              </a:rPr>
              <a:t>What do students need to know and do?</a:t>
            </a:r>
            <a:endParaRPr lang="en-US" sz="2400" dirty="0" smtClean="0">
              <a:solidFill>
                <a:prstClr val="black"/>
              </a:solidFill>
              <a:latin typeface="Calibri"/>
            </a:endParaRPr>
          </a:p>
          <a:p>
            <a:pPr algn="ctr" defTabSz="457200"/>
            <a:r>
              <a:rPr lang="en-US" sz="2400" dirty="0" smtClean="0">
                <a:solidFill>
                  <a:srgbClr val="C0504D">
                    <a:lumMod val="75000"/>
                  </a:srgbClr>
                </a:solidFill>
                <a:latin typeface="Calibri"/>
              </a:rPr>
              <a:t>What is the intent of performance expectation/learning? </a:t>
            </a:r>
          </a:p>
        </p:txBody>
      </p:sp>
      <p:sp>
        <p:nvSpPr>
          <p:cNvPr id="3" name="TextBox 2"/>
          <p:cNvSpPr txBox="1"/>
          <p:nvPr/>
        </p:nvSpPr>
        <p:spPr>
          <a:xfrm>
            <a:off x="577273" y="2158990"/>
            <a:ext cx="8058727" cy="3970318"/>
          </a:xfrm>
          <a:prstGeom prst="rect">
            <a:avLst/>
          </a:prstGeom>
          <a:noFill/>
        </p:spPr>
        <p:txBody>
          <a:bodyPr wrap="square" rtlCol="0">
            <a:spAutoFit/>
          </a:bodyPr>
          <a:lstStyle/>
          <a:p>
            <a:pPr defTabSz="457200"/>
            <a:r>
              <a:rPr lang="en-US" sz="3600" b="1" u="sng" dirty="0">
                <a:solidFill>
                  <a:prstClr val="black"/>
                </a:solidFill>
                <a:latin typeface="Calibri"/>
              </a:rPr>
              <a:t>Analyze</a:t>
            </a:r>
            <a:r>
              <a:rPr lang="en-US" sz="3600" b="1" dirty="0">
                <a:solidFill>
                  <a:prstClr val="black"/>
                </a:solidFill>
                <a:latin typeface="Calibri"/>
              </a:rPr>
              <a:t> </a:t>
            </a:r>
            <a:r>
              <a:rPr lang="en-US" sz="3600" b="1" u="sng" dirty="0">
                <a:solidFill>
                  <a:prstClr val="black"/>
                </a:solidFill>
                <a:latin typeface="Calibri"/>
              </a:rPr>
              <a:t>data</a:t>
            </a:r>
            <a:r>
              <a:rPr lang="en-US" sz="3600" b="1" dirty="0">
                <a:solidFill>
                  <a:prstClr val="black"/>
                </a:solidFill>
                <a:latin typeface="Calibri"/>
              </a:rPr>
              <a:t> to </a:t>
            </a:r>
            <a:r>
              <a:rPr lang="en-US" sz="3600" b="1" u="sng" dirty="0">
                <a:solidFill>
                  <a:prstClr val="black"/>
                </a:solidFill>
                <a:latin typeface="Calibri"/>
              </a:rPr>
              <a:t>determine if</a:t>
            </a:r>
            <a:r>
              <a:rPr lang="en-US" sz="3600" b="1" dirty="0">
                <a:solidFill>
                  <a:prstClr val="black"/>
                </a:solidFill>
                <a:latin typeface="Calibri"/>
              </a:rPr>
              <a:t> a </a:t>
            </a:r>
            <a:r>
              <a:rPr lang="en-US" sz="3600" b="1" u="sng" dirty="0">
                <a:solidFill>
                  <a:prstClr val="black"/>
                </a:solidFill>
                <a:latin typeface="Calibri"/>
              </a:rPr>
              <a:t>design solution </a:t>
            </a:r>
            <a:r>
              <a:rPr lang="en-US" sz="3600" b="1" dirty="0">
                <a:solidFill>
                  <a:prstClr val="black"/>
                </a:solidFill>
                <a:latin typeface="Calibri"/>
              </a:rPr>
              <a:t>works as intended to </a:t>
            </a:r>
            <a:r>
              <a:rPr lang="en-US" sz="3600" b="1" u="sng" dirty="0">
                <a:solidFill>
                  <a:prstClr val="black"/>
                </a:solidFill>
                <a:latin typeface="Calibri"/>
              </a:rPr>
              <a:t>change</a:t>
            </a:r>
            <a:r>
              <a:rPr lang="en-US" sz="3600" b="1" dirty="0">
                <a:solidFill>
                  <a:prstClr val="black"/>
                </a:solidFill>
                <a:latin typeface="Calibri"/>
              </a:rPr>
              <a:t> the </a:t>
            </a:r>
            <a:r>
              <a:rPr lang="en-US" sz="3600" b="1" u="sng" dirty="0">
                <a:solidFill>
                  <a:prstClr val="black"/>
                </a:solidFill>
                <a:latin typeface="Calibri"/>
              </a:rPr>
              <a:t>speed</a:t>
            </a:r>
            <a:r>
              <a:rPr lang="en-US" sz="3600" b="1" dirty="0">
                <a:solidFill>
                  <a:prstClr val="black"/>
                </a:solidFill>
                <a:latin typeface="Calibri"/>
              </a:rPr>
              <a:t> or </a:t>
            </a:r>
            <a:r>
              <a:rPr lang="en-US" sz="3600" b="1" u="sng" dirty="0">
                <a:solidFill>
                  <a:prstClr val="black"/>
                </a:solidFill>
                <a:latin typeface="Calibri"/>
              </a:rPr>
              <a:t>direction</a:t>
            </a:r>
            <a:r>
              <a:rPr lang="en-US" sz="3600" b="1" dirty="0">
                <a:solidFill>
                  <a:prstClr val="black"/>
                </a:solidFill>
                <a:latin typeface="Calibri"/>
              </a:rPr>
              <a:t> of an object with a </a:t>
            </a:r>
            <a:r>
              <a:rPr lang="en-US" sz="3600" b="1" u="sng" dirty="0">
                <a:solidFill>
                  <a:prstClr val="black"/>
                </a:solidFill>
                <a:latin typeface="Calibri"/>
              </a:rPr>
              <a:t>push</a:t>
            </a:r>
            <a:r>
              <a:rPr lang="en-US" sz="3600" b="1" dirty="0">
                <a:solidFill>
                  <a:prstClr val="black"/>
                </a:solidFill>
                <a:latin typeface="Calibri"/>
              </a:rPr>
              <a:t> or a </a:t>
            </a:r>
            <a:r>
              <a:rPr lang="en-US" sz="3600" b="1" u="sng" dirty="0">
                <a:solidFill>
                  <a:prstClr val="black"/>
                </a:solidFill>
                <a:latin typeface="Calibri"/>
              </a:rPr>
              <a:t>pull</a:t>
            </a:r>
            <a:r>
              <a:rPr lang="en-US" sz="3600" b="1" dirty="0">
                <a:solidFill>
                  <a:prstClr val="black"/>
                </a:solidFill>
                <a:latin typeface="Calibri"/>
              </a:rPr>
              <a:t>.*</a:t>
            </a:r>
            <a:r>
              <a:rPr lang="en-US" b="1" dirty="0">
                <a:solidFill>
                  <a:prstClr val="black"/>
                </a:solidFill>
                <a:latin typeface="Calibri"/>
              </a:rPr>
              <a:t> </a:t>
            </a:r>
            <a:r>
              <a:rPr lang="en-US" dirty="0">
                <a:solidFill>
                  <a:srgbClr val="FF0000"/>
                </a:solidFill>
                <a:latin typeface="Calibri"/>
              </a:rPr>
              <a:t>[Clarification Statement: Examples of problems requiring a solution could include having a marble or other object move a certain distance, follow a particular path, and knock down other objects. Examples of solutions could include tools such as a ramp to increase the speed of the object and a structure that would cause an object such as a marble or ball to turn.] [</a:t>
            </a:r>
            <a:r>
              <a:rPr lang="en-US" i="1" dirty="0">
                <a:solidFill>
                  <a:srgbClr val="FF0000"/>
                </a:solidFill>
                <a:latin typeface="Calibri"/>
              </a:rPr>
              <a:t>Assessment Boundary: Assessment does not include friction as a mechanism for change in speed.</a:t>
            </a:r>
            <a:r>
              <a:rPr lang="en-US" dirty="0">
                <a:solidFill>
                  <a:srgbClr val="FF0000"/>
                </a:solidFill>
                <a:latin typeface="Calibri"/>
              </a:rPr>
              <a:t>]</a:t>
            </a:r>
          </a:p>
        </p:txBody>
      </p:sp>
    </p:spTree>
    <p:extLst>
      <p:ext uri="{BB962C8B-B14F-4D97-AF65-F5344CB8AC3E}">
        <p14:creationId xmlns:p14="http://schemas.microsoft.com/office/powerpoint/2010/main" val="5600915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026" y="517569"/>
            <a:ext cx="8091787" cy="1200328"/>
          </a:xfrm>
          <a:prstGeom prst="rect">
            <a:avLst/>
          </a:prstGeom>
        </p:spPr>
        <p:txBody>
          <a:bodyPr wrap="square">
            <a:spAutoFit/>
          </a:bodyPr>
          <a:lstStyle/>
          <a:p>
            <a:pPr algn="ctr" defTabSz="457200"/>
            <a:r>
              <a:rPr lang="en-US" sz="1600" dirty="0" smtClean="0">
                <a:solidFill>
                  <a:srgbClr val="4BACC6">
                    <a:lumMod val="75000"/>
                  </a:srgbClr>
                </a:solidFill>
                <a:latin typeface="Calibri"/>
              </a:rPr>
              <a:t>W</a:t>
            </a:r>
            <a:r>
              <a:rPr lang="en-US" sz="2400" dirty="0" smtClean="0">
                <a:solidFill>
                  <a:srgbClr val="4BACC6">
                    <a:lumMod val="75000"/>
                  </a:srgbClr>
                </a:solidFill>
                <a:latin typeface="Calibri"/>
              </a:rPr>
              <a:t>hat are the key words/concepts?</a:t>
            </a:r>
            <a:endParaRPr lang="en-US" sz="2400" dirty="0" smtClean="0">
              <a:solidFill>
                <a:prstClr val="black"/>
              </a:solidFill>
              <a:latin typeface="Calibri"/>
            </a:endParaRPr>
          </a:p>
          <a:p>
            <a:pPr algn="ctr" defTabSz="457200"/>
            <a:r>
              <a:rPr lang="en-US" sz="2400" dirty="0" smtClean="0">
                <a:solidFill>
                  <a:srgbClr val="9BBB59">
                    <a:lumMod val="75000"/>
                  </a:srgbClr>
                </a:solidFill>
                <a:latin typeface="Calibri"/>
              </a:rPr>
              <a:t>What do students need to know and do?</a:t>
            </a:r>
            <a:endParaRPr lang="en-US" sz="2400" dirty="0" smtClean="0">
              <a:solidFill>
                <a:prstClr val="black"/>
              </a:solidFill>
              <a:latin typeface="Calibri"/>
            </a:endParaRPr>
          </a:p>
          <a:p>
            <a:pPr algn="ctr" defTabSz="457200"/>
            <a:r>
              <a:rPr lang="en-US" sz="2400" dirty="0" smtClean="0">
                <a:solidFill>
                  <a:srgbClr val="C0504D">
                    <a:lumMod val="75000"/>
                  </a:srgbClr>
                </a:solidFill>
                <a:latin typeface="Calibri"/>
              </a:rPr>
              <a:t>What is the intent of performance expectation/learning? </a:t>
            </a:r>
          </a:p>
        </p:txBody>
      </p:sp>
      <p:sp>
        <p:nvSpPr>
          <p:cNvPr id="3" name="TextBox 2"/>
          <p:cNvSpPr txBox="1"/>
          <p:nvPr/>
        </p:nvSpPr>
        <p:spPr>
          <a:xfrm>
            <a:off x="577273" y="2158990"/>
            <a:ext cx="8058727" cy="3970318"/>
          </a:xfrm>
          <a:prstGeom prst="rect">
            <a:avLst/>
          </a:prstGeom>
          <a:noFill/>
        </p:spPr>
        <p:txBody>
          <a:bodyPr wrap="square" rtlCol="0">
            <a:spAutoFit/>
          </a:bodyPr>
          <a:lstStyle/>
          <a:p>
            <a:pPr defTabSz="457200"/>
            <a:r>
              <a:rPr lang="en-US" sz="3600" b="1" u="sng" dirty="0">
                <a:solidFill>
                  <a:prstClr val="black"/>
                </a:solidFill>
                <a:latin typeface="Calibri"/>
              </a:rPr>
              <a:t>Analyze</a:t>
            </a:r>
            <a:r>
              <a:rPr lang="en-US" sz="3600" b="1" dirty="0">
                <a:solidFill>
                  <a:prstClr val="black"/>
                </a:solidFill>
                <a:latin typeface="Calibri"/>
              </a:rPr>
              <a:t> </a:t>
            </a:r>
            <a:r>
              <a:rPr lang="en-US" sz="3600" b="1" u="sng" dirty="0">
                <a:solidFill>
                  <a:prstClr val="black"/>
                </a:solidFill>
                <a:latin typeface="Calibri"/>
              </a:rPr>
              <a:t>data</a:t>
            </a:r>
            <a:r>
              <a:rPr lang="en-US" sz="3600" b="1" dirty="0">
                <a:solidFill>
                  <a:prstClr val="black"/>
                </a:solidFill>
                <a:latin typeface="Calibri"/>
              </a:rPr>
              <a:t> to </a:t>
            </a:r>
            <a:r>
              <a:rPr lang="en-US" sz="3600" b="1" u="sng" dirty="0">
                <a:solidFill>
                  <a:prstClr val="black"/>
                </a:solidFill>
                <a:latin typeface="Calibri"/>
              </a:rPr>
              <a:t>determine if</a:t>
            </a:r>
            <a:r>
              <a:rPr lang="en-US" sz="3600" b="1" dirty="0">
                <a:solidFill>
                  <a:prstClr val="black"/>
                </a:solidFill>
                <a:latin typeface="Calibri"/>
              </a:rPr>
              <a:t> a </a:t>
            </a:r>
            <a:r>
              <a:rPr lang="en-US" sz="3600" b="1" u="sng" dirty="0">
                <a:solidFill>
                  <a:prstClr val="black"/>
                </a:solidFill>
                <a:latin typeface="Calibri"/>
              </a:rPr>
              <a:t>design solution </a:t>
            </a:r>
            <a:r>
              <a:rPr lang="en-US" sz="3600" b="1" dirty="0">
                <a:solidFill>
                  <a:prstClr val="black"/>
                </a:solidFill>
                <a:latin typeface="Calibri"/>
              </a:rPr>
              <a:t>works as intended to </a:t>
            </a:r>
            <a:r>
              <a:rPr lang="en-US" sz="3600" b="1" u="sng" dirty="0">
                <a:solidFill>
                  <a:prstClr val="black"/>
                </a:solidFill>
                <a:latin typeface="Calibri"/>
              </a:rPr>
              <a:t>change</a:t>
            </a:r>
            <a:r>
              <a:rPr lang="en-US" sz="3600" b="1" dirty="0">
                <a:solidFill>
                  <a:prstClr val="black"/>
                </a:solidFill>
                <a:latin typeface="Calibri"/>
              </a:rPr>
              <a:t> the </a:t>
            </a:r>
            <a:r>
              <a:rPr lang="en-US" sz="3600" b="1" u="sng" dirty="0">
                <a:solidFill>
                  <a:prstClr val="black"/>
                </a:solidFill>
                <a:latin typeface="Calibri"/>
              </a:rPr>
              <a:t>speed</a:t>
            </a:r>
            <a:r>
              <a:rPr lang="en-US" sz="3600" b="1" dirty="0">
                <a:solidFill>
                  <a:prstClr val="black"/>
                </a:solidFill>
                <a:latin typeface="Calibri"/>
              </a:rPr>
              <a:t> or </a:t>
            </a:r>
            <a:r>
              <a:rPr lang="en-US" sz="3600" b="1" u="sng" dirty="0">
                <a:solidFill>
                  <a:prstClr val="black"/>
                </a:solidFill>
                <a:latin typeface="Calibri"/>
              </a:rPr>
              <a:t>direction</a:t>
            </a:r>
            <a:r>
              <a:rPr lang="en-US" sz="3600" b="1" dirty="0">
                <a:solidFill>
                  <a:prstClr val="black"/>
                </a:solidFill>
                <a:latin typeface="Calibri"/>
              </a:rPr>
              <a:t> of an object with a </a:t>
            </a:r>
            <a:r>
              <a:rPr lang="en-US" sz="3600" b="1" u="sng" dirty="0">
                <a:solidFill>
                  <a:prstClr val="black"/>
                </a:solidFill>
                <a:latin typeface="Calibri"/>
              </a:rPr>
              <a:t>push</a:t>
            </a:r>
            <a:r>
              <a:rPr lang="en-US" sz="3600" b="1" dirty="0">
                <a:solidFill>
                  <a:prstClr val="black"/>
                </a:solidFill>
                <a:latin typeface="Calibri"/>
              </a:rPr>
              <a:t> or a </a:t>
            </a:r>
            <a:r>
              <a:rPr lang="en-US" sz="3600" b="1" u="sng" dirty="0">
                <a:solidFill>
                  <a:prstClr val="black"/>
                </a:solidFill>
                <a:latin typeface="Calibri"/>
              </a:rPr>
              <a:t>pull</a:t>
            </a:r>
            <a:r>
              <a:rPr lang="en-US" sz="3600" b="1" dirty="0">
                <a:solidFill>
                  <a:prstClr val="black"/>
                </a:solidFill>
                <a:latin typeface="Calibri"/>
              </a:rPr>
              <a:t>.*</a:t>
            </a:r>
            <a:r>
              <a:rPr lang="en-US" b="1" dirty="0">
                <a:solidFill>
                  <a:prstClr val="black"/>
                </a:solidFill>
                <a:latin typeface="Calibri"/>
              </a:rPr>
              <a:t> </a:t>
            </a:r>
            <a:r>
              <a:rPr lang="en-US" dirty="0">
                <a:solidFill>
                  <a:srgbClr val="FF0000"/>
                </a:solidFill>
                <a:latin typeface="Calibri"/>
              </a:rPr>
              <a:t>[Clarification Statement: Examples of problems requiring a solution could include having a marble or other object move a certain distance, follow a particular path, and knock down other objects. Examples of solutions could include tools such as a ramp to increase the speed of the object and a structure that would cause an object such as a marble or ball to turn.] [</a:t>
            </a:r>
            <a:r>
              <a:rPr lang="en-US" i="1" dirty="0">
                <a:solidFill>
                  <a:srgbClr val="FF0000"/>
                </a:solidFill>
                <a:latin typeface="Calibri"/>
              </a:rPr>
              <a:t>Assessment Boundary: Assessment does not include friction as a mechanism for change in speed.</a:t>
            </a:r>
            <a:r>
              <a:rPr lang="en-US" dirty="0">
                <a:solidFill>
                  <a:srgbClr val="FF0000"/>
                </a:solidFill>
                <a:latin typeface="Calibri"/>
              </a:rPr>
              <a:t>]</a:t>
            </a:r>
          </a:p>
        </p:txBody>
      </p:sp>
      <p:sp>
        <p:nvSpPr>
          <p:cNvPr id="4" name="Frame 3"/>
          <p:cNvSpPr/>
          <p:nvPr/>
        </p:nvSpPr>
        <p:spPr>
          <a:xfrm>
            <a:off x="550579" y="2158990"/>
            <a:ext cx="2686136" cy="695466"/>
          </a:xfrm>
          <a:prstGeom prst="fram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latin typeface="Calibri"/>
            </a:endParaRPr>
          </a:p>
        </p:txBody>
      </p:sp>
      <p:sp>
        <p:nvSpPr>
          <p:cNvPr id="6" name="Frame 5"/>
          <p:cNvSpPr/>
          <p:nvPr/>
        </p:nvSpPr>
        <p:spPr>
          <a:xfrm>
            <a:off x="3630064" y="2176534"/>
            <a:ext cx="2591185" cy="695466"/>
          </a:xfrm>
          <a:prstGeom prst="fram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latin typeface="Calibri"/>
            </a:endParaRPr>
          </a:p>
        </p:txBody>
      </p:sp>
    </p:spTree>
    <p:extLst>
      <p:ext uri="{BB962C8B-B14F-4D97-AF65-F5344CB8AC3E}">
        <p14:creationId xmlns:p14="http://schemas.microsoft.com/office/powerpoint/2010/main" val="1037988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Targets</a:t>
            </a:r>
            <a:endParaRPr lang="en-US" dirty="0"/>
          </a:p>
        </p:txBody>
      </p:sp>
      <p:sp>
        <p:nvSpPr>
          <p:cNvPr id="3" name="Content Placeholder 2"/>
          <p:cNvSpPr>
            <a:spLocks noGrp="1"/>
          </p:cNvSpPr>
          <p:nvPr>
            <p:ph idx="1"/>
          </p:nvPr>
        </p:nvSpPr>
        <p:spPr/>
        <p:txBody>
          <a:bodyPr>
            <a:normAutofit fontScale="92500"/>
          </a:bodyPr>
          <a:lstStyle/>
          <a:p>
            <a:r>
              <a:rPr lang="en-US" dirty="0"/>
              <a:t>Describe pushes/pulls as forces that move an object.</a:t>
            </a:r>
          </a:p>
          <a:p>
            <a:pPr marL="0" indent="0">
              <a:buNone/>
            </a:pPr>
            <a:endParaRPr lang="en-US" dirty="0"/>
          </a:p>
          <a:p>
            <a:r>
              <a:rPr lang="en-US" dirty="0"/>
              <a:t>Know that speed is how fast something moves.</a:t>
            </a:r>
          </a:p>
          <a:p>
            <a:pPr marL="0" indent="0">
              <a:buNone/>
            </a:pPr>
            <a:endParaRPr lang="en-US" dirty="0"/>
          </a:p>
          <a:p>
            <a:r>
              <a:rPr lang="en-US" dirty="0"/>
              <a:t>Identify change as a difference in something.</a:t>
            </a:r>
          </a:p>
          <a:p>
            <a:pPr marL="0" indent="0">
              <a:buNone/>
            </a:pPr>
            <a:endParaRPr lang="en-US" dirty="0"/>
          </a:p>
          <a:p>
            <a:r>
              <a:rPr lang="en-US" dirty="0"/>
              <a:t>Recognize that “data” is collected information.</a:t>
            </a:r>
          </a:p>
          <a:p>
            <a:endParaRPr lang="en-US" dirty="0"/>
          </a:p>
        </p:txBody>
      </p:sp>
    </p:spTree>
    <p:extLst>
      <p:ext uri="{BB962C8B-B14F-4D97-AF65-F5344CB8AC3E}">
        <p14:creationId xmlns:p14="http://schemas.microsoft.com/office/powerpoint/2010/main" val="1862314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Reasoning or Performance Skill Targets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Describe the relationship between the strength of the push or pull and the change in speed or direction.</a:t>
            </a:r>
          </a:p>
          <a:p>
            <a:pPr marL="0" indent="0">
              <a:buNone/>
            </a:pPr>
            <a:endParaRPr lang="en-US" dirty="0"/>
          </a:p>
          <a:p>
            <a:r>
              <a:rPr lang="en-US" dirty="0"/>
              <a:t>Infer that </a:t>
            </a:r>
            <a:r>
              <a:rPr lang="en-US" u="sng" dirty="0"/>
              <a:t>people</a:t>
            </a:r>
            <a:r>
              <a:rPr lang="en-US" dirty="0"/>
              <a:t> can cause change in an object’s speed or direction.</a:t>
            </a:r>
          </a:p>
          <a:p>
            <a:pPr marL="0" indent="0">
              <a:buNone/>
            </a:pPr>
            <a:endParaRPr lang="en-US" dirty="0"/>
          </a:p>
          <a:p>
            <a:r>
              <a:rPr lang="en-US" dirty="0" smtClean="0"/>
              <a:t>Interpret </a:t>
            </a:r>
            <a:r>
              <a:rPr lang="en-US" dirty="0"/>
              <a:t>speed/direction data to support a claim that the design solution worked or not.</a:t>
            </a:r>
          </a:p>
          <a:p>
            <a:pPr marL="0" indent="0">
              <a:buNone/>
            </a:pPr>
            <a:endParaRPr lang="en-US" dirty="0"/>
          </a:p>
          <a:p>
            <a:endParaRPr lang="en-US" dirty="0"/>
          </a:p>
        </p:txBody>
      </p:sp>
    </p:spTree>
    <p:extLst>
      <p:ext uri="{BB962C8B-B14F-4D97-AF65-F5344CB8AC3E}">
        <p14:creationId xmlns:p14="http://schemas.microsoft.com/office/powerpoint/2010/main" val="875190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Targets</a:t>
            </a:r>
            <a:endParaRPr lang="en-US" dirty="0"/>
          </a:p>
        </p:txBody>
      </p:sp>
      <p:sp>
        <p:nvSpPr>
          <p:cNvPr id="3" name="Content Placeholder 2"/>
          <p:cNvSpPr>
            <a:spLocks noGrp="1"/>
          </p:cNvSpPr>
          <p:nvPr>
            <p:ph idx="1"/>
          </p:nvPr>
        </p:nvSpPr>
        <p:spPr/>
        <p:txBody>
          <a:bodyPr>
            <a:normAutofit/>
          </a:bodyPr>
          <a:lstStyle/>
          <a:p>
            <a:r>
              <a:rPr lang="en-US" sz="4000" dirty="0" smtClean="0"/>
              <a:t>No products</a:t>
            </a:r>
            <a:endParaRPr lang="en-US" sz="4000" dirty="0"/>
          </a:p>
        </p:txBody>
      </p:sp>
    </p:spTree>
    <p:extLst>
      <p:ext uri="{BB962C8B-B14F-4D97-AF65-F5344CB8AC3E}">
        <p14:creationId xmlns:p14="http://schemas.microsoft.com/office/powerpoint/2010/main" val="5964103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JPG"/>
          <p:cNvPicPr>
            <a:picLocks noGrp="1" noChangeAspect="1"/>
          </p:cNvPicPr>
          <p:nvPr>
            <p:ph idx="1"/>
          </p:nvPr>
        </p:nvPicPr>
        <p:blipFill>
          <a:blip r:embed="rId2">
            <a:extLst>
              <a:ext uri="{28A0092B-C50C-407E-A947-70E740481C1C}">
                <a14:useLocalDpi xmlns:a14="http://schemas.microsoft.com/office/drawing/2010/main" val="0"/>
              </a:ext>
            </a:extLst>
          </a:blip>
          <a:srcRect l="422" r="422"/>
          <a:stretch>
            <a:fillRect/>
          </a:stretch>
        </p:blipFill>
        <p:spPr>
          <a:xfrm>
            <a:off x="457200" y="1295400"/>
            <a:ext cx="8229600" cy="4525963"/>
          </a:xfrm>
        </p:spPr>
      </p:pic>
    </p:spTree>
    <p:extLst>
      <p:ext uri="{BB962C8B-B14F-4D97-AF65-F5344CB8AC3E}">
        <p14:creationId xmlns:p14="http://schemas.microsoft.com/office/powerpoint/2010/main" val="163245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Vision</a:t>
            </a:r>
            <a:endParaRPr lang="en-US" dirty="0"/>
          </a:p>
        </p:txBody>
      </p:sp>
      <p:sp>
        <p:nvSpPr>
          <p:cNvPr id="3" name="Content Placeholder 2"/>
          <p:cNvSpPr>
            <a:spLocks noGrp="1"/>
          </p:cNvSpPr>
          <p:nvPr>
            <p:ph idx="1"/>
          </p:nvPr>
        </p:nvSpPr>
        <p:spPr/>
        <p:txBody>
          <a:bodyPr/>
          <a:lstStyle/>
          <a:p>
            <a:r>
              <a:rPr lang="en-US" i="1" dirty="0"/>
              <a:t>“Every school district in the Commonwealth of Kentucky has a knowledgeable and cohesive leadership team that guides the professional learning and practice of all administrators, teachers, and staff so that every student experiences highly effective teaching, learning, and assessment practices in every classroom, every day.”</a:t>
            </a:r>
            <a:endParaRPr lang="en-US" dirty="0"/>
          </a:p>
        </p:txBody>
      </p:sp>
    </p:spTree>
    <p:extLst>
      <p:ext uri="{BB962C8B-B14F-4D97-AF65-F5344CB8AC3E}">
        <p14:creationId xmlns:p14="http://schemas.microsoft.com/office/powerpoint/2010/main" val="34690421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7994860"/>
              </p:ext>
            </p:extLst>
          </p:nvPr>
        </p:nvGraphicFramePr>
        <p:xfrm>
          <a:off x="387350" y="457200"/>
          <a:ext cx="8369300" cy="5943600"/>
        </p:xfrm>
        <a:graphic>
          <a:graphicData uri="http://schemas.openxmlformats.org/presentationml/2006/ole">
            <mc:AlternateContent xmlns:mc="http://schemas.openxmlformats.org/markup-compatibility/2006">
              <mc:Choice xmlns:v="urn:schemas-microsoft-com:vml" Requires="v">
                <p:oleObj spid="_x0000_s6169" name="Document" r:id="rId4" imgW="8369300" imgH="5943600" progId="Word.Document.12">
                  <p:embed/>
                </p:oleObj>
              </mc:Choice>
              <mc:Fallback>
                <p:oleObj name="Document" r:id="rId4" imgW="8369300" imgH="5943600" progId="Word.Document.12">
                  <p:embed/>
                  <p:pic>
                    <p:nvPicPr>
                      <p:cNvPr id="0" name=""/>
                      <p:cNvPicPr/>
                      <p:nvPr/>
                    </p:nvPicPr>
                    <p:blipFill>
                      <a:blip r:embed="rId5"/>
                      <a:stretch>
                        <a:fillRect/>
                      </a:stretch>
                    </p:blipFill>
                    <p:spPr>
                      <a:xfrm>
                        <a:off x="387350" y="457200"/>
                        <a:ext cx="8369300" cy="5943600"/>
                      </a:xfrm>
                      <a:prstGeom prst="rect">
                        <a:avLst/>
                      </a:prstGeom>
                    </p:spPr>
                  </p:pic>
                </p:oleObj>
              </mc:Fallback>
            </mc:AlternateContent>
          </a:graphicData>
        </a:graphic>
      </p:graphicFrame>
    </p:spTree>
    <p:extLst>
      <p:ext uri="{BB962C8B-B14F-4D97-AF65-F5344CB8AC3E}">
        <p14:creationId xmlns:p14="http://schemas.microsoft.com/office/powerpoint/2010/main" val="15094130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118"/>
            <a:ext cx="7772400" cy="1470025"/>
          </a:xfrm>
        </p:spPr>
        <p:txBody>
          <a:bodyPr/>
          <a:lstStyle/>
          <a:p>
            <a:r>
              <a:rPr lang="en-US" dirty="0" smtClean="0"/>
              <a:t>Let’s do 3-PS2-1 together</a:t>
            </a:r>
            <a:endParaRPr lang="en-US" dirty="0"/>
          </a:p>
        </p:txBody>
      </p:sp>
      <p:sp>
        <p:nvSpPr>
          <p:cNvPr id="3" name="Subtitle 2"/>
          <p:cNvSpPr>
            <a:spLocks noGrp="1"/>
          </p:cNvSpPr>
          <p:nvPr>
            <p:ph type="subTitle" idx="1"/>
          </p:nvPr>
        </p:nvSpPr>
        <p:spPr>
          <a:xfrm>
            <a:off x="573167" y="1600200"/>
            <a:ext cx="8383991" cy="2136775"/>
          </a:xfrm>
        </p:spPr>
        <p:txBody>
          <a:bodyPr>
            <a:normAutofit fontScale="25000" lnSpcReduction="20000"/>
          </a:bodyPr>
          <a:lstStyle/>
          <a:p>
            <a:r>
              <a:rPr lang="en-US" sz="14400" dirty="0" smtClean="0">
                <a:solidFill>
                  <a:schemeClr val="accent5">
                    <a:lumMod val="75000"/>
                  </a:schemeClr>
                </a:solidFill>
              </a:rPr>
              <a:t>What </a:t>
            </a:r>
            <a:r>
              <a:rPr lang="en-US" sz="14400" dirty="0">
                <a:solidFill>
                  <a:schemeClr val="accent5">
                    <a:lumMod val="75000"/>
                  </a:schemeClr>
                </a:solidFill>
              </a:rPr>
              <a:t>are the key words/concepts</a:t>
            </a:r>
            <a:r>
              <a:rPr lang="en-US" sz="14400" dirty="0" smtClean="0">
                <a:solidFill>
                  <a:schemeClr val="accent5">
                    <a:lumMod val="75000"/>
                  </a:schemeClr>
                </a:solidFill>
              </a:rPr>
              <a:t>?</a:t>
            </a:r>
          </a:p>
          <a:p>
            <a:r>
              <a:rPr lang="en-US" sz="14400" dirty="0" smtClean="0"/>
              <a:t> </a:t>
            </a:r>
            <a:r>
              <a:rPr lang="en-US" sz="14400" dirty="0" smtClean="0">
                <a:solidFill>
                  <a:schemeClr val="accent3">
                    <a:lumMod val="75000"/>
                  </a:schemeClr>
                </a:solidFill>
              </a:rPr>
              <a:t>What </a:t>
            </a:r>
            <a:r>
              <a:rPr lang="en-US" sz="14400" dirty="0">
                <a:solidFill>
                  <a:schemeClr val="accent3">
                    <a:lumMod val="75000"/>
                  </a:schemeClr>
                </a:solidFill>
              </a:rPr>
              <a:t>do students need to know and do</a:t>
            </a:r>
            <a:r>
              <a:rPr lang="en-US" sz="14400" dirty="0" smtClean="0">
                <a:solidFill>
                  <a:schemeClr val="accent3">
                    <a:lumMod val="75000"/>
                  </a:schemeClr>
                </a:solidFill>
              </a:rPr>
              <a:t>?</a:t>
            </a:r>
          </a:p>
          <a:p>
            <a:r>
              <a:rPr lang="en-US" sz="14400" dirty="0" smtClean="0"/>
              <a:t> </a:t>
            </a:r>
            <a:r>
              <a:rPr lang="en-US" sz="14400" dirty="0" smtClean="0">
                <a:solidFill>
                  <a:schemeClr val="accent2">
                    <a:lumMod val="75000"/>
                  </a:schemeClr>
                </a:solidFill>
              </a:rPr>
              <a:t>What </a:t>
            </a:r>
            <a:r>
              <a:rPr lang="en-US" sz="14400" dirty="0">
                <a:solidFill>
                  <a:schemeClr val="accent2">
                    <a:lumMod val="75000"/>
                  </a:schemeClr>
                </a:solidFill>
              </a:rPr>
              <a:t>is the intent </a:t>
            </a:r>
            <a:r>
              <a:rPr lang="en-US" sz="14400" dirty="0" smtClean="0">
                <a:solidFill>
                  <a:schemeClr val="accent2">
                    <a:lumMod val="75000"/>
                  </a:schemeClr>
                </a:solidFill>
              </a:rPr>
              <a:t>of the </a:t>
            </a:r>
            <a:r>
              <a:rPr lang="en-US" sz="14400" dirty="0">
                <a:solidFill>
                  <a:schemeClr val="accent2">
                    <a:lumMod val="75000"/>
                  </a:schemeClr>
                </a:solidFill>
              </a:rPr>
              <a:t>performance expectation/learning?</a:t>
            </a:r>
            <a:r>
              <a:rPr lang="en-US" sz="14400" dirty="0" smtClean="0">
                <a:solidFill>
                  <a:schemeClr val="accent2">
                    <a:lumMod val="75000"/>
                  </a:schemeClr>
                </a:solidFill>
                <a:effectLst/>
              </a:rPr>
              <a:t> </a:t>
            </a:r>
            <a:endParaRPr lang="en-US" sz="14400" dirty="0" smtClean="0">
              <a:solidFill>
                <a:schemeClr val="accent2">
                  <a:lumMod val="75000"/>
                </a:schemeClr>
              </a:solidFill>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27719917"/>
              </p:ext>
            </p:extLst>
          </p:nvPr>
        </p:nvGraphicFramePr>
        <p:xfrm>
          <a:off x="381000" y="3962400"/>
          <a:ext cx="8305800" cy="2438400"/>
        </p:xfrm>
        <a:graphic>
          <a:graphicData uri="http://schemas.openxmlformats.org/drawingml/2006/table">
            <a:tbl>
              <a:tblPr firstRow="1" bandRow="1">
                <a:tableStyleId>{2D5ABB26-0587-4C30-8999-92F81FD0307C}</a:tableStyleId>
              </a:tblPr>
              <a:tblGrid>
                <a:gridCol w="2590800"/>
                <a:gridCol w="3733800"/>
                <a:gridCol w="1981200"/>
              </a:tblGrid>
              <a:tr h="762000">
                <a:tc>
                  <a:txBody>
                    <a:bodyPr/>
                    <a:lstStyle/>
                    <a:p>
                      <a:pPr algn="ctr"/>
                      <a:r>
                        <a:rPr lang="en-US" dirty="0" smtClean="0"/>
                        <a:t>Knowledge Targets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dirty="0" smtClean="0"/>
                        <a:t>Reasoning and/or Performance Skills Targets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dirty="0" smtClean="0"/>
                        <a:t>Product Targets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167640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3453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rgbClr val="FF0000"/>
                </a:solidFill>
              </a:rPr>
              <a:t>The ultimate evaluation criteria for learning targets:</a:t>
            </a:r>
            <a:endParaRPr lang="en-US" dirty="0">
              <a:solidFill>
                <a:srgbClr val="FF0000"/>
              </a:solidFill>
            </a:endParaRPr>
          </a:p>
        </p:txBody>
      </p:sp>
      <p:sp>
        <p:nvSpPr>
          <p:cNvPr id="3" name="Content Placeholder 2"/>
          <p:cNvSpPr>
            <a:spLocks noGrp="1"/>
          </p:cNvSpPr>
          <p:nvPr>
            <p:ph idx="1"/>
          </p:nvPr>
        </p:nvSpPr>
        <p:spPr>
          <a:xfrm>
            <a:off x="457200" y="2057400"/>
            <a:ext cx="8229600" cy="3276600"/>
          </a:xfrm>
        </p:spPr>
        <p:txBody>
          <a:bodyPr>
            <a:normAutofit/>
          </a:bodyPr>
          <a:lstStyle/>
          <a:p>
            <a:pPr marL="0" indent="0" algn="ctr">
              <a:buNone/>
            </a:pPr>
            <a:r>
              <a:rPr lang="en-US" sz="4400" dirty="0" smtClean="0"/>
              <a:t>“If my students can successfully meet all of these individual targets, will they have met the full intent of the standard?”</a:t>
            </a:r>
            <a:endParaRPr lang="en-US" sz="4400" dirty="0"/>
          </a:p>
        </p:txBody>
      </p:sp>
    </p:spTree>
    <p:extLst>
      <p:ext uri="{BB962C8B-B14F-4D97-AF65-F5344CB8AC3E}">
        <p14:creationId xmlns:p14="http://schemas.microsoft.com/office/powerpoint/2010/main" val="3066847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practice</a:t>
            </a:r>
            <a:endParaRPr lang="en-US" dirty="0"/>
          </a:p>
        </p:txBody>
      </p:sp>
      <p:sp>
        <p:nvSpPr>
          <p:cNvPr id="3" name="Content Placeholder 2"/>
          <p:cNvSpPr>
            <a:spLocks noGrp="1"/>
          </p:cNvSpPr>
          <p:nvPr>
            <p:ph idx="1"/>
          </p:nvPr>
        </p:nvSpPr>
        <p:spPr/>
        <p:txBody>
          <a:bodyPr/>
          <a:lstStyle/>
          <a:p>
            <a:r>
              <a:rPr lang="en-US" dirty="0" smtClean="0"/>
              <a:t>Choose a PE for the grade/subject you teach, preferably one incorporating the CCC of cause &amp; effect.</a:t>
            </a:r>
          </a:p>
          <a:p>
            <a:r>
              <a:rPr lang="en-US" dirty="0" smtClean="0"/>
              <a:t>Deconstruct the standard into learning targets using the process we practiced today</a:t>
            </a:r>
          </a:p>
          <a:p>
            <a:r>
              <a:rPr lang="en-US" dirty="0" smtClean="0"/>
              <a:t>Share (details to follow)</a:t>
            </a:r>
            <a:endParaRPr lang="en-US" dirty="0"/>
          </a:p>
        </p:txBody>
      </p:sp>
    </p:spTree>
    <p:extLst>
      <p:ext uri="{BB962C8B-B14F-4D97-AF65-F5344CB8AC3E}">
        <p14:creationId xmlns:p14="http://schemas.microsoft.com/office/powerpoint/2010/main" val="4220850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Marshmallow Design Challenge</a:t>
            </a:r>
            <a:endParaRPr lang="en-US" dirty="0"/>
          </a:p>
        </p:txBody>
      </p:sp>
      <p:sp>
        <p:nvSpPr>
          <p:cNvPr id="3" name="Content Placeholder 2"/>
          <p:cNvSpPr>
            <a:spLocks noGrp="1"/>
          </p:cNvSpPr>
          <p:nvPr>
            <p:ph idx="1"/>
          </p:nvPr>
        </p:nvSpPr>
        <p:spPr>
          <a:xfrm>
            <a:off x="457200" y="5935663"/>
            <a:ext cx="8229600" cy="685800"/>
          </a:xfrm>
        </p:spPr>
        <p:txBody>
          <a:bodyPr/>
          <a:lstStyle/>
          <a:p>
            <a:pPr marL="0" indent="0" algn="r">
              <a:buNone/>
            </a:pPr>
            <a:r>
              <a:rPr lang="en-US" dirty="0" smtClean="0"/>
              <a:t>Ready, set, </a:t>
            </a:r>
            <a:r>
              <a:rPr lang="en-US" dirty="0" smtClean="0">
                <a:hlinkClick r:id="rId4"/>
              </a:rPr>
              <a:t>GO</a:t>
            </a:r>
            <a:endParaRPr lang="en-US" dirty="0"/>
          </a:p>
        </p:txBody>
      </p:sp>
      <p:sp>
        <p:nvSpPr>
          <p:cNvPr id="4" name="Content Placeholder 2"/>
          <p:cNvSpPr txBox="1">
            <a:spLocks/>
          </p:cNvSpPr>
          <p:nvPr/>
        </p:nvSpPr>
        <p:spPr>
          <a:xfrm>
            <a:off x="457200" y="1295400"/>
            <a:ext cx="8229600" cy="4341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solidFill>
                  <a:prstClr val="black"/>
                </a:solidFill>
                <a:latin typeface="Calibri"/>
              </a:rPr>
              <a:t>Target: </a:t>
            </a:r>
            <a:r>
              <a:rPr lang="en-US" sz="2000" i="1" dirty="0" smtClean="0">
                <a:solidFill>
                  <a:prstClr val="black"/>
                </a:solidFill>
                <a:latin typeface="Calibri"/>
              </a:rPr>
              <a:t>Engage in the engineering design process to solve a defined problem</a:t>
            </a:r>
          </a:p>
        </p:txBody>
      </p:sp>
      <p:sp>
        <p:nvSpPr>
          <p:cNvPr id="5" name="TextBox 4"/>
          <p:cNvSpPr txBox="1"/>
          <p:nvPr/>
        </p:nvSpPr>
        <p:spPr>
          <a:xfrm>
            <a:off x="609600" y="2133600"/>
            <a:ext cx="7848600" cy="3785652"/>
          </a:xfrm>
          <a:prstGeom prst="rect">
            <a:avLst/>
          </a:prstGeom>
          <a:noFill/>
        </p:spPr>
        <p:txBody>
          <a:bodyPr wrap="square" rtlCol="0">
            <a:spAutoFit/>
          </a:bodyPr>
          <a:lstStyle/>
          <a:p>
            <a:r>
              <a:rPr lang="en-US" sz="2400" b="1" dirty="0">
                <a:solidFill>
                  <a:prstClr val="black"/>
                </a:solidFill>
                <a:latin typeface="Calibri"/>
              </a:rPr>
              <a:t>The Challenge:  </a:t>
            </a:r>
            <a:r>
              <a:rPr lang="en-US" sz="2400" dirty="0">
                <a:solidFill>
                  <a:prstClr val="black"/>
                </a:solidFill>
                <a:latin typeface="Calibri"/>
              </a:rPr>
              <a:t>Using only the materials given, build the tallest freestanding structure that will support a marshmallow.</a:t>
            </a:r>
          </a:p>
          <a:p>
            <a:endParaRPr lang="en-US" sz="2400" b="1" dirty="0">
              <a:solidFill>
                <a:prstClr val="black"/>
              </a:solidFill>
              <a:latin typeface="Calibri"/>
            </a:endParaRPr>
          </a:p>
          <a:p>
            <a:r>
              <a:rPr lang="en-US" sz="2400" b="1" dirty="0">
                <a:solidFill>
                  <a:prstClr val="black"/>
                </a:solidFill>
                <a:latin typeface="Calibri"/>
              </a:rPr>
              <a:t>RULES:</a:t>
            </a:r>
          </a:p>
          <a:p>
            <a:pPr marL="742950" lvl="1" indent="-285750">
              <a:buFont typeface="Arial" panose="020B0604020202020204" pitchFamily="34" charset="0"/>
              <a:buChar char="•"/>
            </a:pPr>
            <a:r>
              <a:rPr lang="en-US" sz="2400" dirty="0">
                <a:solidFill>
                  <a:prstClr val="black"/>
                </a:solidFill>
                <a:latin typeface="Calibri"/>
              </a:rPr>
              <a:t>Build the tallest </a:t>
            </a:r>
            <a:r>
              <a:rPr lang="en-US" sz="2400" b="1" u="sng" dirty="0">
                <a:solidFill>
                  <a:prstClr val="black"/>
                </a:solidFill>
                <a:latin typeface="Calibri"/>
              </a:rPr>
              <a:t>freestanding</a:t>
            </a:r>
            <a:r>
              <a:rPr lang="en-US" sz="2400" dirty="0">
                <a:solidFill>
                  <a:prstClr val="black"/>
                </a:solidFill>
                <a:latin typeface="Calibri"/>
              </a:rPr>
              <a:t> structure</a:t>
            </a:r>
          </a:p>
          <a:p>
            <a:pPr marL="742950" lvl="1" indent="-285750">
              <a:buFont typeface="Arial" panose="020B0604020202020204" pitchFamily="34" charset="0"/>
              <a:buChar char="•"/>
            </a:pPr>
            <a:r>
              <a:rPr lang="en-US" sz="2400" dirty="0">
                <a:solidFill>
                  <a:prstClr val="black"/>
                </a:solidFill>
                <a:latin typeface="Calibri"/>
              </a:rPr>
              <a:t>The </a:t>
            </a:r>
            <a:r>
              <a:rPr lang="en-US" sz="2400" b="1" u="sng" dirty="0">
                <a:solidFill>
                  <a:prstClr val="black"/>
                </a:solidFill>
                <a:latin typeface="Calibri"/>
              </a:rPr>
              <a:t>entire marshmallow</a:t>
            </a:r>
            <a:r>
              <a:rPr lang="en-US" sz="2400" dirty="0">
                <a:solidFill>
                  <a:prstClr val="black"/>
                </a:solidFill>
                <a:latin typeface="Calibri"/>
              </a:rPr>
              <a:t> must be on top</a:t>
            </a:r>
          </a:p>
          <a:p>
            <a:pPr marL="742950" lvl="1" indent="-285750">
              <a:buFont typeface="Arial" panose="020B0604020202020204" pitchFamily="34" charset="0"/>
              <a:buChar char="•"/>
            </a:pPr>
            <a:r>
              <a:rPr lang="en-US" sz="2400" dirty="0">
                <a:solidFill>
                  <a:prstClr val="black"/>
                </a:solidFill>
                <a:latin typeface="Calibri"/>
              </a:rPr>
              <a:t>Use as much or as little of the kit, except the envelope</a:t>
            </a:r>
          </a:p>
          <a:p>
            <a:pPr marL="742950" lvl="1" indent="-285750">
              <a:buFont typeface="Arial" panose="020B0604020202020204" pitchFamily="34" charset="0"/>
              <a:buChar char="•"/>
            </a:pPr>
            <a:r>
              <a:rPr lang="en-US" sz="2400" dirty="0">
                <a:solidFill>
                  <a:prstClr val="black"/>
                </a:solidFill>
                <a:latin typeface="Calibri"/>
              </a:rPr>
              <a:t>Okay to break up the spaghetti, string or tape</a:t>
            </a:r>
          </a:p>
          <a:p>
            <a:pPr marL="742950" lvl="1" indent="-285750">
              <a:buFont typeface="Arial" panose="020B0604020202020204" pitchFamily="34" charset="0"/>
              <a:buChar char="•"/>
            </a:pPr>
            <a:r>
              <a:rPr lang="en-US" sz="2400" dirty="0">
                <a:solidFill>
                  <a:prstClr val="black"/>
                </a:solidFill>
                <a:latin typeface="Calibri"/>
              </a:rPr>
              <a:t>The challenge lasts 15 minutes</a:t>
            </a:r>
          </a:p>
        </p:txBody>
      </p:sp>
    </p:spTree>
    <p:extLst>
      <p:ext uri="{BB962C8B-B14F-4D97-AF65-F5344CB8AC3E}">
        <p14:creationId xmlns:p14="http://schemas.microsoft.com/office/powerpoint/2010/main" val="138711151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Dare to Disagree</a:t>
            </a:r>
            <a:endParaRPr lang="en-US" dirty="0"/>
          </a:p>
        </p:txBody>
      </p:sp>
      <p:sp>
        <p:nvSpPr>
          <p:cNvPr id="3" name="Content Placeholder 2"/>
          <p:cNvSpPr>
            <a:spLocks noGrp="1"/>
          </p:cNvSpPr>
          <p:nvPr>
            <p:ph idx="1"/>
          </p:nvPr>
        </p:nvSpPr>
        <p:spPr>
          <a:xfrm>
            <a:off x="457200" y="6172200"/>
            <a:ext cx="8229600" cy="487363"/>
          </a:xfrm>
        </p:spPr>
        <p:txBody>
          <a:bodyPr>
            <a:normAutofit/>
          </a:bodyPr>
          <a:lstStyle/>
          <a:p>
            <a:pPr marL="0" indent="0" algn="ctr">
              <a:buNone/>
            </a:pPr>
            <a:r>
              <a:rPr lang="en-US" sz="2000" dirty="0" smtClean="0">
                <a:hlinkClick r:id="rId3"/>
              </a:rPr>
              <a:t>http://www.ted.com/talks/margaret_heffernan_dare_to_disagree.html</a:t>
            </a:r>
            <a:r>
              <a:rPr lang="en-US" sz="2000" dirty="0" smtClean="0"/>
              <a:t> </a:t>
            </a:r>
            <a:endParaRPr lang="en-US" sz="2000" dirty="0"/>
          </a:p>
        </p:txBody>
      </p:sp>
    </p:spTree>
    <p:extLst>
      <p:ext uri="{BB962C8B-B14F-4D97-AF65-F5344CB8AC3E}">
        <p14:creationId xmlns:p14="http://schemas.microsoft.com/office/powerpoint/2010/main" val="35582152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Fluff?</a:t>
            </a:r>
            <a:endParaRPr lang="en-US" dirty="0"/>
          </a:p>
        </p:txBody>
      </p:sp>
      <p:sp>
        <p:nvSpPr>
          <p:cNvPr id="3" name="Content Placeholder 2"/>
          <p:cNvSpPr>
            <a:spLocks noGrp="1"/>
          </p:cNvSpPr>
          <p:nvPr>
            <p:ph idx="1"/>
          </p:nvPr>
        </p:nvSpPr>
        <p:spPr/>
        <p:txBody>
          <a:bodyPr/>
          <a:lstStyle/>
          <a:p>
            <a:r>
              <a:rPr lang="en-US" dirty="0" smtClean="0"/>
              <a:t>Using the Appendix I matrix, evaluate the Marshmallow Design Challenge</a:t>
            </a:r>
          </a:p>
          <a:p>
            <a:r>
              <a:rPr lang="en-US" dirty="0" smtClean="0"/>
              <a:t>Does this challenge, as presented, meet the Engineering Design Performance Expectations in your grade band?</a:t>
            </a:r>
          </a:p>
          <a:p>
            <a:r>
              <a:rPr lang="en-US" dirty="0" smtClean="0"/>
              <a:t>Could it be modified to better address the PEs?</a:t>
            </a:r>
            <a:endParaRPr lang="en-US" dirty="0"/>
          </a:p>
        </p:txBody>
      </p:sp>
    </p:spTree>
    <p:extLst>
      <p:ext uri="{BB962C8B-B14F-4D97-AF65-F5344CB8AC3E}">
        <p14:creationId xmlns:p14="http://schemas.microsoft.com/office/powerpoint/2010/main" val="222348020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Skeptic	</a:t>
            </a:r>
            <a:endParaRPr lang="en-US" dirty="0"/>
          </a:p>
        </p:txBody>
      </p:sp>
      <p:sp>
        <p:nvSpPr>
          <p:cNvPr id="3" name="Content Placeholder 2"/>
          <p:cNvSpPr>
            <a:spLocks noGrp="1"/>
          </p:cNvSpPr>
          <p:nvPr>
            <p:ph idx="1"/>
          </p:nvPr>
        </p:nvSpPr>
        <p:spPr>
          <a:xfrm>
            <a:off x="457199" y="1447800"/>
            <a:ext cx="8229600" cy="4525963"/>
          </a:xfrm>
        </p:spPr>
        <p:txBody>
          <a:bodyPr/>
          <a:lstStyle/>
          <a:p>
            <a:r>
              <a:rPr lang="en-US" dirty="0" smtClean="0"/>
              <a:t>Google search for “middle school engineering challenges” yields 17,800,000 results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90800"/>
            <a:ext cx="3019425" cy="362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57200" y="2590800"/>
            <a:ext cx="5410200" cy="36233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Just because an activity </a:t>
            </a:r>
            <a:r>
              <a:rPr lang="en-US" dirty="0" smtClean="0"/>
              <a:t>advertises </a:t>
            </a:r>
            <a:r>
              <a:rPr lang="en-US" dirty="0"/>
              <a:t>engineering, does not mean that it fulfills the intent of the standards.</a:t>
            </a:r>
          </a:p>
          <a:p>
            <a:r>
              <a:rPr lang="en-US" dirty="0"/>
              <a:t>A key task for you as science leaders for your district is to be a productive skeptic, and to encourage others to be as well </a:t>
            </a:r>
          </a:p>
        </p:txBody>
      </p:sp>
    </p:spTree>
    <p:extLst>
      <p:ext uri="{BB962C8B-B14F-4D97-AF65-F5344CB8AC3E}">
        <p14:creationId xmlns:p14="http://schemas.microsoft.com/office/powerpoint/2010/main" val="304932701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400" dirty="0">
                <a:latin typeface="Cambria"/>
                <a:ea typeface="MS Mincho"/>
                <a:cs typeface="Times New Roman"/>
              </a:rPr>
              <a:t>Strengthening the Practices in </a:t>
            </a:r>
            <a:r>
              <a:rPr lang="en-US" sz="2400" dirty="0" smtClean="0">
                <a:latin typeface="Cambria"/>
                <a:ea typeface="MS Mincho"/>
                <a:cs typeface="Times New Roman"/>
              </a:rPr>
              <a:t>Current Instruction</a:t>
            </a:r>
            <a:endParaRPr lang="en-US" altLang="en-US" sz="2400" dirty="0"/>
          </a:p>
        </p:txBody>
      </p:sp>
      <p:sp>
        <p:nvSpPr>
          <p:cNvPr id="2" name="Content Placeholder 1"/>
          <p:cNvSpPr>
            <a:spLocks noGrp="1"/>
          </p:cNvSpPr>
          <p:nvPr>
            <p:ph sz="half" idx="1"/>
          </p:nvPr>
        </p:nvSpPr>
        <p:spPr>
          <a:xfrm>
            <a:off x="0" y="4265015"/>
            <a:ext cx="9067800" cy="744308"/>
          </a:xfrm>
        </p:spPr>
        <p:txBody>
          <a:bodyPr/>
          <a:lstStyle/>
          <a:p>
            <a:pPr marL="0" indent="0" algn="ctr">
              <a:buNone/>
            </a:pPr>
            <a:r>
              <a:rPr lang="en-US" dirty="0" smtClean="0"/>
              <a:t>Focus: Intentionality of incorporating practices</a:t>
            </a:r>
          </a:p>
          <a:p>
            <a:pPr marL="0" indent="0">
              <a:buNone/>
            </a:pPr>
            <a:endParaRPr lang="en-US" dirty="0"/>
          </a:p>
        </p:txBody>
      </p:sp>
      <p:sp>
        <p:nvSpPr>
          <p:cNvPr id="10" name="Content Placeholder 1"/>
          <p:cNvSpPr>
            <a:spLocks noGrp="1"/>
          </p:cNvSpPr>
          <p:nvPr>
            <p:ph sz="half" idx="1"/>
          </p:nvPr>
        </p:nvSpPr>
        <p:spPr>
          <a:xfrm>
            <a:off x="0" y="1616603"/>
            <a:ext cx="9067800" cy="1397530"/>
          </a:xfrm>
        </p:spPr>
        <p:txBody>
          <a:bodyPr/>
          <a:lstStyle/>
          <a:p>
            <a:pPr marL="0" indent="0">
              <a:buNone/>
            </a:pPr>
            <a:r>
              <a:rPr lang="en-US" dirty="0">
                <a:latin typeface="Cambria"/>
                <a:ea typeface="MS Mincho"/>
                <a:cs typeface="Times New Roman"/>
              </a:rPr>
              <a:t>TARGET: Identify and strengthen appropriate connections of the Science and Engineering Practices in current instruction. Be prepared to assist others in strengthening connections to the Practices in their instructional planning.</a:t>
            </a:r>
            <a:endParaRPr lang="en-US" dirty="0"/>
          </a:p>
        </p:txBody>
      </p:sp>
    </p:spTree>
    <p:extLst>
      <p:ext uri="{BB962C8B-B14F-4D97-AF65-F5344CB8AC3E}">
        <p14:creationId xmlns:p14="http://schemas.microsoft.com/office/powerpoint/2010/main" val="207526437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400" dirty="0">
                <a:latin typeface="Cambria"/>
                <a:ea typeface="MS Mincho"/>
                <a:cs typeface="Times New Roman"/>
              </a:rPr>
              <a:t>Strengthening the Practices in </a:t>
            </a:r>
            <a:r>
              <a:rPr lang="en-US" sz="2400" dirty="0" smtClean="0">
                <a:latin typeface="Cambria"/>
                <a:ea typeface="MS Mincho"/>
                <a:cs typeface="Times New Roman"/>
              </a:rPr>
              <a:t>Current Instruction</a:t>
            </a:r>
            <a:endParaRPr lang="en-US" altLang="en-US" sz="2400" dirty="0"/>
          </a:p>
        </p:txBody>
      </p:sp>
      <p:sp>
        <p:nvSpPr>
          <p:cNvPr id="10" name="Content Placeholder 1"/>
          <p:cNvSpPr>
            <a:spLocks noGrp="1"/>
          </p:cNvSpPr>
          <p:nvPr>
            <p:ph sz="half" idx="1"/>
          </p:nvPr>
        </p:nvSpPr>
        <p:spPr>
          <a:xfrm>
            <a:off x="0" y="1189220"/>
            <a:ext cx="9067800" cy="5122128"/>
          </a:xfrm>
        </p:spPr>
        <p:txBody>
          <a:bodyPr/>
          <a:lstStyle/>
          <a:p>
            <a:pPr marL="0" indent="0">
              <a:buNone/>
            </a:pPr>
            <a:r>
              <a:rPr lang="en-US" sz="2200" dirty="0" smtClean="0">
                <a:latin typeface="Cambria"/>
                <a:ea typeface="MS Mincho"/>
                <a:cs typeface="Times New Roman"/>
              </a:rPr>
              <a:t>PROCESS:</a:t>
            </a:r>
          </a:p>
          <a:p>
            <a:r>
              <a:rPr lang="en-US" sz="2200" dirty="0" smtClean="0">
                <a:latin typeface="Cambria"/>
                <a:cs typeface="Times New Roman"/>
              </a:rPr>
              <a:t>Join your content-alike team (same grade bands) – form 4-person groups</a:t>
            </a:r>
          </a:p>
          <a:p>
            <a:r>
              <a:rPr lang="en-US" sz="2200" dirty="0" smtClean="0">
                <a:latin typeface="Cambria"/>
                <a:cs typeface="Times New Roman"/>
              </a:rPr>
              <a:t>Bring your current unit, and a description of Practices</a:t>
            </a:r>
          </a:p>
          <a:p>
            <a:pPr marL="0" indent="0">
              <a:buNone/>
            </a:pPr>
            <a:endParaRPr lang="en-US" sz="2200" dirty="0" smtClean="0">
              <a:latin typeface="Cambria"/>
              <a:cs typeface="Times New Roman"/>
            </a:endParaRPr>
          </a:p>
          <a:p>
            <a:pPr marL="0" indent="0">
              <a:buNone/>
            </a:pPr>
            <a:r>
              <a:rPr lang="en-US" sz="2200" u="sng" dirty="0" smtClean="0">
                <a:latin typeface="Cambria"/>
                <a:cs typeface="Times New Roman"/>
              </a:rPr>
              <a:t>Using the current unit each brought, engage in a 15-min cycle per person:</a:t>
            </a:r>
          </a:p>
          <a:p>
            <a:r>
              <a:rPr lang="en-US" sz="2200" dirty="0" smtClean="0">
                <a:latin typeface="Cambria"/>
                <a:cs typeface="Times New Roman"/>
              </a:rPr>
              <a:t>A person presents their unit to the team (include context </a:t>
            </a:r>
            <a:r>
              <a:rPr lang="en-US" sz="2200" dirty="0">
                <a:latin typeface="Cambria"/>
                <a:cs typeface="Times New Roman"/>
              </a:rPr>
              <a:t>a</a:t>
            </a:r>
            <a:r>
              <a:rPr lang="en-US" sz="2200" dirty="0" smtClean="0">
                <a:latin typeface="Cambria"/>
                <a:cs typeface="Times New Roman"/>
              </a:rPr>
              <a:t>s needed)-5 min.</a:t>
            </a:r>
          </a:p>
          <a:p>
            <a:r>
              <a:rPr lang="en-US" sz="2200" dirty="0" smtClean="0">
                <a:latin typeface="Cambria"/>
                <a:cs typeface="Times New Roman"/>
              </a:rPr>
              <a:t>Rest of team offers suggestions &amp; ideas for strengthening Practices (focus on strengthening the intentionality of addressing practices in instruction)</a:t>
            </a:r>
          </a:p>
          <a:p>
            <a:r>
              <a:rPr lang="en-US" sz="2200" dirty="0" smtClean="0">
                <a:latin typeface="Cambria"/>
                <a:cs typeface="Times New Roman"/>
              </a:rPr>
              <a:t>One person is the designated skeptic (asking for evidence, etc.)</a:t>
            </a:r>
          </a:p>
          <a:p>
            <a:r>
              <a:rPr lang="en-US" sz="2200" dirty="0" smtClean="0">
                <a:latin typeface="Cambria"/>
                <a:cs typeface="Times New Roman"/>
              </a:rPr>
              <a:t>Rotate after 15 minutes to next person and their unit. Skeptic role rotates.</a:t>
            </a:r>
          </a:p>
          <a:p>
            <a:endParaRPr lang="en-US" sz="2200" dirty="0">
              <a:latin typeface="Cambria"/>
              <a:cs typeface="Times New Roman"/>
            </a:endParaRPr>
          </a:p>
          <a:p>
            <a:endParaRPr lang="en-US" sz="2200" dirty="0" smtClean="0">
              <a:latin typeface="Cambria"/>
              <a:cs typeface="Times New Roman"/>
            </a:endParaRPr>
          </a:p>
          <a:p>
            <a:endParaRPr lang="en-US" sz="2200" dirty="0"/>
          </a:p>
        </p:txBody>
      </p:sp>
    </p:spTree>
    <p:extLst>
      <p:ext uri="{BB962C8B-B14F-4D97-AF65-F5344CB8AC3E}">
        <p14:creationId xmlns:p14="http://schemas.microsoft.com/office/powerpoint/2010/main" val="49650437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Capacity Around the 4 Pillars</a:t>
            </a:r>
            <a:endParaRPr lang="en-US" dirty="0"/>
          </a:p>
        </p:txBody>
      </p:sp>
      <p:pic>
        <p:nvPicPr>
          <p:cNvPr id="19458" name="Picture 2" descr="https://encrypted-tbn0.gstatic.com/images?q=tbn:ANd9GcSxWTzf03zzuxkWf7_lm3iYsqxwj_HIIrDQB8niI-NtJPvYZeYJ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1036"/>
            <a:ext cx="63150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75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400" dirty="0">
                <a:latin typeface="Cambria"/>
                <a:ea typeface="MS Mincho"/>
                <a:cs typeface="Times New Roman"/>
              </a:rPr>
              <a:t>Strengthening the Practices in </a:t>
            </a:r>
            <a:r>
              <a:rPr lang="en-US" sz="2400" dirty="0" smtClean="0">
                <a:latin typeface="Cambria"/>
                <a:ea typeface="MS Mincho"/>
                <a:cs typeface="Times New Roman"/>
              </a:rPr>
              <a:t>Current Instruction</a:t>
            </a:r>
            <a:endParaRPr lang="en-US" altLang="en-US" sz="2400" dirty="0"/>
          </a:p>
        </p:txBody>
      </p:sp>
      <p:sp>
        <p:nvSpPr>
          <p:cNvPr id="10" name="Content Placeholder 1"/>
          <p:cNvSpPr>
            <a:spLocks noGrp="1"/>
          </p:cNvSpPr>
          <p:nvPr>
            <p:ph sz="half" idx="1"/>
          </p:nvPr>
        </p:nvSpPr>
        <p:spPr>
          <a:xfrm>
            <a:off x="238539" y="1219037"/>
            <a:ext cx="8609772" cy="5122128"/>
          </a:xfrm>
        </p:spPr>
        <p:txBody>
          <a:bodyPr/>
          <a:lstStyle/>
          <a:p>
            <a:pPr marL="0" indent="0">
              <a:buNone/>
            </a:pPr>
            <a:r>
              <a:rPr lang="en-US" dirty="0" smtClean="0">
                <a:latin typeface="Cambria"/>
                <a:ea typeface="MS Mincho"/>
                <a:cs typeface="Times New Roman"/>
              </a:rPr>
              <a:t>CLOSURE:</a:t>
            </a:r>
          </a:p>
          <a:p>
            <a:pPr marL="514350" indent="-514350">
              <a:spcAft>
                <a:spcPts val="1200"/>
              </a:spcAft>
              <a:buFont typeface="+mj-lt"/>
              <a:buAutoNum type="arabicPeriod"/>
            </a:pPr>
            <a:r>
              <a:rPr lang="en-US" dirty="0" smtClean="0">
                <a:latin typeface="Cambria"/>
                <a:cs typeface="Times New Roman"/>
              </a:rPr>
              <a:t>How are practices stronger as a result of this activity?</a:t>
            </a:r>
          </a:p>
          <a:p>
            <a:pPr marL="514350" indent="-514350">
              <a:spcAft>
                <a:spcPts val="1200"/>
              </a:spcAft>
              <a:buFont typeface="+mj-lt"/>
              <a:buAutoNum type="arabicPeriod"/>
            </a:pPr>
            <a:r>
              <a:rPr lang="en-US" dirty="0" smtClean="0">
                <a:latin typeface="Cambria"/>
                <a:cs typeface="Times New Roman"/>
              </a:rPr>
              <a:t>What value was contributed by having a skeptic as part of the process?</a:t>
            </a:r>
          </a:p>
          <a:p>
            <a:pPr marL="514350" indent="-514350">
              <a:spcAft>
                <a:spcPts val="1200"/>
              </a:spcAft>
              <a:buFont typeface="+mj-lt"/>
              <a:buAutoNum type="arabicPeriod"/>
            </a:pPr>
            <a:r>
              <a:rPr lang="en-US" dirty="0" smtClean="0">
                <a:latin typeface="Cambria"/>
                <a:cs typeface="Times New Roman"/>
              </a:rPr>
              <a:t>What were challenges of being the skeptic?</a:t>
            </a:r>
          </a:p>
          <a:p>
            <a:pPr marL="514350" indent="-514350">
              <a:spcAft>
                <a:spcPts val="1200"/>
              </a:spcAft>
              <a:buFont typeface="+mj-lt"/>
              <a:buAutoNum type="arabicPeriod"/>
            </a:pPr>
            <a:r>
              <a:rPr lang="en-US" dirty="0" smtClean="0">
                <a:latin typeface="Cambria"/>
                <a:cs typeface="Times New Roman"/>
              </a:rPr>
              <a:t>How might this type of activity be used within your district?</a:t>
            </a:r>
            <a:endParaRPr lang="en-US" dirty="0">
              <a:latin typeface="Cambria"/>
              <a:cs typeface="Times New Roman"/>
            </a:endParaRPr>
          </a:p>
          <a:p>
            <a:pPr marL="0" indent="0">
              <a:spcAft>
                <a:spcPts val="1200"/>
              </a:spcAft>
              <a:buNone/>
            </a:pPr>
            <a:endParaRPr lang="en-US" dirty="0" smtClean="0">
              <a:latin typeface="Cambria"/>
              <a:cs typeface="Times New Roman"/>
            </a:endParaRPr>
          </a:p>
        </p:txBody>
      </p:sp>
    </p:spTree>
    <p:extLst>
      <p:ext uri="{BB962C8B-B14F-4D97-AF65-F5344CB8AC3E}">
        <p14:creationId xmlns:p14="http://schemas.microsoft.com/office/powerpoint/2010/main" val="247289188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676400"/>
            <a:ext cx="5029200" cy="5029200"/>
          </a:xfrm>
        </p:spPr>
        <p:txBody>
          <a:bodyPr>
            <a:normAutofit/>
          </a:bodyPr>
          <a:lstStyle/>
          <a:p>
            <a:pPr marL="0" indent="0">
              <a:buNone/>
            </a:pPr>
            <a:endParaRPr lang="en-US" sz="3600" dirty="0" smtClean="0"/>
          </a:p>
          <a:p>
            <a:r>
              <a:rPr lang="en-US" sz="3600" dirty="0" smtClean="0"/>
              <a:t>January 30</a:t>
            </a:r>
          </a:p>
          <a:p>
            <a:r>
              <a:rPr lang="en-US" sz="3600" dirty="0" smtClean="0"/>
              <a:t>February 27</a:t>
            </a:r>
          </a:p>
          <a:p>
            <a:r>
              <a:rPr lang="en-US" sz="3600" dirty="0" smtClean="0"/>
              <a:t>March 27</a:t>
            </a:r>
            <a:endParaRPr lang="en-US" sz="3600" dirty="0"/>
          </a:p>
        </p:txBody>
      </p:sp>
      <p:sp>
        <p:nvSpPr>
          <p:cNvPr id="4" name="Title 3"/>
          <p:cNvSpPr>
            <a:spLocks noGrp="1"/>
          </p:cNvSpPr>
          <p:nvPr>
            <p:ph type="title"/>
          </p:nvPr>
        </p:nvSpPr>
        <p:spPr/>
        <p:txBody>
          <a:bodyPr>
            <a:noAutofit/>
          </a:bodyPr>
          <a:lstStyle/>
          <a:p>
            <a:pPr algn="ctr"/>
            <a:r>
              <a:rPr lang="en-US" sz="4800" dirty="0" smtClean="0"/>
              <a:t>Meeting dates</a:t>
            </a:r>
            <a:endParaRPr lang="en-US" sz="4800" dirty="0"/>
          </a:p>
        </p:txBody>
      </p:sp>
    </p:spTree>
    <p:extLst>
      <p:ext uri="{BB962C8B-B14F-4D97-AF65-F5344CB8AC3E}">
        <p14:creationId xmlns:p14="http://schemas.microsoft.com/office/powerpoint/2010/main" val="2585497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Taking it back</a:t>
            </a:r>
            <a:br>
              <a:rPr lang="en-US" dirty="0" smtClean="0"/>
            </a:br>
            <a:r>
              <a:rPr lang="en-US" dirty="0" smtClean="0"/>
              <a:t> (sharing the love)</a:t>
            </a:r>
            <a:endParaRPr lang="en-US" dirty="0"/>
          </a:p>
        </p:txBody>
      </p:sp>
      <p:sp>
        <p:nvSpPr>
          <p:cNvPr id="3" name="Content Placeholder 2"/>
          <p:cNvSpPr>
            <a:spLocks noGrp="1"/>
          </p:cNvSpPr>
          <p:nvPr>
            <p:ph idx="1"/>
          </p:nvPr>
        </p:nvSpPr>
        <p:spPr/>
        <p:txBody>
          <a:bodyPr/>
          <a:lstStyle/>
          <a:p>
            <a:r>
              <a:rPr lang="en-US" dirty="0" smtClean="0"/>
              <a:t>District team</a:t>
            </a:r>
          </a:p>
          <a:p>
            <a:r>
              <a:rPr lang="en-US" dirty="0" smtClean="0"/>
              <a:t>Develop specific, realistic goal(s) for sharing what you have learned with your school and/or district</a:t>
            </a:r>
          </a:p>
          <a:p>
            <a:r>
              <a:rPr lang="en-US" dirty="0" smtClean="0"/>
              <a:t>Between today and January 30</a:t>
            </a:r>
          </a:p>
          <a:p>
            <a:r>
              <a:rPr lang="en-US" dirty="0" smtClean="0"/>
              <a:t>What, when, measure of success</a:t>
            </a:r>
            <a:endParaRPr lang="en-US" dirty="0"/>
          </a:p>
        </p:txBody>
      </p:sp>
    </p:spTree>
    <p:extLst>
      <p:ext uri="{BB962C8B-B14F-4D97-AF65-F5344CB8AC3E}">
        <p14:creationId xmlns:p14="http://schemas.microsoft.com/office/powerpoint/2010/main" val="2583833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 up</a:t>
            </a:r>
            <a:endParaRPr lang="en-US" dirty="0"/>
          </a:p>
        </p:txBody>
      </p:sp>
      <p:sp>
        <p:nvSpPr>
          <p:cNvPr id="3" name="Content Placeholder 2"/>
          <p:cNvSpPr>
            <a:spLocks noGrp="1"/>
          </p:cNvSpPr>
          <p:nvPr>
            <p:ph idx="1"/>
          </p:nvPr>
        </p:nvSpPr>
        <p:spPr/>
        <p:txBody>
          <a:bodyPr>
            <a:normAutofit fontScale="92500"/>
          </a:bodyPr>
          <a:lstStyle/>
          <a:p>
            <a:r>
              <a:rPr lang="en-US" dirty="0" smtClean="0"/>
              <a:t>Read Chapters 4-6 in the Classroom Assessment for Student Learning (CASL) book</a:t>
            </a:r>
          </a:p>
          <a:p>
            <a:r>
              <a:rPr lang="en-US" dirty="0" smtClean="0"/>
              <a:t>Deconstruct a standard of your choosing (focusing on cause and effect) and share</a:t>
            </a:r>
            <a:endParaRPr lang="en-US" dirty="0"/>
          </a:p>
          <a:p>
            <a:r>
              <a:rPr lang="en-US" dirty="0" smtClean="0"/>
              <a:t>Implement the revised unit you shared today</a:t>
            </a:r>
          </a:p>
          <a:p>
            <a:r>
              <a:rPr lang="en-US" dirty="0" smtClean="0"/>
              <a:t>Bring an assessment you created to next meeting</a:t>
            </a:r>
          </a:p>
          <a:p>
            <a:r>
              <a:rPr lang="en-US" dirty="0" smtClean="0"/>
              <a:t>Be on the lookout for a scheduling email</a:t>
            </a:r>
          </a:p>
          <a:p>
            <a:r>
              <a:rPr lang="en-US" dirty="0" smtClean="0"/>
              <a:t>Go be a leader!</a:t>
            </a:r>
          </a:p>
          <a:p>
            <a:endParaRPr lang="en-US" dirty="0"/>
          </a:p>
        </p:txBody>
      </p:sp>
    </p:spTree>
    <p:extLst>
      <p:ext uri="{BB962C8B-B14F-4D97-AF65-F5344CB8AC3E}">
        <p14:creationId xmlns:p14="http://schemas.microsoft.com/office/powerpoint/2010/main" val="3429890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15200" cy="715962"/>
          </a:xfrm>
        </p:spPr>
        <p:txBody>
          <a:bodyPr>
            <a:normAutofit fontScale="90000"/>
          </a:bodyPr>
          <a:lstStyle/>
          <a:p>
            <a:r>
              <a:rPr lang="en-US" dirty="0" smtClean="0"/>
              <a:t>The Four Pillars of the content networks</a:t>
            </a:r>
            <a:endParaRPr lang="en-US" dirty="0"/>
          </a:p>
        </p:txBody>
      </p:sp>
      <p:sp>
        <p:nvSpPr>
          <p:cNvPr id="3" name="Content Placeholder 2"/>
          <p:cNvSpPr>
            <a:spLocks noGrp="1"/>
          </p:cNvSpPr>
          <p:nvPr>
            <p:ph idx="1"/>
          </p:nvPr>
        </p:nvSpPr>
        <p:spPr/>
        <p:txBody>
          <a:bodyPr/>
          <a:lstStyle/>
          <a:p>
            <a:r>
              <a:rPr lang="en-US" dirty="0" smtClean="0"/>
              <a:t>Standards</a:t>
            </a:r>
          </a:p>
          <a:p>
            <a:r>
              <a:rPr lang="en-US" dirty="0" smtClean="0"/>
              <a:t>Educational Leadership</a:t>
            </a:r>
          </a:p>
          <a:p>
            <a:r>
              <a:rPr lang="en-US" dirty="0" smtClean="0"/>
              <a:t>Assessment Literacy</a:t>
            </a:r>
          </a:p>
          <a:p>
            <a:r>
              <a:rPr lang="en-US" dirty="0" smtClean="0"/>
              <a:t>Characteristics of Highly Effective Teaching and Learning (CHETL)</a:t>
            </a:r>
          </a:p>
          <a:p>
            <a:endParaRPr lang="en-US" dirty="0"/>
          </a:p>
        </p:txBody>
      </p:sp>
    </p:spTree>
    <p:extLst>
      <p:ext uri="{BB962C8B-B14F-4D97-AF65-F5344CB8AC3E}">
        <p14:creationId xmlns:p14="http://schemas.microsoft.com/office/powerpoint/2010/main" val="751774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315200" cy="715962"/>
          </a:xfrm>
        </p:spPr>
        <p:txBody>
          <a:bodyPr>
            <a:noAutofit/>
          </a:bodyPr>
          <a:lstStyle/>
          <a:p>
            <a:pPr algn="ctr"/>
            <a:r>
              <a:rPr lang="en-US" sz="4000" dirty="0" smtClean="0"/>
              <a:t>Continuous </a:t>
            </a:r>
            <a:r>
              <a:rPr lang="en-US" sz="4000" dirty="0"/>
              <a:t>f</a:t>
            </a:r>
            <a:r>
              <a:rPr lang="en-US" sz="4000" dirty="0" smtClean="0"/>
              <a:t>ormative </a:t>
            </a:r>
            <a:r>
              <a:rPr lang="en-US" sz="4000" dirty="0"/>
              <a:t>a</a:t>
            </a:r>
            <a:r>
              <a:rPr lang="en-US" sz="4000" dirty="0" smtClean="0"/>
              <a:t>ssessment &amp; virtual parking lot</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000" dirty="0" smtClean="0"/>
              <a:t>http</a:t>
            </a:r>
            <a:r>
              <a:rPr lang="en-US" sz="4000" dirty="0"/>
              <a:t>://</a:t>
            </a:r>
            <a:r>
              <a:rPr lang="en-US" sz="4000" dirty="0" err="1"/>
              <a:t>padlet.com</a:t>
            </a:r>
            <a:r>
              <a:rPr lang="en-US" sz="4000" dirty="0"/>
              <a:t>/wall/OVECSLN1122</a:t>
            </a:r>
          </a:p>
        </p:txBody>
      </p:sp>
    </p:spTree>
    <p:extLst>
      <p:ext uri="{BB962C8B-B14F-4D97-AF65-F5344CB8AC3E}">
        <p14:creationId xmlns:p14="http://schemas.microsoft.com/office/powerpoint/2010/main" val="990336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from October evaluations</a:t>
            </a:r>
            <a:endParaRPr lang="en-US" dirty="0"/>
          </a:p>
        </p:txBody>
      </p:sp>
      <p:sp>
        <p:nvSpPr>
          <p:cNvPr id="3" name="Content Placeholder 2"/>
          <p:cNvSpPr>
            <a:spLocks noGrp="1"/>
          </p:cNvSpPr>
          <p:nvPr>
            <p:ph idx="1"/>
          </p:nvPr>
        </p:nvSpPr>
        <p:spPr/>
        <p:txBody>
          <a:bodyPr>
            <a:normAutofit fontScale="92500"/>
          </a:bodyPr>
          <a:lstStyle/>
          <a:p>
            <a:pPr lvl="0"/>
            <a:r>
              <a:rPr lang="en-US" dirty="0"/>
              <a:t>More time to work with colleagues</a:t>
            </a:r>
          </a:p>
          <a:p>
            <a:pPr lvl="0"/>
            <a:r>
              <a:rPr lang="en-US" dirty="0"/>
              <a:t>Focus more on science and less on the other pillars</a:t>
            </a:r>
          </a:p>
          <a:p>
            <a:pPr lvl="0"/>
            <a:r>
              <a:rPr lang="en-US" dirty="0"/>
              <a:t>Creating lessons and activities</a:t>
            </a:r>
          </a:p>
          <a:p>
            <a:r>
              <a:rPr lang="en-US" dirty="0"/>
              <a:t>List of learning </a:t>
            </a:r>
            <a:r>
              <a:rPr lang="en-US" dirty="0" smtClean="0"/>
              <a:t>targets</a:t>
            </a:r>
            <a:endParaRPr lang="en-US" dirty="0"/>
          </a:p>
          <a:p>
            <a:pPr lvl="0"/>
            <a:r>
              <a:rPr lang="en-US" dirty="0"/>
              <a:t>How do I communicate this in my district?</a:t>
            </a:r>
          </a:p>
          <a:p>
            <a:pPr lvl="0"/>
            <a:r>
              <a:rPr lang="en-US" dirty="0" smtClean="0"/>
              <a:t>Why </a:t>
            </a:r>
            <a:r>
              <a:rPr lang="en-US" dirty="0"/>
              <a:t>are there so few primary teachers here?</a:t>
            </a:r>
          </a:p>
          <a:p>
            <a:pPr lvl="0"/>
            <a:r>
              <a:rPr lang="en-US" dirty="0" smtClean="0"/>
              <a:t>Don’t </a:t>
            </a:r>
            <a:r>
              <a:rPr lang="en-US" dirty="0"/>
              <a:t>see the value of discussing FFT and CHETL </a:t>
            </a:r>
          </a:p>
        </p:txBody>
      </p:sp>
    </p:spTree>
    <p:extLst>
      <p:ext uri="{BB962C8B-B14F-4D97-AF65-F5344CB8AC3E}">
        <p14:creationId xmlns:p14="http://schemas.microsoft.com/office/powerpoint/2010/main" val="33748185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(talking) Partners</a:t>
            </a:r>
            <a:endParaRPr lang="en-US" dirty="0"/>
          </a:p>
        </p:txBody>
      </p:sp>
      <p:sp>
        <p:nvSpPr>
          <p:cNvPr id="3" name="Content Placeholder 2"/>
          <p:cNvSpPr>
            <a:spLocks noGrp="1"/>
          </p:cNvSpPr>
          <p:nvPr>
            <p:ph idx="1"/>
          </p:nvPr>
        </p:nvSpPr>
        <p:spPr/>
        <p:txBody>
          <a:bodyPr/>
          <a:lstStyle/>
          <a:p>
            <a:r>
              <a:rPr lang="en-US" dirty="0" smtClean="0"/>
              <a:t>Establish talking partners for future collaboration</a:t>
            </a:r>
          </a:p>
          <a:p>
            <a:r>
              <a:rPr lang="en-US" dirty="0" smtClean="0"/>
              <a:t>Be sure you write down each other’s names in the same spots</a:t>
            </a:r>
            <a:endParaRPr lang="en-US" dirty="0"/>
          </a:p>
        </p:txBody>
      </p:sp>
    </p:spTree>
    <p:extLst>
      <p:ext uri="{BB962C8B-B14F-4D97-AF65-F5344CB8AC3E}">
        <p14:creationId xmlns:p14="http://schemas.microsoft.com/office/powerpoint/2010/main" val="1910925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hd-3">
  <a:themeElements>
    <a:clrScheme name="ceh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hd-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h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hd-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hd-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hd-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hd-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hd-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hd-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hd-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hd-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hd-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hd-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hd-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2366</Words>
  <Application>Microsoft Macintosh PowerPoint</Application>
  <PresentationFormat>On-screen Show (4:3)</PresentationFormat>
  <Paragraphs>285</Paragraphs>
  <Slides>53</Slides>
  <Notes>21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53</vt:i4>
      </vt:variant>
    </vt:vector>
  </HeadingPairs>
  <TitlesOfParts>
    <vt:vector size="59" baseType="lpstr">
      <vt:lpstr>Office Theme</vt:lpstr>
      <vt:lpstr>cehd-3</vt:lpstr>
      <vt:lpstr>1_Office Theme</vt:lpstr>
      <vt:lpstr>2_Office Theme</vt:lpstr>
      <vt:lpstr>3_Office Theme</vt:lpstr>
      <vt:lpstr>Document</vt:lpstr>
      <vt:lpstr>PowerPoint Presentation</vt:lpstr>
      <vt:lpstr>Team Norms- Learning Forward</vt:lpstr>
      <vt:lpstr>Goals for the day</vt:lpstr>
      <vt:lpstr>Network Vision</vt:lpstr>
      <vt:lpstr>Building Capacity Around the 4 Pillars</vt:lpstr>
      <vt:lpstr>The Four Pillars of the content networks</vt:lpstr>
      <vt:lpstr>Continuous formative assessment &amp; virtual parking lot</vt:lpstr>
      <vt:lpstr>Follow up from October evaluations</vt:lpstr>
      <vt:lpstr>Cell (talking) Partners</vt:lpstr>
      <vt:lpstr>Innovation Configuration Maps</vt:lpstr>
      <vt:lpstr>       Discussion  Questions</vt:lpstr>
      <vt:lpstr>PowerPoint Presentation</vt:lpstr>
      <vt:lpstr>Key Characteristics of Assessment Literacy</vt:lpstr>
      <vt:lpstr>CASL Chapter 1 Classroom Assessment Every Student a Learner</vt:lpstr>
      <vt:lpstr>CASL  Chapter 2 - Clear Purpose</vt:lpstr>
      <vt:lpstr>Clear Purpose:  Assessment for and of Learning</vt:lpstr>
      <vt:lpstr>PowerPoint Presentation</vt:lpstr>
      <vt:lpstr>PowerPoint Presentation</vt:lpstr>
      <vt:lpstr>Why learning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Friendly Language</vt:lpstr>
      <vt:lpstr>Student Friendly Terms</vt:lpstr>
      <vt:lpstr>PowerPoint Presentation</vt:lpstr>
      <vt:lpstr>From Standard to Target</vt:lpstr>
      <vt:lpstr>PowerPoint Presentation</vt:lpstr>
      <vt:lpstr>PowerPoint Presentation</vt:lpstr>
      <vt:lpstr>PowerPoint Presentation</vt:lpstr>
      <vt:lpstr>PowerPoint Presentation</vt:lpstr>
      <vt:lpstr>PowerPoint Presentation</vt:lpstr>
      <vt:lpstr>Knowledge Targets</vt:lpstr>
      <vt:lpstr>Reasoning or Performance Skill Targets</vt:lpstr>
      <vt:lpstr>Product Targets</vt:lpstr>
      <vt:lpstr>PowerPoint Presentation</vt:lpstr>
      <vt:lpstr>PowerPoint Presentation</vt:lpstr>
      <vt:lpstr>Let’s do 3-PS2-1 together</vt:lpstr>
      <vt:lpstr>The ultimate evaluation criteria for learning targets:</vt:lpstr>
      <vt:lpstr>You practice</vt:lpstr>
      <vt:lpstr>Marshmallow Design Challenge</vt:lpstr>
      <vt:lpstr>Dare to Disagree</vt:lpstr>
      <vt:lpstr>Just Fluff?</vt:lpstr>
      <vt:lpstr>Be a Skeptic </vt:lpstr>
      <vt:lpstr>Strengthening the Practices in Current Instruction</vt:lpstr>
      <vt:lpstr>Strengthening the Practices in Current Instruction</vt:lpstr>
      <vt:lpstr>Strengthening the Practices in Current Instruction</vt:lpstr>
      <vt:lpstr>Meeting dates</vt:lpstr>
      <vt:lpstr>Taking it back  (sharing the love)</vt:lpstr>
      <vt:lpstr>Follow up</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Treece, Amy - Division of Program Standards</dc:creator>
  <cp:lastModifiedBy>STAFF</cp:lastModifiedBy>
  <cp:revision>85</cp:revision>
  <dcterms:created xsi:type="dcterms:W3CDTF">2013-11-11T19:08:16Z</dcterms:created>
  <dcterms:modified xsi:type="dcterms:W3CDTF">2013-12-11T16:02:39Z</dcterms:modified>
</cp:coreProperties>
</file>