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slides/slide107.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106.xml" ContentType="application/vnd.openxmlformats-officedocument.presentationml.slide+xml"/>
  <Override PartName="/ppt/slides/slide50.xml" ContentType="application/vnd.openxmlformats-officedocument.presentationml.slide+xml"/>
  <Override PartName="/ppt/slides/slide10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4.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53.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3.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95.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78.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9.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1.xml" ContentType="application/vnd.openxmlformats-officedocument.presentationml.slide+xml"/>
  <Override PartName="/ppt/slides/slide68.xml" ContentType="application/vnd.openxmlformats-officedocument.presentationml.slide+xml"/>
  <Override PartName="/ppt/slides/slide72.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notesSlides/notesSlide1.xml" ContentType="application/vnd.openxmlformats-officedocument.presentationml.notesSlide+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3.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3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40.xml" ContentType="application/vnd.openxmlformats-officedocument.presentationml.notesSlide+xml"/>
  <Override PartName="/ppt/notesSlides/notesSlide15.xml" ContentType="application/vnd.openxmlformats-officedocument.presentationml.notesSlide+xml"/>
  <Override PartName="/ppt/theme/theme4.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theme/theme5.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828" r:id="rId3"/>
    <p:sldMasterId id="2147483840" r:id="rId4"/>
    <p:sldMasterId id="2147483853" r:id="rId5"/>
    <p:sldMasterId id="2147483866" r:id="rId6"/>
  </p:sldMasterIdLst>
  <p:notesMasterIdLst>
    <p:notesMasterId r:id="rId114"/>
  </p:notesMasterIdLst>
  <p:handoutMasterIdLst>
    <p:handoutMasterId r:id="rId115"/>
  </p:handoutMasterIdLst>
  <p:sldIdLst>
    <p:sldId id="409" r:id="rId7"/>
    <p:sldId id="320" r:id="rId8"/>
    <p:sldId id="313" r:id="rId9"/>
    <p:sldId id="314" r:id="rId10"/>
    <p:sldId id="315" r:id="rId11"/>
    <p:sldId id="316" r:id="rId12"/>
    <p:sldId id="317" r:id="rId13"/>
    <p:sldId id="333" r:id="rId14"/>
    <p:sldId id="323" r:id="rId15"/>
    <p:sldId id="324" r:id="rId16"/>
    <p:sldId id="325" r:id="rId17"/>
    <p:sldId id="328" r:id="rId18"/>
    <p:sldId id="330" r:id="rId19"/>
    <p:sldId id="334" r:id="rId20"/>
    <p:sldId id="331" r:id="rId21"/>
    <p:sldId id="321" r:id="rId22"/>
    <p:sldId id="332" r:id="rId23"/>
    <p:sldId id="408" r:id="rId24"/>
    <p:sldId id="349" r:id="rId25"/>
    <p:sldId id="360" r:id="rId26"/>
    <p:sldId id="366" r:id="rId27"/>
    <p:sldId id="367" r:id="rId28"/>
    <p:sldId id="368" r:id="rId29"/>
    <p:sldId id="365" r:id="rId30"/>
    <p:sldId id="362" r:id="rId31"/>
    <p:sldId id="369" r:id="rId32"/>
    <p:sldId id="370" r:id="rId33"/>
    <p:sldId id="337" r:id="rId34"/>
    <p:sldId id="354" r:id="rId35"/>
    <p:sldId id="355" r:id="rId36"/>
    <p:sldId id="356" r:id="rId37"/>
    <p:sldId id="357" r:id="rId38"/>
    <p:sldId id="358" r:id="rId39"/>
    <p:sldId id="359"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429" r:id="rId56"/>
    <p:sldId id="430" r:id="rId57"/>
    <p:sldId id="431" r:id="rId58"/>
    <p:sldId id="432" r:id="rId59"/>
    <p:sldId id="433" r:id="rId60"/>
    <p:sldId id="434" r:id="rId61"/>
    <p:sldId id="435" r:id="rId62"/>
    <p:sldId id="436" r:id="rId63"/>
    <p:sldId id="340" r:id="rId64"/>
    <p:sldId id="258" r:id="rId65"/>
    <p:sldId id="259" r:id="rId66"/>
    <p:sldId id="261" r:id="rId67"/>
    <p:sldId id="262" r:id="rId68"/>
    <p:sldId id="281" r:id="rId69"/>
    <p:sldId id="264" r:id="rId70"/>
    <p:sldId id="265" r:id="rId71"/>
    <p:sldId id="266" r:id="rId72"/>
    <p:sldId id="280" r:id="rId73"/>
    <p:sldId id="269" r:id="rId74"/>
    <p:sldId id="386" r:id="rId75"/>
    <p:sldId id="387" r:id="rId76"/>
    <p:sldId id="283" r:id="rId77"/>
    <p:sldId id="285" r:id="rId78"/>
    <p:sldId id="286" r:id="rId79"/>
    <p:sldId id="287" r:id="rId80"/>
    <p:sldId id="284" r:id="rId81"/>
    <p:sldId id="288" r:id="rId82"/>
    <p:sldId id="289" r:id="rId83"/>
    <p:sldId id="407" r:id="rId84"/>
    <p:sldId id="274" r:id="rId85"/>
    <p:sldId id="428" r:id="rId86"/>
    <p:sldId id="388" r:id="rId87"/>
    <p:sldId id="389" r:id="rId88"/>
    <p:sldId id="390" r:id="rId89"/>
    <p:sldId id="350" r:id="rId90"/>
    <p:sldId id="351" r:id="rId91"/>
    <p:sldId id="352" r:id="rId92"/>
    <p:sldId id="410" r:id="rId93"/>
    <p:sldId id="411" r:id="rId94"/>
    <p:sldId id="412" r:id="rId95"/>
    <p:sldId id="413" r:id="rId96"/>
    <p:sldId id="415" r:id="rId97"/>
    <p:sldId id="416" r:id="rId98"/>
    <p:sldId id="417" r:id="rId99"/>
    <p:sldId id="418" r:id="rId100"/>
    <p:sldId id="419" r:id="rId101"/>
    <p:sldId id="420" r:id="rId102"/>
    <p:sldId id="421" r:id="rId103"/>
    <p:sldId id="422" r:id="rId104"/>
    <p:sldId id="423" r:id="rId105"/>
    <p:sldId id="424" r:id="rId106"/>
    <p:sldId id="425" r:id="rId107"/>
    <p:sldId id="347" r:id="rId108"/>
    <p:sldId id="346" r:id="rId109"/>
    <p:sldId id="348" r:id="rId110"/>
    <p:sldId id="364" r:id="rId111"/>
    <p:sldId id="336" r:id="rId112"/>
    <p:sldId id="273" r:id="rId113"/>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1697" autoAdjust="0"/>
  </p:normalViewPr>
  <p:slideViewPr>
    <p:cSldViewPr>
      <p:cViewPr>
        <p:scale>
          <a:sx n="65" d="100"/>
          <a:sy n="65" d="100"/>
        </p:scale>
        <p:origin x="-2448" y="-14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presProps" Target="presProps.xml"/><Relationship Id="rId63" Type="http://schemas.openxmlformats.org/officeDocument/2006/relationships/slide" Target="slides/slide57.xml"/><Relationship Id="rId68" Type="http://schemas.openxmlformats.org/officeDocument/2006/relationships/slide" Target="slides/slide62.xml"/><Relationship Id="rId42" Type="http://schemas.openxmlformats.org/officeDocument/2006/relationships/slide" Target="slides/slide36.xml"/><Relationship Id="rId47" Type="http://schemas.openxmlformats.org/officeDocument/2006/relationships/slide" Target="slides/slide41.xml"/><Relationship Id="rId21" Type="http://schemas.openxmlformats.org/officeDocument/2006/relationships/slide" Target="slides/slide15.xml"/><Relationship Id="rId112" Type="http://schemas.openxmlformats.org/officeDocument/2006/relationships/slide" Target="slides/slide106.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102" Type="http://schemas.openxmlformats.org/officeDocument/2006/relationships/slide" Target="slides/slide96.xml"/><Relationship Id="rId74" Type="http://schemas.openxmlformats.org/officeDocument/2006/relationships/slide" Target="slides/slide68.xml"/><Relationship Id="rId79" Type="http://schemas.openxmlformats.org/officeDocument/2006/relationships/slide" Target="slides/slide73.xml"/><Relationship Id="rId53" Type="http://schemas.openxmlformats.org/officeDocument/2006/relationships/slide" Target="slides/slide47.xml"/><Relationship Id="rId58" Type="http://schemas.openxmlformats.org/officeDocument/2006/relationships/slide" Target="slides/slide52.xml"/><Relationship Id="rId32" Type="http://schemas.openxmlformats.org/officeDocument/2006/relationships/slide" Target="slides/slide26.xml"/><Relationship Id="rId37" Type="http://schemas.openxmlformats.org/officeDocument/2006/relationships/slide" Target="slides/slide31.xml"/><Relationship Id="rId123" Type="http://schemas.openxmlformats.org/officeDocument/2006/relationships/customXml" Target="../customXml/item3.xml"/><Relationship Id="rId90" Type="http://schemas.openxmlformats.org/officeDocument/2006/relationships/slide" Target="slides/slide84.xml"/><Relationship Id="rId95" Type="http://schemas.openxmlformats.org/officeDocument/2006/relationships/slide" Target="slides/slide89.xml"/><Relationship Id="rId5" Type="http://schemas.openxmlformats.org/officeDocument/2006/relationships/slideMaster" Target="slideMasters/slideMaster5.xml"/><Relationship Id="rId64" Type="http://schemas.openxmlformats.org/officeDocument/2006/relationships/slide" Target="slides/slide58.xml"/><Relationship Id="rId69" Type="http://schemas.openxmlformats.org/officeDocument/2006/relationships/slide" Target="slides/slide63.xml"/><Relationship Id="rId43" Type="http://schemas.openxmlformats.org/officeDocument/2006/relationships/slide" Target="slides/slide37.xml"/><Relationship Id="rId48" Type="http://schemas.openxmlformats.org/officeDocument/2006/relationships/slide" Target="slides/slide42.xml"/><Relationship Id="rId22" Type="http://schemas.openxmlformats.org/officeDocument/2006/relationships/slide" Target="slides/slide16.xml"/><Relationship Id="rId27" Type="http://schemas.openxmlformats.org/officeDocument/2006/relationships/slide" Target="slides/slide21.xml"/><Relationship Id="rId113" Type="http://schemas.openxmlformats.org/officeDocument/2006/relationships/slide" Target="slides/slide107.xml"/><Relationship Id="rId118"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103" Type="http://schemas.openxmlformats.org/officeDocument/2006/relationships/slide" Target="slides/slide97.xml"/><Relationship Id="rId108" Type="http://schemas.openxmlformats.org/officeDocument/2006/relationships/slide" Target="slides/slide102.xml"/><Relationship Id="rId59" Type="http://schemas.openxmlformats.org/officeDocument/2006/relationships/slide" Target="slides/slide53.xml"/><Relationship Id="rId33" Type="http://schemas.openxmlformats.org/officeDocument/2006/relationships/slide" Target="slides/slide27.xml"/><Relationship Id="rId38" Type="http://schemas.openxmlformats.org/officeDocument/2006/relationships/slide" Target="slides/slide32.xml"/><Relationship Id="rId124" Type="http://schemas.openxmlformats.org/officeDocument/2006/relationships/customXml" Target="../customXml/item4.xml"/><Relationship Id="rId91" Type="http://schemas.openxmlformats.org/officeDocument/2006/relationships/slide" Target="slides/slide85.xml"/><Relationship Id="rId96" Type="http://schemas.openxmlformats.org/officeDocument/2006/relationships/slide" Target="slides/slide90.xml"/><Relationship Id="rId70" Type="http://schemas.openxmlformats.org/officeDocument/2006/relationships/slide" Target="slides/slide64.xml"/><Relationship Id="rId75" Type="http://schemas.openxmlformats.org/officeDocument/2006/relationships/slide" Target="slides/slide69.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49" Type="http://schemas.openxmlformats.org/officeDocument/2006/relationships/slide" Target="slides/slide43.xml"/><Relationship Id="rId23" Type="http://schemas.openxmlformats.org/officeDocument/2006/relationships/slide" Target="slides/slide17.xml"/><Relationship Id="rId28" Type="http://schemas.openxmlformats.org/officeDocument/2006/relationships/slide" Target="slides/slide22.xml"/><Relationship Id="rId114" Type="http://schemas.openxmlformats.org/officeDocument/2006/relationships/notesMaster" Target="notesMasters/notesMaster1.xml"/><Relationship Id="rId119" Type="http://schemas.openxmlformats.org/officeDocument/2006/relationships/theme" Target="theme/theme1.xml"/><Relationship Id="rId60" Type="http://schemas.openxmlformats.org/officeDocument/2006/relationships/slide" Target="slides/slide54.xml"/><Relationship Id="rId65" Type="http://schemas.openxmlformats.org/officeDocument/2006/relationships/slide" Target="slides/slide59.xml"/><Relationship Id="rId44" Type="http://schemas.openxmlformats.org/officeDocument/2006/relationships/slide" Target="slides/slide38.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109" Type="http://schemas.openxmlformats.org/officeDocument/2006/relationships/slide" Target="slides/slide103.xml"/><Relationship Id="rId39" Type="http://schemas.openxmlformats.org/officeDocument/2006/relationships/slide" Target="slides/slide33.xml"/><Relationship Id="rId120" Type="http://schemas.openxmlformats.org/officeDocument/2006/relationships/tableStyles" Target="tableStyles.xml"/><Relationship Id="rId104" Type="http://schemas.openxmlformats.org/officeDocument/2006/relationships/slide" Target="slides/slide98.xml"/><Relationship Id="rId97" Type="http://schemas.openxmlformats.org/officeDocument/2006/relationships/slide" Target="slides/slide91.xml"/><Relationship Id="rId76" Type="http://schemas.openxmlformats.org/officeDocument/2006/relationships/slide" Target="slides/slide70.xml"/><Relationship Id="rId50" Type="http://schemas.openxmlformats.org/officeDocument/2006/relationships/slide" Target="slides/slide44.xml"/><Relationship Id="rId55" Type="http://schemas.openxmlformats.org/officeDocument/2006/relationships/slide" Target="slides/slide49.xml"/><Relationship Id="rId34" Type="http://schemas.openxmlformats.org/officeDocument/2006/relationships/slide" Target="slides/slide28.xml"/><Relationship Id="rId92" Type="http://schemas.openxmlformats.org/officeDocument/2006/relationships/slide" Target="slides/slide86.xml"/><Relationship Id="rId71" Type="http://schemas.openxmlformats.org/officeDocument/2006/relationships/slide" Target="slides/slide65.xml"/><Relationship Id="rId7" Type="http://schemas.openxmlformats.org/officeDocument/2006/relationships/slide" Target="slides/slide1.xml"/><Relationship Id="rId29" Type="http://schemas.openxmlformats.org/officeDocument/2006/relationships/slide" Target="slides/slide23.xml"/><Relationship Id="rId2" Type="http://schemas.openxmlformats.org/officeDocument/2006/relationships/slideMaster" Target="slideMasters/slideMaster2.xml"/><Relationship Id="rId66" Type="http://schemas.openxmlformats.org/officeDocument/2006/relationships/slide" Target="slides/slide60.xml"/><Relationship Id="rId40" Type="http://schemas.openxmlformats.org/officeDocument/2006/relationships/slide" Target="slides/slide34.xml"/><Relationship Id="rId45" Type="http://schemas.openxmlformats.org/officeDocument/2006/relationships/slide" Target="slides/slide39.xml"/><Relationship Id="rId24" Type="http://schemas.openxmlformats.org/officeDocument/2006/relationships/slide" Target="slides/slide18.xml"/><Relationship Id="rId110" Type="http://schemas.openxmlformats.org/officeDocument/2006/relationships/slide" Target="slides/slide104.xml"/><Relationship Id="rId115" Type="http://schemas.openxmlformats.org/officeDocument/2006/relationships/handoutMaster" Target="handoutMasters/handoutMaster1.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105" Type="http://schemas.openxmlformats.org/officeDocument/2006/relationships/slide" Target="slides/slide99.xml"/><Relationship Id="rId100" Type="http://schemas.openxmlformats.org/officeDocument/2006/relationships/slide" Target="slides/slide94.xml"/><Relationship Id="rId77" Type="http://schemas.openxmlformats.org/officeDocument/2006/relationships/slide" Target="slides/slide71.xml"/><Relationship Id="rId56" Type="http://schemas.openxmlformats.org/officeDocument/2006/relationships/slide" Target="slides/slide50.xml"/><Relationship Id="rId30" Type="http://schemas.openxmlformats.org/officeDocument/2006/relationships/slide" Target="slides/slide24.xml"/><Relationship Id="rId35" Type="http://schemas.openxmlformats.org/officeDocument/2006/relationships/slide" Target="slides/slide29.xml"/><Relationship Id="rId93" Type="http://schemas.openxmlformats.org/officeDocument/2006/relationships/slide" Target="slides/slide87.xml"/><Relationship Id="rId98" Type="http://schemas.openxmlformats.org/officeDocument/2006/relationships/slide" Target="slides/slide92.xml"/><Relationship Id="rId72" Type="http://schemas.openxmlformats.org/officeDocument/2006/relationships/slide" Target="slides/slide66.xml"/><Relationship Id="rId8" Type="http://schemas.openxmlformats.org/officeDocument/2006/relationships/slide" Target="slides/slide2.xml"/><Relationship Id="rId51" Type="http://schemas.openxmlformats.org/officeDocument/2006/relationships/slide" Target="slides/slide45.xml"/><Relationship Id="rId121" Type="http://schemas.openxmlformats.org/officeDocument/2006/relationships/customXml" Target="../customXml/item1.xml"/><Relationship Id="rId3" Type="http://schemas.openxmlformats.org/officeDocument/2006/relationships/slideMaster" Target="slideMasters/slideMaster3.xml"/><Relationship Id="rId67" Type="http://schemas.openxmlformats.org/officeDocument/2006/relationships/slide" Target="slides/slide61.xml"/><Relationship Id="rId46" Type="http://schemas.openxmlformats.org/officeDocument/2006/relationships/slide" Target="slides/slide40.xml"/><Relationship Id="rId25" Type="http://schemas.openxmlformats.org/officeDocument/2006/relationships/slide" Target="slides/slide19.xml"/><Relationship Id="rId116" Type="http://schemas.openxmlformats.org/officeDocument/2006/relationships/printerSettings" Target="printerSettings/printerSettings1.bin"/><Relationship Id="rId62" Type="http://schemas.openxmlformats.org/officeDocument/2006/relationships/slide" Target="slides/slide56.xml"/><Relationship Id="rId41" Type="http://schemas.openxmlformats.org/officeDocument/2006/relationships/slide" Target="slides/slide35.xml"/><Relationship Id="rId20" Type="http://schemas.openxmlformats.org/officeDocument/2006/relationships/slide" Target="slides/slide14.xml"/><Relationship Id="rId111" Type="http://schemas.openxmlformats.org/officeDocument/2006/relationships/slide" Target="slides/slide105.xml"/><Relationship Id="rId83" Type="http://schemas.openxmlformats.org/officeDocument/2006/relationships/slide" Target="slides/slide77.xml"/><Relationship Id="rId88" Type="http://schemas.openxmlformats.org/officeDocument/2006/relationships/slide" Target="slides/slide82.xml"/><Relationship Id="rId15" Type="http://schemas.openxmlformats.org/officeDocument/2006/relationships/slide" Target="slides/slide9.xml"/><Relationship Id="rId106" Type="http://schemas.openxmlformats.org/officeDocument/2006/relationships/slide" Target="slides/slide100.xml"/><Relationship Id="rId57" Type="http://schemas.openxmlformats.org/officeDocument/2006/relationships/slide" Target="slides/slide51.xml"/><Relationship Id="rId36" Type="http://schemas.openxmlformats.org/officeDocument/2006/relationships/slide" Target="slides/slide30.xml"/><Relationship Id="rId10" Type="http://schemas.openxmlformats.org/officeDocument/2006/relationships/slide" Target="slides/slide4.xml"/><Relationship Id="rId94" Type="http://schemas.openxmlformats.org/officeDocument/2006/relationships/slide" Target="slides/slide88.xml"/><Relationship Id="rId101" Type="http://schemas.openxmlformats.org/officeDocument/2006/relationships/slide" Target="slides/slide95.xml"/><Relationship Id="rId99" Type="http://schemas.openxmlformats.org/officeDocument/2006/relationships/slide" Target="slides/slide93.xml"/><Relationship Id="rId73" Type="http://schemas.openxmlformats.org/officeDocument/2006/relationships/slide" Target="slides/slide67.xml"/><Relationship Id="rId78" Type="http://schemas.openxmlformats.org/officeDocument/2006/relationships/slide" Target="slides/slide72.xml"/><Relationship Id="rId52" Type="http://schemas.openxmlformats.org/officeDocument/2006/relationships/slide" Target="slides/slide46.xml"/><Relationship Id="rId31" Type="http://schemas.openxmlformats.org/officeDocument/2006/relationships/slide" Target="slides/slide25.xml"/><Relationship Id="rId122"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1" Type="http://schemas.openxmlformats.org/officeDocument/2006/relationships/image" Target="../media/image56.png"/><Relationship Id="rId2" Type="http://schemas.microsoft.com/office/2007/relationships/hdphoto" Target="../media/hdphoto1.wdp"/></Relationships>
</file>

<file path=ppt/diagrams/_rels/drawing1.xml.rels><?xml version="1.0" encoding="UTF-8" standalone="yes"?>
<Relationships xmlns="http://schemas.openxmlformats.org/package/2006/relationships"><Relationship Id="rId1" Type="http://schemas.openxmlformats.org/officeDocument/2006/relationships/image" Target="../media/image56.png"/><Relationship Id="rId2"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DF81F-E3B4-4A32-8CB1-46C9617F5782}"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64D05698-E81D-4647-BD2C-3963DAFFA855}">
      <dgm:prSet phldrT="[Text]"/>
      <dgm:spPr>
        <a:solidFill>
          <a:schemeClr val="accent1">
            <a:lumMod val="60000"/>
            <a:lumOff val="40000"/>
          </a:schemeClr>
        </a:solidFill>
      </dgm:spPr>
      <dgm:t>
        <a:bodyPr/>
        <a:lstStyle/>
        <a:p>
          <a:r>
            <a:rPr lang="en-US" dirty="0" smtClean="0">
              <a:solidFill>
                <a:schemeClr val="tx1"/>
              </a:solidFill>
            </a:rPr>
            <a:t>Science and Engineering Practices</a:t>
          </a:r>
          <a:endParaRPr lang="en-US" dirty="0">
            <a:solidFill>
              <a:schemeClr val="tx1"/>
            </a:solidFill>
          </a:endParaRPr>
        </a:p>
      </dgm:t>
    </dgm:pt>
    <dgm:pt modelId="{34214ED0-3EE3-4834-A5CD-D397C844BF19}" type="parTrans" cxnId="{857C4A2E-2780-49CB-B086-EBFA2A83C82D}">
      <dgm:prSet/>
      <dgm:spPr/>
      <dgm:t>
        <a:bodyPr/>
        <a:lstStyle/>
        <a:p>
          <a:endParaRPr lang="en-US"/>
        </a:p>
      </dgm:t>
    </dgm:pt>
    <dgm:pt modelId="{7C0FD069-93A5-4EFF-A300-A683775B72E6}" type="sibTrans" cxnId="{857C4A2E-2780-49CB-B086-EBFA2A83C82D}">
      <dgm:prSet/>
      <dgm:spPr/>
      <dgm:t>
        <a:bodyPr/>
        <a:lstStyle/>
        <a:p>
          <a:endParaRPr lang="en-US"/>
        </a:p>
      </dgm:t>
    </dgm:pt>
    <dgm:pt modelId="{D8C7A6AE-7503-4D9B-A462-6A36429E36F1}">
      <dgm:prSet phldrT="[Text]"/>
      <dgm:spPr>
        <a:solidFill>
          <a:schemeClr val="accent3">
            <a:lumMod val="75000"/>
          </a:schemeClr>
        </a:solidFill>
      </dgm:spPr>
      <dgm:t>
        <a:bodyPr/>
        <a:lstStyle/>
        <a:p>
          <a:r>
            <a:rPr lang="en-US" dirty="0" smtClean="0">
              <a:solidFill>
                <a:schemeClr val="tx1"/>
              </a:solidFill>
            </a:rPr>
            <a:t>Crosscutting Concepts</a:t>
          </a:r>
          <a:endParaRPr lang="en-US" dirty="0">
            <a:solidFill>
              <a:schemeClr val="tx1"/>
            </a:solidFill>
          </a:endParaRPr>
        </a:p>
      </dgm:t>
    </dgm:pt>
    <dgm:pt modelId="{883FA320-002B-4780-A32E-AE47A6C3E752}" type="parTrans" cxnId="{7AD077A1-EC32-4D35-9B3F-8BBA20A7EA39}">
      <dgm:prSet/>
      <dgm:spPr/>
      <dgm:t>
        <a:bodyPr/>
        <a:lstStyle/>
        <a:p>
          <a:endParaRPr lang="en-US"/>
        </a:p>
      </dgm:t>
    </dgm:pt>
    <dgm:pt modelId="{9202540A-CCD8-4BC1-98C9-1F9366A8591F}" type="sibTrans" cxnId="{7AD077A1-EC32-4D35-9B3F-8BBA20A7EA39}">
      <dgm:prSet/>
      <dgm:spPr/>
      <dgm:t>
        <a:bodyPr/>
        <a:lstStyle/>
        <a:p>
          <a:endParaRPr lang="en-US"/>
        </a:p>
      </dgm:t>
    </dgm:pt>
    <dgm:pt modelId="{A5E07413-F193-477B-9ECB-7504EB359A84}">
      <dgm:prSet phldrT="[Text]"/>
      <dgm:spPr>
        <a:solidFill>
          <a:schemeClr val="accent6">
            <a:lumMod val="75000"/>
          </a:schemeClr>
        </a:solidFill>
      </dgm:spPr>
      <dgm:t>
        <a:bodyPr/>
        <a:lstStyle/>
        <a:p>
          <a:r>
            <a:rPr lang="en-US" dirty="0" smtClean="0">
              <a:solidFill>
                <a:schemeClr val="tx1"/>
              </a:solidFill>
            </a:rPr>
            <a:t>Disciplinary Core Ideas</a:t>
          </a:r>
          <a:endParaRPr lang="en-US" dirty="0">
            <a:solidFill>
              <a:schemeClr val="tx1"/>
            </a:solidFill>
          </a:endParaRPr>
        </a:p>
      </dgm:t>
    </dgm:pt>
    <dgm:pt modelId="{0EC179EB-A031-4419-9E09-F993DB49D0C3}" type="parTrans" cxnId="{3B77D1A3-0A96-4CD9-AD26-6FA81E4607BE}">
      <dgm:prSet/>
      <dgm:spPr/>
      <dgm:t>
        <a:bodyPr/>
        <a:lstStyle/>
        <a:p>
          <a:endParaRPr lang="en-US"/>
        </a:p>
      </dgm:t>
    </dgm:pt>
    <dgm:pt modelId="{127131CA-A28E-4CE9-A423-4A5CDDB65F4E}" type="sibTrans" cxnId="{3B77D1A3-0A96-4CD9-AD26-6FA81E4607BE}">
      <dgm:prSet/>
      <dgm:spPr/>
      <dgm:t>
        <a:bodyPr/>
        <a:lstStyle/>
        <a:p>
          <a:endParaRPr lang="en-US"/>
        </a:p>
      </dgm:t>
    </dgm:pt>
    <dgm:pt modelId="{38C01732-5076-4FCC-A3AC-6B774E5B3F6A}" type="pres">
      <dgm:prSet presAssocID="{60EDF81F-E3B4-4A32-8CB1-46C9617F5782}" presName="composite" presStyleCnt="0">
        <dgm:presLayoutVars>
          <dgm:chMax val="5"/>
          <dgm:dir/>
          <dgm:animLvl val="ctr"/>
          <dgm:resizeHandles val="exact"/>
        </dgm:presLayoutVars>
      </dgm:prSet>
      <dgm:spPr/>
      <dgm:t>
        <a:bodyPr/>
        <a:lstStyle/>
        <a:p>
          <a:endParaRPr lang="en-US"/>
        </a:p>
      </dgm:t>
    </dgm:pt>
    <dgm:pt modelId="{ADDC679D-1A9A-4810-820C-274F96454B6D}" type="pres">
      <dgm:prSet presAssocID="{60EDF81F-E3B4-4A32-8CB1-46C9617F5782}" presName="cycle" presStyleCnt="0"/>
      <dgm:spPr/>
    </dgm:pt>
    <dgm:pt modelId="{6024DD8A-6059-4554-B02C-B87C457F5324}" type="pres">
      <dgm:prSet presAssocID="{60EDF81F-E3B4-4A32-8CB1-46C9617F5782}" presName="centerShape" presStyleCnt="0"/>
      <dgm:spPr/>
    </dgm:pt>
    <dgm:pt modelId="{311F80F8-6D8A-4969-A15B-F928B44A070E}" type="pres">
      <dgm:prSet presAssocID="{60EDF81F-E3B4-4A32-8CB1-46C9617F5782}" presName="connSite" presStyleLbl="node1" presStyleIdx="0" presStyleCnt="4"/>
      <dgm:spPr/>
    </dgm:pt>
    <dgm:pt modelId="{38455EB3-5D97-4A13-A670-0B65ADCE481B}" type="pres">
      <dgm:prSet presAssocID="{60EDF81F-E3B4-4A32-8CB1-46C9617F5782}" presName="visible" presStyleLbl="node1" presStyleIdx="0" presStyleCnt="4" custScaleX="195564" custScaleY="197874"/>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t="-8000" b="-8000"/>
          </a:stretch>
        </a:blipFill>
      </dgm:spPr>
      <dgm:t>
        <a:bodyPr/>
        <a:lstStyle/>
        <a:p>
          <a:endParaRPr lang="en-US"/>
        </a:p>
      </dgm:t>
    </dgm:pt>
    <dgm:pt modelId="{EC7854D1-61A5-404B-BF1C-48761BE788EF}" type="pres">
      <dgm:prSet presAssocID="{34214ED0-3EE3-4834-A5CD-D397C844BF19}" presName="Name25" presStyleLbl="parChTrans1D1" presStyleIdx="0" presStyleCnt="3"/>
      <dgm:spPr/>
      <dgm:t>
        <a:bodyPr/>
        <a:lstStyle/>
        <a:p>
          <a:endParaRPr lang="en-US"/>
        </a:p>
      </dgm:t>
    </dgm:pt>
    <dgm:pt modelId="{D35210CA-0AF7-49F1-B49C-DCB2AB11B71E}" type="pres">
      <dgm:prSet presAssocID="{64D05698-E81D-4647-BD2C-3963DAFFA855}" presName="node" presStyleCnt="0"/>
      <dgm:spPr/>
    </dgm:pt>
    <dgm:pt modelId="{84CC38A3-CF76-4DB0-8D41-F547BED71BF1}" type="pres">
      <dgm:prSet presAssocID="{64D05698-E81D-4647-BD2C-3963DAFFA855}" presName="parentNode" presStyleLbl="node1" presStyleIdx="1" presStyleCnt="4" custLinFactX="7687" custLinFactNeighborX="100000" custLinFactNeighborY="-48462">
        <dgm:presLayoutVars>
          <dgm:chMax val="1"/>
          <dgm:bulletEnabled val="1"/>
        </dgm:presLayoutVars>
      </dgm:prSet>
      <dgm:spPr/>
      <dgm:t>
        <a:bodyPr/>
        <a:lstStyle/>
        <a:p>
          <a:endParaRPr lang="en-US"/>
        </a:p>
      </dgm:t>
    </dgm:pt>
    <dgm:pt modelId="{08D76D8C-D64E-4882-8820-56A38742B45F}" type="pres">
      <dgm:prSet presAssocID="{64D05698-E81D-4647-BD2C-3963DAFFA855}" presName="childNode" presStyleLbl="revTx" presStyleIdx="0" presStyleCnt="0">
        <dgm:presLayoutVars>
          <dgm:bulletEnabled val="1"/>
        </dgm:presLayoutVars>
      </dgm:prSet>
      <dgm:spPr/>
      <dgm:t>
        <a:bodyPr/>
        <a:lstStyle/>
        <a:p>
          <a:endParaRPr lang="en-US"/>
        </a:p>
      </dgm:t>
    </dgm:pt>
    <dgm:pt modelId="{AFFD74FA-56CD-48C3-846E-0DAA1C7B2B22}" type="pres">
      <dgm:prSet presAssocID="{883FA320-002B-4780-A32E-AE47A6C3E752}" presName="Name25" presStyleLbl="parChTrans1D1" presStyleIdx="1" presStyleCnt="3"/>
      <dgm:spPr/>
      <dgm:t>
        <a:bodyPr/>
        <a:lstStyle/>
        <a:p>
          <a:endParaRPr lang="en-US"/>
        </a:p>
      </dgm:t>
    </dgm:pt>
    <dgm:pt modelId="{E6F44827-E8F5-4C55-8D05-9E87E1787F47}" type="pres">
      <dgm:prSet presAssocID="{D8C7A6AE-7503-4D9B-A462-6A36429E36F1}" presName="node" presStyleCnt="0"/>
      <dgm:spPr/>
    </dgm:pt>
    <dgm:pt modelId="{B45A45D5-AEEC-4C9D-AA56-28AA44B23420}" type="pres">
      <dgm:prSet presAssocID="{D8C7A6AE-7503-4D9B-A462-6A36429E36F1}" presName="parentNode" presStyleLbl="node1" presStyleIdx="2" presStyleCnt="4" custScaleX="101573" custScaleY="94001" custLinFactX="9651" custLinFactNeighborX="100000" custLinFactNeighborY="-7127">
        <dgm:presLayoutVars>
          <dgm:chMax val="1"/>
          <dgm:bulletEnabled val="1"/>
        </dgm:presLayoutVars>
      </dgm:prSet>
      <dgm:spPr/>
      <dgm:t>
        <a:bodyPr/>
        <a:lstStyle/>
        <a:p>
          <a:endParaRPr lang="en-US"/>
        </a:p>
      </dgm:t>
    </dgm:pt>
    <dgm:pt modelId="{B918419C-0630-4FE2-8005-A1D46528B553}" type="pres">
      <dgm:prSet presAssocID="{D8C7A6AE-7503-4D9B-A462-6A36429E36F1}" presName="childNode" presStyleLbl="revTx" presStyleIdx="0" presStyleCnt="0">
        <dgm:presLayoutVars>
          <dgm:bulletEnabled val="1"/>
        </dgm:presLayoutVars>
      </dgm:prSet>
      <dgm:spPr/>
      <dgm:t>
        <a:bodyPr/>
        <a:lstStyle/>
        <a:p>
          <a:endParaRPr lang="en-US"/>
        </a:p>
      </dgm:t>
    </dgm:pt>
    <dgm:pt modelId="{75BB0F24-3DA7-4552-A3E2-D9616C5532B2}" type="pres">
      <dgm:prSet presAssocID="{0EC179EB-A031-4419-9E09-F993DB49D0C3}" presName="Name25" presStyleLbl="parChTrans1D1" presStyleIdx="2" presStyleCnt="3"/>
      <dgm:spPr/>
      <dgm:t>
        <a:bodyPr/>
        <a:lstStyle/>
        <a:p>
          <a:endParaRPr lang="en-US"/>
        </a:p>
      </dgm:t>
    </dgm:pt>
    <dgm:pt modelId="{FB2F80F6-04BE-400B-B2FE-37AA56FE2038}" type="pres">
      <dgm:prSet presAssocID="{A5E07413-F193-477B-9ECB-7504EB359A84}" presName="node" presStyleCnt="0"/>
      <dgm:spPr/>
    </dgm:pt>
    <dgm:pt modelId="{E71024E8-EFC7-4800-AA6D-8F6825B775C2}" type="pres">
      <dgm:prSet presAssocID="{A5E07413-F193-477B-9ECB-7504EB359A84}" presName="parentNode" presStyleLbl="node1" presStyleIdx="3" presStyleCnt="4" custLinFactNeighborX="89847" custLinFactNeighborY="7720">
        <dgm:presLayoutVars>
          <dgm:chMax val="1"/>
          <dgm:bulletEnabled val="1"/>
        </dgm:presLayoutVars>
      </dgm:prSet>
      <dgm:spPr/>
      <dgm:t>
        <a:bodyPr/>
        <a:lstStyle/>
        <a:p>
          <a:endParaRPr lang="en-US"/>
        </a:p>
      </dgm:t>
    </dgm:pt>
    <dgm:pt modelId="{26F800B8-087F-41F0-9D0A-5DEFD3ED9909}" type="pres">
      <dgm:prSet presAssocID="{A5E07413-F193-477B-9ECB-7504EB359A84}" presName="childNode" presStyleLbl="revTx" presStyleIdx="0" presStyleCnt="0">
        <dgm:presLayoutVars>
          <dgm:bulletEnabled val="1"/>
        </dgm:presLayoutVars>
      </dgm:prSet>
      <dgm:spPr/>
      <dgm:t>
        <a:bodyPr/>
        <a:lstStyle/>
        <a:p>
          <a:endParaRPr lang="en-US"/>
        </a:p>
      </dgm:t>
    </dgm:pt>
  </dgm:ptLst>
  <dgm:cxnLst>
    <dgm:cxn modelId="{4FEFF6A9-0FCF-4C73-B5EC-80C3EF2B1695}" type="presOf" srcId="{A5E07413-F193-477B-9ECB-7504EB359A84}" destId="{E71024E8-EFC7-4800-AA6D-8F6825B775C2}" srcOrd="0" destOrd="0" presId="urn:microsoft.com/office/officeart/2005/8/layout/radial2"/>
    <dgm:cxn modelId="{3B77D1A3-0A96-4CD9-AD26-6FA81E4607BE}" srcId="{60EDF81F-E3B4-4A32-8CB1-46C9617F5782}" destId="{A5E07413-F193-477B-9ECB-7504EB359A84}" srcOrd="2" destOrd="0" parTransId="{0EC179EB-A031-4419-9E09-F993DB49D0C3}" sibTransId="{127131CA-A28E-4CE9-A423-4A5CDDB65F4E}"/>
    <dgm:cxn modelId="{EC1A164C-095D-4631-80DC-3BF9DDF2CD0E}" type="presOf" srcId="{0EC179EB-A031-4419-9E09-F993DB49D0C3}" destId="{75BB0F24-3DA7-4552-A3E2-D9616C5532B2}" srcOrd="0" destOrd="0" presId="urn:microsoft.com/office/officeart/2005/8/layout/radial2"/>
    <dgm:cxn modelId="{857C4A2E-2780-49CB-B086-EBFA2A83C82D}" srcId="{60EDF81F-E3B4-4A32-8CB1-46C9617F5782}" destId="{64D05698-E81D-4647-BD2C-3963DAFFA855}" srcOrd="0" destOrd="0" parTransId="{34214ED0-3EE3-4834-A5CD-D397C844BF19}" sibTransId="{7C0FD069-93A5-4EFF-A300-A683775B72E6}"/>
    <dgm:cxn modelId="{31C829AC-42E0-40D1-8A81-D909CA5D94C4}" type="presOf" srcId="{883FA320-002B-4780-A32E-AE47A6C3E752}" destId="{AFFD74FA-56CD-48C3-846E-0DAA1C7B2B22}" srcOrd="0" destOrd="0" presId="urn:microsoft.com/office/officeart/2005/8/layout/radial2"/>
    <dgm:cxn modelId="{315B83BB-0724-4ACE-BCF2-A8B36AD4CC9D}" type="presOf" srcId="{64D05698-E81D-4647-BD2C-3963DAFFA855}" destId="{84CC38A3-CF76-4DB0-8D41-F547BED71BF1}" srcOrd="0" destOrd="0" presId="urn:microsoft.com/office/officeart/2005/8/layout/radial2"/>
    <dgm:cxn modelId="{24762CEA-77BC-47DA-A0DC-9C65FF54A4B7}" type="presOf" srcId="{34214ED0-3EE3-4834-A5CD-D397C844BF19}" destId="{EC7854D1-61A5-404B-BF1C-48761BE788EF}" srcOrd="0" destOrd="0" presId="urn:microsoft.com/office/officeart/2005/8/layout/radial2"/>
    <dgm:cxn modelId="{34783C84-1EBA-4119-B2F4-5DB89A647672}" type="presOf" srcId="{60EDF81F-E3B4-4A32-8CB1-46C9617F5782}" destId="{38C01732-5076-4FCC-A3AC-6B774E5B3F6A}" srcOrd="0" destOrd="0" presId="urn:microsoft.com/office/officeart/2005/8/layout/radial2"/>
    <dgm:cxn modelId="{7AD077A1-EC32-4D35-9B3F-8BBA20A7EA39}" srcId="{60EDF81F-E3B4-4A32-8CB1-46C9617F5782}" destId="{D8C7A6AE-7503-4D9B-A462-6A36429E36F1}" srcOrd="1" destOrd="0" parTransId="{883FA320-002B-4780-A32E-AE47A6C3E752}" sibTransId="{9202540A-CCD8-4BC1-98C9-1F9366A8591F}"/>
    <dgm:cxn modelId="{ECE78F2B-CADB-4B92-9A10-3A55C18DD958}" type="presOf" srcId="{D8C7A6AE-7503-4D9B-A462-6A36429E36F1}" destId="{B45A45D5-AEEC-4C9D-AA56-28AA44B23420}" srcOrd="0" destOrd="0" presId="urn:microsoft.com/office/officeart/2005/8/layout/radial2"/>
    <dgm:cxn modelId="{8F9D2853-A818-4977-B639-42DA36FF4165}" type="presParOf" srcId="{38C01732-5076-4FCC-A3AC-6B774E5B3F6A}" destId="{ADDC679D-1A9A-4810-820C-274F96454B6D}" srcOrd="0" destOrd="0" presId="urn:microsoft.com/office/officeart/2005/8/layout/radial2"/>
    <dgm:cxn modelId="{C28E3D98-9033-41B2-91F4-8170E14C5175}" type="presParOf" srcId="{ADDC679D-1A9A-4810-820C-274F96454B6D}" destId="{6024DD8A-6059-4554-B02C-B87C457F5324}" srcOrd="0" destOrd="0" presId="urn:microsoft.com/office/officeart/2005/8/layout/radial2"/>
    <dgm:cxn modelId="{6DFB69F3-61A8-4BD1-9D3C-381C39F0EA61}" type="presParOf" srcId="{6024DD8A-6059-4554-B02C-B87C457F5324}" destId="{311F80F8-6D8A-4969-A15B-F928B44A070E}" srcOrd="0" destOrd="0" presId="urn:microsoft.com/office/officeart/2005/8/layout/radial2"/>
    <dgm:cxn modelId="{7DC38621-42FC-4196-A0A5-8FB08B2845D7}" type="presParOf" srcId="{6024DD8A-6059-4554-B02C-B87C457F5324}" destId="{38455EB3-5D97-4A13-A670-0B65ADCE481B}" srcOrd="1" destOrd="0" presId="urn:microsoft.com/office/officeart/2005/8/layout/radial2"/>
    <dgm:cxn modelId="{FE62D4DF-8989-4A85-B960-3BB568633DEB}" type="presParOf" srcId="{ADDC679D-1A9A-4810-820C-274F96454B6D}" destId="{EC7854D1-61A5-404B-BF1C-48761BE788EF}" srcOrd="1" destOrd="0" presId="urn:microsoft.com/office/officeart/2005/8/layout/radial2"/>
    <dgm:cxn modelId="{6F07E379-5EC4-4ECE-A08D-E4E765BF4288}" type="presParOf" srcId="{ADDC679D-1A9A-4810-820C-274F96454B6D}" destId="{D35210CA-0AF7-49F1-B49C-DCB2AB11B71E}" srcOrd="2" destOrd="0" presId="urn:microsoft.com/office/officeart/2005/8/layout/radial2"/>
    <dgm:cxn modelId="{6DBE44EC-5F50-4D1A-B213-A80C809B3434}" type="presParOf" srcId="{D35210CA-0AF7-49F1-B49C-DCB2AB11B71E}" destId="{84CC38A3-CF76-4DB0-8D41-F547BED71BF1}" srcOrd="0" destOrd="0" presId="urn:microsoft.com/office/officeart/2005/8/layout/radial2"/>
    <dgm:cxn modelId="{D79F785E-954F-4BE0-BFFC-80F4AFB9A03E}" type="presParOf" srcId="{D35210CA-0AF7-49F1-B49C-DCB2AB11B71E}" destId="{08D76D8C-D64E-4882-8820-56A38742B45F}" srcOrd="1" destOrd="0" presId="urn:microsoft.com/office/officeart/2005/8/layout/radial2"/>
    <dgm:cxn modelId="{AFDAF03B-D67B-4F22-94C9-5820C3797104}" type="presParOf" srcId="{ADDC679D-1A9A-4810-820C-274F96454B6D}" destId="{AFFD74FA-56CD-48C3-846E-0DAA1C7B2B22}" srcOrd="3" destOrd="0" presId="urn:microsoft.com/office/officeart/2005/8/layout/radial2"/>
    <dgm:cxn modelId="{3A7F1CDE-8BC3-4BC6-8821-E059AF54C9E2}" type="presParOf" srcId="{ADDC679D-1A9A-4810-820C-274F96454B6D}" destId="{E6F44827-E8F5-4C55-8D05-9E87E1787F47}" srcOrd="4" destOrd="0" presId="urn:microsoft.com/office/officeart/2005/8/layout/radial2"/>
    <dgm:cxn modelId="{D5E1D8E0-569A-4383-A79A-FB38250FBBA9}" type="presParOf" srcId="{E6F44827-E8F5-4C55-8D05-9E87E1787F47}" destId="{B45A45D5-AEEC-4C9D-AA56-28AA44B23420}" srcOrd="0" destOrd="0" presId="urn:microsoft.com/office/officeart/2005/8/layout/radial2"/>
    <dgm:cxn modelId="{789CD51C-D033-4BD3-917E-220E6331496A}" type="presParOf" srcId="{E6F44827-E8F5-4C55-8D05-9E87E1787F47}" destId="{B918419C-0630-4FE2-8005-A1D46528B553}" srcOrd="1" destOrd="0" presId="urn:microsoft.com/office/officeart/2005/8/layout/radial2"/>
    <dgm:cxn modelId="{F1808E9A-30BA-4402-9E92-B4D345B3DD93}" type="presParOf" srcId="{ADDC679D-1A9A-4810-820C-274F96454B6D}" destId="{75BB0F24-3DA7-4552-A3E2-D9616C5532B2}" srcOrd="5" destOrd="0" presId="urn:microsoft.com/office/officeart/2005/8/layout/radial2"/>
    <dgm:cxn modelId="{4D38A5A7-AA4D-4BF3-ACE1-97656619F363}" type="presParOf" srcId="{ADDC679D-1A9A-4810-820C-274F96454B6D}" destId="{FB2F80F6-04BE-400B-B2FE-37AA56FE2038}" srcOrd="6" destOrd="0" presId="urn:microsoft.com/office/officeart/2005/8/layout/radial2"/>
    <dgm:cxn modelId="{6FEC6E77-346B-47CD-A7D0-ABC6FEE000F9}" type="presParOf" srcId="{FB2F80F6-04BE-400B-B2FE-37AA56FE2038}" destId="{E71024E8-EFC7-4800-AA6D-8F6825B775C2}" srcOrd="0" destOrd="0" presId="urn:microsoft.com/office/officeart/2005/8/layout/radial2"/>
    <dgm:cxn modelId="{0C5B3E58-42C2-4A28-AB44-8C764807CE03}" type="presParOf" srcId="{FB2F80F6-04BE-400B-B2FE-37AA56FE2038}" destId="{26F800B8-087F-41F0-9D0A-5DEFD3ED990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B0F24-3DA7-4552-A3E2-D9616C5532B2}">
      <dsp:nvSpPr>
        <dsp:cNvPr id="0" name=""/>
        <dsp:cNvSpPr/>
      </dsp:nvSpPr>
      <dsp:spPr>
        <a:xfrm rot="1736303">
          <a:off x="2631638" y="3054161"/>
          <a:ext cx="1770718" cy="61611"/>
        </a:xfrm>
        <a:custGeom>
          <a:avLst/>
          <a:gdLst/>
          <a:ahLst/>
          <a:cxnLst/>
          <a:rect l="0" t="0" r="0" b="0"/>
          <a:pathLst>
            <a:path>
              <a:moveTo>
                <a:pt x="0" y="30805"/>
              </a:moveTo>
              <a:lnTo>
                <a:pt x="1770718" y="3080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D74FA-56CD-48C3-846E-0DAA1C7B2B22}">
      <dsp:nvSpPr>
        <dsp:cNvPr id="0" name=""/>
        <dsp:cNvSpPr/>
      </dsp:nvSpPr>
      <dsp:spPr>
        <a:xfrm rot="21495351">
          <a:off x="2741689" y="2135283"/>
          <a:ext cx="2135951" cy="61611"/>
        </a:xfrm>
        <a:custGeom>
          <a:avLst/>
          <a:gdLst/>
          <a:ahLst/>
          <a:cxnLst/>
          <a:rect l="0" t="0" r="0" b="0"/>
          <a:pathLst>
            <a:path>
              <a:moveTo>
                <a:pt x="0" y="30805"/>
              </a:moveTo>
              <a:lnTo>
                <a:pt x="2135951" y="3080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854D1-61A5-404B-BF1C-48761BE788EF}">
      <dsp:nvSpPr>
        <dsp:cNvPr id="0" name=""/>
        <dsp:cNvSpPr/>
      </dsp:nvSpPr>
      <dsp:spPr>
        <a:xfrm rot="19970382">
          <a:off x="2632845" y="1336271"/>
          <a:ext cx="1983157" cy="61611"/>
        </a:xfrm>
        <a:custGeom>
          <a:avLst/>
          <a:gdLst/>
          <a:ahLst/>
          <a:cxnLst/>
          <a:rect l="0" t="0" r="0" b="0"/>
          <a:pathLst>
            <a:path>
              <a:moveTo>
                <a:pt x="0" y="30805"/>
              </a:moveTo>
              <a:lnTo>
                <a:pt x="1983157" y="3080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455EB3-5D97-4A13-A670-0B65ADCE481B}">
      <dsp:nvSpPr>
        <dsp:cNvPr id="0" name=""/>
        <dsp:cNvSpPr/>
      </dsp:nvSpPr>
      <dsp:spPr>
        <a:xfrm>
          <a:off x="-236199" y="3280"/>
          <a:ext cx="4386623" cy="4438438"/>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C38A3-CF76-4DB0-8D41-F547BED71BF1}">
      <dsp:nvSpPr>
        <dsp:cNvPr id="0" name=""/>
        <dsp:cNvSpPr/>
      </dsp:nvSpPr>
      <dsp:spPr>
        <a:xfrm>
          <a:off x="4437433" y="0"/>
          <a:ext cx="1255683" cy="1255683"/>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Science and Engineering Practices</a:t>
          </a:r>
          <a:endParaRPr lang="en-US" sz="1400" kern="1200" dirty="0">
            <a:solidFill>
              <a:schemeClr val="tx1"/>
            </a:solidFill>
          </a:endParaRPr>
        </a:p>
      </dsp:txBody>
      <dsp:txXfrm>
        <a:off x="4621324" y="183891"/>
        <a:ext cx="887901" cy="887901"/>
      </dsp:txXfrm>
    </dsp:sp>
    <dsp:sp modelId="{B45A45D5-AEEC-4C9D-AA56-28AA44B23420}">
      <dsp:nvSpPr>
        <dsp:cNvPr id="0" name=""/>
        <dsp:cNvSpPr/>
      </dsp:nvSpPr>
      <dsp:spPr>
        <a:xfrm>
          <a:off x="4876801" y="1523997"/>
          <a:ext cx="1275435" cy="1180355"/>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Crosscutting Concepts</a:t>
          </a:r>
          <a:endParaRPr lang="en-US" sz="1400" kern="1200" dirty="0">
            <a:solidFill>
              <a:schemeClr val="tx1"/>
            </a:solidFill>
          </a:endParaRPr>
        </a:p>
      </dsp:txBody>
      <dsp:txXfrm>
        <a:off x="5063584" y="1696856"/>
        <a:ext cx="901869" cy="834637"/>
      </dsp:txXfrm>
    </dsp:sp>
    <dsp:sp modelId="{E71024E8-EFC7-4800-AA6D-8F6825B775C2}">
      <dsp:nvSpPr>
        <dsp:cNvPr id="0" name=""/>
        <dsp:cNvSpPr/>
      </dsp:nvSpPr>
      <dsp:spPr>
        <a:xfrm>
          <a:off x="4213420" y="3189316"/>
          <a:ext cx="1255683" cy="125568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Disciplinary Core Ideas</a:t>
          </a:r>
          <a:endParaRPr lang="en-US" sz="1400" kern="1200" dirty="0">
            <a:solidFill>
              <a:schemeClr val="tx1"/>
            </a:solidFill>
          </a:endParaRPr>
        </a:p>
      </dsp:txBody>
      <dsp:txXfrm>
        <a:off x="4397311" y="3373207"/>
        <a:ext cx="887901" cy="88790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265"/>
          </a:xfrm>
          <a:prstGeom prst="rect">
            <a:avLst/>
          </a:prstGeom>
        </p:spPr>
        <p:txBody>
          <a:bodyPr vert="horz" lIns="94064" tIns="47032" rIns="94064" bIns="47032" rtlCol="0"/>
          <a:lstStyle>
            <a:lvl1pPr algn="r">
              <a:defRPr sz="1200"/>
            </a:lvl1pPr>
          </a:lstStyle>
          <a:p>
            <a:fld id="{300DDEB1-F827-41BA-A512-41199CC979D2}" type="datetimeFigureOut">
              <a:rPr lang="en-US" smtClean="0"/>
              <a:t>9/24/13</a:t>
            </a:fld>
            <a:endParaRPr lang="en-US"/>
          </a:p>
        </p:txBody>
      </p:sp>
      <p:sp>
        <p:nvSpPr>
          <p:cNvPr id="4" name="Footer Placeholder 3"/>
          <p:cNvSpPr>
            <a:spLocks noGrp="1"/>
          </p:cNvSpPr>
          <p:nvPr>
            <p:ph type="ftr" sz="quarter" idx="2"/>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14406"/>
            <a:ext cx="3066733" cy="469265"/>
          </a:xfrm>
          <a:prstGeom prst="rect">
            <a:avLst/>
          </a:prstGeom>
        </p:spPr>
        <p:txBody>
          <a:bodyPr vert="horz" lIns="94064" tIns="47032" rIns="94064" bIns="47032" rtlCol="0" anchor="b"/>
          <a:lstStyle>
            <a:lvl1pPr algn="r">
              <a:defRPr sz="1200"/>
            </a:lvl1pPr>
          </a:lstStyle>
          <a:p>
            <a:fld id="{18FAF8FD-C357-46D7-BD83-8CBC790447A9}" type="slidenum">
              <a:rPr lang="en-US" smtClean="0"/>
              <a:t>‹#›</a:t>
            </a:fld>
            <a:endParaRPr lang="en-US"/>
          </a:p>
        </p:txBody>
      </p:sp>
    </p:spTree>
    <p:extLst>
      <p:ext uri="{BB962C8B-B14F-4D97-AF65-F5344CB8AC3E}">
        <p14:creationId xmlns:p14="http://schemas.microsoft.com/office/powerpoint/2010/main" val="295536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69265"/>
          </a:xfrm>
          <a:prstGeom prst="rect">
            <a:avLst/>
          </a:prstGeom>
        </p:spPr>
        <p:txBody>
          <a:bodyPr vert="horz" lIns="94064" tIns="47032" rIns="94064" bIns="47032" rtlCol="0"/>
          <a:lstStyle>
            <a:lvl1pPr algn="r">
              <a:defRPr sz="1200"/>
            </a:lvl1pPr>
          </a:lstStyle>
          <a:p>
            <a:fld id="{C2E8A5D6-09C6-40FD-BC89-5FB9BF9D471F}" type="datetimeFigureOut">
              <a:rPr lang="en-US" smtClean="0"/>
              <a:t>9/24/13</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458018"/>
            <a:ext cx="5661660" cy="4223385"/>
          </a:xfrm>
          <a:prstGeom prst="rect">
            <a:avLst/>
          </a:prstGeom>
        </p:spPr>
        <p:txBody>
          <a:bodyPr vert="horz" lIns="94064" tIns="47032" rIns="94064" bIns="470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6"/>
            <a:ext cx="3066733" cy="469265"/>
          </a:xfrm>
          <a:prstGeom prst="rect">
            <a:avLst/>
          </a:prstGeom>
        </p:spPr>
        <p:txBody>
          <a:bodyPr vert="horz" lIns="94064" tIns="47032" rIns="94064" bIns="47032" rtlCol="0" anchor="b"/>
          <a:lstStyle>
            <a:lvl1pPr algn="r">
              <a:defRPr sz="1200"/>
            </a:lvl1pPr>
          </a:lstStyle>
          <a:p>
            <a:fld id="{60913557-7C53-471A-BB74-08C5526B88AA}" type="slidenum">
              <a:rPr lang="en-US" smtClean="0"/>
              <a:t>‹#›</a:t>
            </a:fld>
            <a:endParaRPr lang="en-US"/>
          </a:p>
        </p:txBody>
      </p:sp>
    </p:spTree>
    <p:extLst>
      <p:ext uri="{BB962C8B-B14F-4D97-AF65-F5344CB8AC3E}">
        <p14:creationId xmlns:p14="http://schemas.microsoft.com/office/powerpoint/2010/main" val="116467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Science—and therefore science education—is central to the lives of all Americans, preparing them to be informed citizens in a democracy and knowledgeable consumers.  It is also the case that if the nation is to compete and lead in the global economy and if American students are to be able to pursue expanding employment opportunities in science-related fields, all students must all have a solid K–12 science education that prepares them for college and careers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a:t>
            </a:fld>
            <a:endParaRPr lang="en-US" dirty="0"/>
          </a:p>
        </p:txBody>
      </p:sp>
    </p:spTree>
    <p:extLst>
      <p:ext uri="{BB962C8B-B14F-4D97-AF65-F5344CB8AC3E}">
        <p14:creationId xmlns:p14="http://schemas.microsoft.com/office/powerpoint/2010/main" val="414720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Focus of Building Capacity.</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32</a:t>
            </a:fld>
            <a:endParaRPr lang="en-US"/>
          </a:p>
        </p:txBody>
      </p:sp>
    </p:spTree>
    <p:extLst>
      <p:ext uri="{BB962C8B-B14F-4D97-AF65-F5344CB8AC3E}">
        <p14:creationId xmlns:p14="http://schemas.microsoft.com/office/powerpoint/2010/main" val="49766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had tim</a:t>
            </a:r>
            <a:r>
              <a:rPr lang="en-US" baseline="0" dirty="0" smtClean="0"/>
              <a:t>e to process the goals of our Leadership Network, we would like for you to collaborate together as a District Leadership Team to construct a resume.  This resume should showcase your experiences, achievements, strengths and qualities.</a:t>
            </a:r>
          </a:p>
          <a:p>
            <a:r>
              <a:rPr lang="en-US" baseline="0" dirty="0" smtClean="0"/>
              <a:t>Record your resume in a format of your choice on the chart paper provided.  As you complete your resume, we will display them around the room for people to view through out the day.  Some of our greatest assets are our ability to network.  This will give you a clear picture of who is in the room and potential contacts for support.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33</a:t>
            </a:fld>
            <a:endParaRPr lang="en-US"/>
          </a:p>
        </p:txBody>
      </p:sp>
    </p:spTree>
    <p:extLst>
      <p:ext uri="{BB962C8B-B14F-4D97-AF65-F5344CB8AC3E}">
        <p14:creationId xmlns:p14="http://schemas.microsoft.com/office/powerpoint/2010/main" val="220471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CC9A8-FE88-420E-B7EA-33DDA55D5CAE}" type="slidenum">
              <a:rPr lang="en-US"/>
              <a:pPr/>
              <a:t>50</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Use cubes or spheres to develop this idea with students.  Mathematical connections: area, volume, proportionality.  Heat transfer (ears)</a:t>
            </a:r>
          </a:p>
        </p:txBody>
      </p:sp>
    </p:spTree>
    <p:extLst>
      <p:ext uri="{BB962C8B-B14F-4D97-AF65-F5344CB8AC3E}">
        <p14:creationId xmlns:p14="http://schemas.microsoft.com/office/powerpoint/2010/main" val="405844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00AEB-3E09-4F27-BE49-931AB3513520}" type="slidenum">
              <a:rPr lang="en-US"/>
              <a:pPr/>
              <a:t>51</a:t>
            </a:fld>
            <a:endParaRPr lang="en-US"/>
          </a:p>
        </p:txBody>
      </p:sp>
      <p:sp>
        <p:nvSpPr>
          <p:cNvPr id="114690" name="Rectangle 1026"/>
          <p:cNvSpPr>
            <a:spLocks noGrp="1" noRot="1" noChangeAspect="1" noChangeArrowheads="1" noTextEdit="1"/>
          </p:cNvSpPr>
          <p:nvPr>
            <p:ph type="sldImg"/>
          </p:nvPr>
        </p:nvSpPr>
        <p:spPr>
          <a:ln/>
        </p:spPr>
      </p:sp>
      <p:sp>
        <p:nvSpPr>
          <p:cNvPr id="114691" name="Rectangle 1027"/>
          <p:cNvSpPr>
            <a:spLocks noGrp="1" noChangeArrowheads="1"/>
          </p:cNvSpPr>
          <p:nvPr>
            <p:ph type="body" idx="1"/>
          </p:nvPr>
        </p:nvSpPr>
        <p:spPr/>
        <p:txBody>
          <a:bodyPr/>
          <a:lstStyle/>
          <a:p>
            <a:r>
              <a:rPr lang="en-US"/>
              <a:t>Curricular connections: biology, chemistry (molecular forces), materials science (new adhesive)</a:t>
            </a:r>
          </a:p>
        </p:txBody>
      </p:sp>
    </p:spTree>
    <p:extLst>
      <p:ext uri="{BB962C8B-B14F-4D97-AF65-F5344CB8AC3E}">
        <p14:creationId xmlns:p14="http://schemas.microsoft.com/office/powerpoint/2010/main" val="3814474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E256D-AC04-466C-8679-05F90951BD9F}" type="slidenum">
              <a:rPr lang="en-US"/>
              <a:pPr/>
              <a:t>52</a:t>
            </a:fld>
            <a:endParaRPr lang="en-US"/>
          </a:p>
        </p:txBody>
      </p:sp>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p:txBody>
          <a:bodyPr/>
          <a:lstStyle/>
          <a:p>
            <a:r>
              <a:rPr lang="en-US"/>
              <a:t>Setae pronounced “See’ – tee”.  Many bacteria are in the 3-5 micron size range.</a:t>
            </a:r>
          </a:p>
          <a:p>
            <a:r>
              <a:rPr lang="en-US"/>
              <a:t>Curricular connections: biology, chemistry (molecular forces), materials science (adhesive)</a:t>
            </a:r>
          </a:p>
        </p:txBody>
      </p:sp>
    </p:spTree>
    <p:extLst>
      <p:ext uri="{BB962C8B-B14F-4D97-AF65-F5344CB8AC3E}">
        <p14:creationId xmlns:p14="http://schemas.microsoft.com/office/powerpoint/2010/main" val="410344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3E3DB-1D00-4D19-99F9-8D518CB5BC67}" type="slidenum">
              <a:rPr lang="en-US"/>
              <a:pPr/>
              <a:t>54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Poor girl looks upset about scaling laws.</a:t>
            </a:r>
          </a:p>
        </p:txBody>
      </p:sp>
    </p:spTree>
    <p:extLst>
      <p:ext uri="{BB962C8B-B14F-4D97-AF65-F5344CB8AC3E}">
        <p14:creationId xmlns:p14="http://schemas.microsoft.com/office/powerpoint/2010/main" val="84635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09772-BCD8-489C-B6A9-603F654EC470}" type="slidenum">
              <a:rPr lang="en-US"/>
              <a:pPr/>
              <a:t>55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Human bone would have to support about 85,000 lbs to be equivalently strong.</a:t>
            </a:r>
          </a:p>
          <a:p>
            <a:r>
              <a:rPr lang="en-US"/>
              <a:t>Curriculum connections: biology, physics</a:t>
            </a:r>
          </a:p>
        </p:txBody>
      </p:sp>
    </p:spTree>
    <p:extLst>
      <p:ext uri="{BB962C8B-B14F-4D97-AF65-F5344CB8AC3E}">
        <p14:creationId xmlns:p14="http://schemas.microsoft.com/office/powerpoint/2010/main" val="993852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78709-0A7A-44F0-914D-0A964ED85120}" type="slidenum">
              <a:rPr lang="en-US"/>
              <a:pPr/>
              <a:t>57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Human bone would have to support about 85,000 lbs to be equivalently strong.</a:t>
            </a:r>
          </a:p>
          <a:p>
            <a:r>
              <a:rPr lang="en-US"/>
              <a:t>Curriculum connections: biology, physics</a:t>
            </a:r>
          </a:p>
        </p:txBody>
      </p:sp>
    </p:spTree>
    <p:extLst>
      <p:ext uri="{BB962C8B-B14F-4D97-AF65-F5344CB8AC3E}">
        <p14:creationId xmlns:p14="http://schemas.microsoft.com/office/powerpoint/2010/main" val="1717861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organizations that are formally engaged as lead partners in the development of the NGSS are Achieve, NRC, </a:t>
            </a:r>
            <a:r>
              <a:rPr lang="en-US" dirty="0" smtClean="0">
                <a:solidFill>
                  <a:srgbClr val="FF0000"/>
                </a:solidFill>
                <a:ea typeface="ＭＳ Ｐゴシック" pitchFamily="34" charset="-128"/>
              </a:rPr>
              <a:t>AAAS,</a:t>
            </a:r>
            <a:r>
              <a:rPr lang="en-US" dirty="0" smtClean="0">
                <a:ea typeface="ＭＳ Ｐゴシック" pitchFamily="34" charset="-128"/>
              </a:rPr>
              <a:t> and NSTA.   Find logo for AAAS (Sue)</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49981" indent="-288454" eaLnBrk="0" hangingPunct="0">
              <a:defRPr sz="2500">
                <a:solidFill>
                  <a:schemeClr val="tx1"/>
                </a:solidFill>
                <a:latin typeface="Arial" pitchFamily="34" charset="0"/>
                <a:ea typeface="ＭＳ Ｐゴシック" pitchFamily="34" charset="-128"/>
              </a:defRPr>
            </a:lvl2pPr>
            <a:lvl3pPr marL="1153817" indent="-230763" eaLnBrk="0" hangingPunct="0">
              <a:defRPr sz="2500">
                <a:solidFill>
                  <a:schemeClr val="tx1"/>
                </a:solidFill>
                <a:latin typeface="Arial" pitchFamily="34" charset="0"/>
                <a:ea typeface="ＭＳ Ｐゴシック" pitchFamily="34" charset="-128"/>
              </a:defRPr>
            </a:lvl3pPr>
            <a:lvl4pPr marL="1615343" indent="-230763" eaLnBrk="0" hangingPunct="0">
              <a:defRPr sz="2500">
                <a:solidFill>
                  <a:schemeClr val="tx1"/>
                </a:solidFill>
                <a:latin typeface="Arial" pitchFamily="34" charset="0"/>
                <a:ea typeface="ＭＳ Ｐゴシック" pitchFamily="34" charset="-128"/>
              </a:defRPr>
            </a:lvl4pPr>
            <a:lvl5pPr marL="2076870" indent="-230763" eaLnBrk="0" hangingPunct="0">
              <a:defRPr sz="2500">
                <a:solidFill>
                  <a:schemeClr val="tx1"/>
                </a:solidFill>
                <a:latin typeface="Arial" pitchFamily="34" charset="0"/>
                <a:ea typeface="ＭＳ Ｐゴシック" pitchFamily="34" charset="-128"/>
              </a:defRPr>
            </a:lvl5pPr>
            <a:lvl6pPr marL="2538396" indent="-23076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2999923" indent="-23076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461450" indent="-23076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22976" indent="-23076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EE97DEDA-C15B-4EB9-B7FF-7D5F62BDE94A}" type="slidenum">
              <a:rPr lang="en-US" sz="1200">
                <a:solidFill>
                  <a:prstClr val="black"/>
                </a:solidFill>
                <a:latin typeface="Calibri" pitchFamily="34" charset="0"/>
              </a:rPr>
              <a:pPr eaLnBrk="1" hangingPunct="1"/>
              <a:t>59</a:t>
            </a:fld>
            <a:endParaRPr lang="en-US" sz="1200" dirty="0">
              <a:solidFill>
                <a:prstClr val="black"/>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079">
              <a:spcBef>
                <a:spcPct val="0"/>
              </a:spcBef>
            </a:pPr>
            <a:endParaRPr lang="en-US" dirty="0" smtClean="0">
              <a:ea typeface="ＭＳ Ｐゴシック" pitchFamily="34" charset="-128"/>
            </a:endParaRPr>
          </a:p>
          <a:p>
            <a:pPr defTabSz="939079">
              <a:spcBef>
                <a:spcPct val="0"/>
              </a:spcBef>
            </a:pPr>
            <a:r>
              <a:rPr lang="en-US" dirty="0" smtClean="0">
                <a:ea typeface="ＭＳ Ｐゴシック" pitchFamily="34" charset="-128"/>
              </a:rPr>
              <a:t>26 states have volunteered to be lead states in the development of NGSS: Arizona, Arkansas California, Delaware, Georgia, Illinois, Iowa, Kansas, Kentucky, Maine, Maryland, Massachusetts, Michigan, Minnesota, Montana, New Jersey, New York, North Carolina Ohio, Oregon, Rhode Island, South Dakota, Tennessee, Vermont, Washington and West Virginia. </a:t>
            </a:r>
          </a:p>
          <a:p>
            <a:pPr defTabSz="939079">
              <a:spcBef>
                <a:spcPct val="0"/>
              </a:spcBef>
            </a:pPr>
            <a:endParaRPr lang="en-US" dirty="0" smtClean="0">
              <a:ea typeface="ＭＳ Ｐゴシック" pitchFamily="34" charset="-128"/>
            </a:endParaRPr>
          </a:p>
          <a:p>
            <a:pPr defTabSz="939079">
              <a:spcBef>
                <a:spcPct val="0"/>
              </a:spcBef>
            </a:pPr>
            <a:r>
              <a:rPr lang="en-US" dirty="0" smtClean="0">
                <a:ea typeface="ＭＳ Ｐゴシック" pitchFamily="34" charset="-128"/>
              </a:rPr>
              <a:t>Lead states have agreed to seriously consider adoption of NGSS once they are complete at the end of 2012. </a:t>
            </a:r>
          </a:p>
          <a:p>
            <a:pPr defTabSz="939079">
              <a:spcBef>
                <a:spcPct val="0"/>
              </a:spcBef>
            </a:pPr>
            <a:endParaRPr lang="en-US" dirty="0" smtClean="0">
              <a:ea typeface="ＭＳ Ｐゴシック" pitchFamily="34" charset="-128"/>
            </a:endParaRPr>
          </a:p>
          <a:p>
            <a:pPr defTabSz="939079">
              <a:spcBef>
                <a:spcPct val="0"/>
              </a:spcBef>
            </a:pPr>
            <a:r>
              <a:rPr lang="en-US" dirty="0" smtClean="0">
                <a:ea typeface="ＭＳ Ｐゴシック" pitchFamily="34" charset="-128"/>
              </a:rPr>
              <a:t>Lead states have created committees that are responsible for reviewing and providing feedback about drafts versions of NGSS to Achieve.</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49981" indent="-288454" eaLnBrk="0" hangingPunct="0">
              <a:defRPr sz="2500">
                <a:solidFill>
                  <a:schemeClr val="tx1"/>
                </a:solidFill>
                <a:latin typeface="Arial" pitchFamily="34" charset="0"/>
                <a:ea typeface="ＭＳ Ｐゴシック" pitchFamily="34" charset="-128"/>
              </a:defRPr>
            </a:lvl2pPr>
            <a:lvl3pPr marL="1153817" indent="-230763" eaLnBrk="0" hangingPunct="0">
              <a:defRPr sz="2500">
                <a:solidFill>
                  <a:schemeClr val="tx1"/>
                </a:solidFill>
                <a:latin typeface="Arial" pitchFamily="34" charset="0"/>
                <a:ea typeface="ＭＳ Ｐゴシック" pitchFamily="34" charset="-128"/>
              </a:defRPr>
            </a:lvl3pPr>
            <a:lvl4pPr marL="1615343" indent="-230763" eaLnBrk="0" hangingPunct="0">
              <a:defRPr sz="2500">
                <a:solidFill>
                  <a:schemeClr val="tx1"/>
                </a:solidFill>
                <a:latin typeface="Arial" pitchFamily="34" charset="0"/>
                <a:ea typeface="ＭＳ Ｐゴシック" pitchFamily="34" charset="-128"/>
              </a:defRPr>
            </a:lvl4pPr>
            <a:lvl5pPr marL="2076870" indent="-230763" eaLnBrk="0" hangingPunct="0">
              <a:defRPr sz="2500">
                <a:solidFill>
                  <a:schemeClr val="tx1"/>
                </a:solidFill>
                <a:latin typeface="Arial" pitchFamily="34" charset="0"/>
                <a:ea typeface="ＭＳ Ｐゴシック" pitchFamily="34" charset="-128"/>
              </a:defRPr>
            </a:lvl5pPr>
            <a:lvl6pPr marL="2538396" indent="-23076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2999923" indent="-23076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461450" indent="-23076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22976" indent="-23076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27A998B7-508F-48FA-9C3E-E809E0361F05}" type="slidenum">
              <a:rPr lang="en-US" sz="1200">
                <a:solidFill>
                  <a:prstClr val="black"/>
                </a:solidFill>
                <a:latin typeface="Calibri" pitchFamily="34" charset="0"/>
              </a:rPr>
              <a:pPr eaLnBrk="1" hangingPunct="1"/>
              <a:t>60</a:t>
            </a:fld>
            <a:endParaRPr lang="en-US" sz="1200" dirty="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a:t>
            </a:fld>
            <a:endParaRPr lang="en-US"/>
          </a:p>
        </p:txBody>
      </p:sp>
    </p:spTree>
    <p:extLst>
      <p:ext uri="{BB962C8B-B14F-4D97-AF65-F5344CB8AC3E}">
        <p14:creationId xmlns:p14="http://schemas.microsoft.com/office/powerpoint/2010/main" val="3584179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Many of these studies and the reports that resulted from them come from the National Research Council, the working arm of the National Academy of Sciences.  Each has made a critical, often ground breaking contribution to our collective understanding of learning in the context of science.  The Framework for K-12 Science Education that we are discussing with you today is constructed around many of the research-based ideas on learning, science, teaching, and cognitive development found in these reports.  The Framework is based on a well-respected corpus of evidence.</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64273" indent="-293951">
              <a:defRPr>
                <a:solidFill>
                  <a:schemeClr val="tx1"/>
                </a:solidFill>
                <a:latin typeface="Franklin Gothic Book" pitchFamily="34" charset="0"/>
              </a:defRPr>
            </a:lvl2pPr>
            <a:lvl3pPr marL="1175804" indent="-235161">
              <a:defRPr>
                <a:solidFill>
                  <a:schemeClr val="tx1"/>
                </a:solidFill>
                <a:latin typeface="Franklin Gothic Book" pitchFamily="34" charset="0"/>
              </a:defRPr>
            </a:lvl3pPr>
            <a:lvl4pPr marL="1646126" indent="-235161">
              <a:defRPr>
                <a:solidFill>
                  <a:schemeClr val="tx1"/>
                </a:solidFill>
                <a:latin typeface="Franklin Gothic Book" pitchFamily="34" charset="0"/>
              </a:defRPr>
            </a:lvl4pPr>
            <a:lvl5pPr marL="2116447" indent="-235161">
              <a:defRPr>
                <a:solidFill>
                  <a:schemeClr val="tx1"/>
                </a:solidFill>
                <a:latin typeface="Franklin Gothic Book" pitchFamily="34" charset="0"/>
              </a:defRPr>
            </a:lvl5pPr>
            <a:lvl6pPr marL="2586769" indent="-235161" fontAlgn="base">
              <a:spcBef>
                <a:spcPct val="0"/>
              </a:spcBef>
              <a:spcAft>
                <a:spcPct val="0"/>
              </a:spcAft>
              <a:defRPr>
                <a:solidFill>
                  <a:schemeClr val="tx1"/>
                </a:solidFill>
                <a:latin typeface="Franklin Gothic Book" pitchFamily="34" charset="0"/>
              </a:defRPr>
            </a:lvl6pPr>
            <a:lvl7pPr marL="3057091" indent="-235161" fontAlgn="base">
              <a:spcBef>
                <a:spcPct val="0"/>
              </a:spcBef>
              <a:spcAft>
                <a:spcPct val="0"/>
              </a:spcAft>
              <a:defRPr>
                <a:solidFill>
                  <a:schemeClr val="tx1"/>
                </a:solidFill>
                <a:latin typeface="Franklin Gothic Book" pitchFamily="34" charset="0"/>
              </a:defRPr>
            </a:lvl7pPr>
            <a:lvl8pPr marL="3527412" indent="-235161" fontAlgn="base">
              <a:spcBef>
                <a:spcPct val="0"/>
              </a:spcBef>
              <a:spcAft>
                <a:spcPct val="0"/>
              </a:spcAft>
              <a:defRPr>
                <a:solidFill>
                  <a:schemeClr val="tx1"/>
                </a:solidFill>
                <a:latin typeface="Franklin Gothic Book" pitchFamily="34" charset="0"/>
              </a:defRPr>
            </a:lvl8pPr>
            <a:lvl9pPr marL="3997734" indent="-235161"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0758ACE7-CD66-49E2-BC96-0EBA9BF2573F}" type="slidenum">
              <a:rPr lang="en-US">
                <a:solidFill>
                  <a:prstClr val="black"/>
                </a:solidFill>
                <a:latin typeface="Calibri" pitchFamily="34" charset="0"/>
              </a:rPr>
              <a:pPr fontAlgn="base">
                <a:spcBef>
                  <a:spcPct val="0"/>
                </a:spcBef>
                <a:spcAft>
                  <a:spcPct val="0"/>
                </a:spcAft>
              </a:pPr>
              <a:t>61</a:t>
            </a:fld>
            <a:endParaRPr lang="en-US" dirty="0">
              <a:solidFill>
                <a:prstClr val="black"/>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 goal is to guide student knowledge toward a more scientifically based and coherent view of the natural sciences and engineering, as well as of the ways in which they are pursued and their results can be used (Framework, p. 1-3).</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49981" indent="-288454" eaLnBrk="0" hangingPunct="0">
              <a:defRPr sz="2500">
                <a:solidFill>
                  <a:schemeClr val="tx1"/>
                </a:solidFill>
                <a:latin typeface="Arial" pitchFamily="34" charset="0"/>
                <a:ea typeface="ＭＳ Ｐゴシック" pitchFamily="34" charset="-128"/>
              </a:defRPr>
            </a:lvl2pPr>
            <a:lvl3pPr marL="1153817" indent="-230763" eaLnBrk="0" hangingPunct="0">
              <a:defRPr sz="2500">
                <a:solidFill>
                  <a:schemeClr val="tx1"/>
                </a:solidFill>
                <a:latin typeface="Arial" pitchFamily="34" charset="0"/>
                <a:ea typeface="ＭＳ Ｐゴシック" pitchFamily="34" charset="-128"/>
              </a:defRPr>
            </a:lvl3pPr>
            <a:lvl4pPr marL="1615343" indent="-230763" eaLnBrk="0" hangingPunct="0">
              <a:defRPr sz="2500">
                <a:solidFill>
                  <a:schemeClr val="tx1"/>
                </a:solidFill>
                <a:latin typeface="Arial" pitchFamily="34" charset="0"/>
                <a:ea typeface="ＭＳ Ｐゴシック" pitchFamily="34" charset="-128"/>
              </a:defRPr>
            </a:lvl4pPr>
            <a:lvl5pPr marL="2076870" indent="-230763" eaLnBrk="0" hangingPunct="0">
              <a:defRPr sz="2500">
                <a:solidFill>
                  <a:schemeClr val="tx1"/>
                </a:solidFill>
                <a:latin typeface="Arial" pitchFamily="34" charset="0"/>
                <a:ea typeface="ＭＳ Ｐゴシック" pitchFamily="34" charset="-128"/>
              </a:defRPr>
            </a:lvl5pPr>
            <a:lvl6pPr marL="2538396" indent="-23076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2999923" indent="-23076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461450" indent="-23076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22976" indent="-23076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AC75E43C-CA9F-40BD-AA40-0FE857C18C69}" type="slidenum">
              <a:rPr lang="en-US" sz="1200">
                <a:solidFill>
                  <a:prstClr val="black"/>
                </a:solidFill>
                <a:latin typeface="Calibri" pitchFamily="34" charset="0"/>
              </a:rPr>
              <a:pPr eaLnBrk="1" hangingPunct="1"/>
              <a:t>62</a:t>
            </a:fld>
            <a:endParaRPr lang="en-US" sz="1200" dirty="0">
              <a:solidFill>
                <a:prstClr val="black"/>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2nd item is critical – stress that NGSS is about student performance expectations, but does not specify instruction, materials, structure of courses, etc.  This should also address that such decisions about controversial topics, such as climate change and evolution, are addressed through less controversial content expectations and through practices, but are in the hands of local districts about how they are taught.</a:t>
            </a:r>
          </a:p>
          <a:p>
            <a:r>
              <a:rPr lang="en-US" dirty="0" smtClean="0"/>
              <a:t>The connections (item 1), depth and application (item 4) do not replace content, as has been misconstrued by some, but rather, they add dimensions to the content to ensure it is connected and addresses greater depth of knowledge.</a:t>
            </a:r>
          </a:p>
          <a:p>
            <a:r>
              <a:rPr lang="en-US" dirty="0" smtClean="0"/>
              <a:t>Alignment with CCSS means that references to math concepts or literacy practices are referenced, and that it sets a foundation for connection across disciplines without specifying HOW this would be done (again, set at local sites)</a:t>
            </a: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63</a:t>
            </a:fld>
            <a:endParaRPr lang="en-US" dirty="0"/>
          </a:p>
        </p:txBody>
      </p:sp>
    </p:spTree>
    <p:extLst>
      <p:ext uri="{BB962C8B-B14F-4D97-AF65-F5344CB8AC3E}">
        <p14:creationId xmlns:p14="http://schemas.microsoft.com/office/powerpoint/2010/main" val="313805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framework</a:t>
            </a:r>
            <a:r>
              <a:rPr lang="en-US" baseline="0" dirty="0" smtClean="0"/>
              <a:t> establishes three dimensions of learning that are also reflected in the structure of the NGSS. The 1-2-3. the NGSS are intended to be a blending of these three dimensions which represents a significant switch in the way science is often taught using the previous KCAS standards developed in the 90s.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63BDE2-6835-4B7D-B409-3C9DC2BC78D5}"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913979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 practices necessary in order</a:t>
            </a:r>
            <a:r>
              <a:rPr lang="en-US" baseline="0" dirty="0" smtClean="0"/>
              <a:t> for students to become a scientifically literate citizen in the 21</a:t>
            </a:r>
            <a:r>
              <a:rPr lang="en-US" baseline="30000" dirty="0" smtClean="0"/>
              <a:t>st</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0763BDE2-6835-4B7D-B409-3C9DC2BC78D5}"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919630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seven CC represent ideas that cut across several domains of science and are not specific to one. For example patterns can</a:t>
            </a:r>
            <a:r>
              <a:rPr lang="en-US" baseline="0" dirty="0" smtClean="0"/>
              <a:t> be found in the chemistry as we observe the elements of the periodic table as well as patterns noted as we observe and classify living organisms. These seven cc are critical to science but do not belong solely to one domain in science. These are the thread that weave together all the domains of science across all grade levels.</a:t>
            </a:r>
            <a:endParaRPr lang="en-US" dirty="0"/>
          </a:p>
        </p:txBody>
      </p:sp>
      <p:sp>
        <p:nvSpPr>
          <p:cNvPr id="4" name="Slide Number Placeholder 3"/>
          <p:cNvSpPr>
            <a:spLocks noGrp="1"/>
          </p:cNvSpPr>
          <p:nvPr>
            <p:ph type="sldNum" sz="quarter" idx="10"/>
          </p:nvPr>
        </p:nvSpPr>
        <p:spPr/>
        <p:txBody>
          <a:bodyPr/>
          <a:lstStyle/>
          <a:p>
            <a:fld id="{0763BDE2-6835-4B7D-B409-3C9DC2BC78D5}"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385525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dirty="0" smtClean="0">
                <a:cs typeface="Arial" charset="0"/>
              </a:rPr>
              <a:t>The final dimension of the Framework is the DCIs. This is probably the most familiar to science folks as these reflect the content of science. There are four major DCIs….. The ETAS DCI is considered a newer concept due to fact that very few science standard of the past included ETAS. This is an attempt to validate the importance of engineering and design in applying science in today’s society. The ETAS DCIs are integrated in the other three domains in elementary but can also be found on a separate page to emphasis that ETAS should be a part of all instructional practices</a:t>
            </a:r>
          </a:p>
          <a:p>
            <a:endParaRPr lang="en-US" dirty="0"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intent of the NGSS is to take the 3 dimensions of the Framework</a:t>
            </a:r>
            <a:r>
              <a:rPr lang="en-US" baseline="0" dirty="0" smtClean="0"/>
              <a:t> and blend them together to create a stronger set of standards that no longer permit separate standards for content and inquiry.  You know what is said about a cord of three… </a:t>
            </a:r>
            <a:endParaRPr lang="en-US" dirty="0"/>
          </a:p>
        </p:txBody>
      </p:sp>
      <p:sp>
        <p:nvSpPr>
          <p:cNvPr id="4" name="Slide Number Placeholder 3"/>
          <p:cNvSpPr>
            <a:spLocks noGrp="1"/>
          </p:cNvSpPr>
          <p:nvPr>
            <p:ph type="sldNum" sz="quarter" idx="10"/>
          </p:nvPr>
        </p:nvSpPr>
        <p:spPr/>
        <p:txBody>
          <a:bodyPr/>
          <a:lstStyle/>
          <a:p>
            <a:fld id="{0763BDE2-6835-4B7D-B409-3C9DC2BC78D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529291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7</a:t>
            </a:fld>
            <a:endParaRPr lang="en-US"/>
          </a:p>
        </p:txBody>
      </p:sp>
    </p:spTree>
    <p:extLst>
      <p:ext uri="{BB962C8B-B14F-4D97-AF65-F5344CB8AC3E}">
        <p14:creationId xmlns:p14="http://schemas.microsoft.com/office/powerpoint/2010/main" val="2673940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646AB-42CF-409D-BE29-1DBA6CCB172B}"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3124400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you want this in here</a:t>
            </a:r>
            <a:r>
              <a:rPr lang="en-US" baseline="0" dirty="0" smtClean="0"/>
              <a:t> but might come up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79</a:t>
            </a:fld>
            <a:endParaRPr lang="en-US" dirty="0"/>
          </a:p>
        </p:txBody>
      </p:sp>
    </p:spTree>
    <p:extLst>
      <p:ext uri="{BB962C8B-B14F-4D97-AF65-F5344CB8AC3E}">
        <p14:creationId xmlns:p14="http://schemas.microsoft.com/office/powerpoint/2010/main" val="2078770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you want this in here</a:t>
            </a:r>
            <a:r>
              <a:rPr lang="en-US" baseline="0" dirty="0" smtClean="0"/>
              <a:t> but might come up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80</a:t>
            </a:fld>
            <a:endParaRPr lang="en-US" dirty="0"/>
          </a:p>
        </p:txBody>
      </p:sp>
    </p:spTree>
    <p:extLst>
      <p:ext uri="{BB962C8B-B14F-4D97-AF65-F5344CB8AC3E}">
        <p14:creationId xmlns:p14="http://schemas.microsoft.com/office/powerpoint/2010/main" val="2078770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information has been shared with you regarding the background information and structure of the NGSS. Now it is your turn to take some time to explore the NGSS document for yourself.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84</a:t>
            </a:fld>
            <a:endParaRPr lang="en-US"/>
          </a:p>
        </p:txBody>
      </p:sp>
    </p:spTree>
    <p:extLst>
      <p:ext uri="{BB962C8B-B14F-4D97-AF65-F5344CB8AC3E}">
        <p14:creationId xmlns:p14="http://schemas.microsoft.com/office/powerpoint/2010/main" val="173764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give us some understanding as to what teachers are</a:t>
            </a:r>
            <a:r>
              <a:rPr lang="en-US" baseline="0" dirty="0" smtClean="0"/>
              <a:t> thinking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85</a:t>
            </a:fld>
            <a:endParaRPr lang="en-US"/>
          </a:p>
        </p:txBody>
      </p:sp>
    </p:spTree>
    <p:extLst>
      <p:ext uri="{BB962C8B-B14F-4D97-AF65-F5344CB8AC3E}">
        <p14:creationId xmlns:p14="http://schemas.microsoft.com/office/powerpoint/2010/main" val="3780716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Revise title slide to add in MI STEM Partnership logo?  Use these logos as the common slide template?</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0008" indent="-288465" eaLnBrk="0" hangingPunct="0">
              <a:defRPr sz="2400">
                <a:solidFill>
                  <a:schemeClr val="tx1"/>
                </a:solidFill>
                <a:latin typeface="Arial" charset="0"/>
                <a:ea typeface="ＭＳ Ｐゴシック" charset="0"/>
              </a:defRPr>
            </a:lvl2pPr>
            <a:lvl3pPr marL="1153859" indent="-230772" eaLnBrk="0" hangingPunct="0">
              <a:defRPr sz="2400">
                <a:solidFill>
                  <a:schemeClr val="tx1"/>
                </a:solidFill>
                <a:latin typeface="Arial" charset="0"/>
                <a:ea typeface="ＭＳ Ｐゴシック" charset="0"/>
              </a:defRPr>
            </a:lvl3pPr>
            <a:lvl4pPr marL="1615402" indent="-230772" eaLnBrk="0" hangingPunct="0">
              <a:defRPr sz="2400">
                <a:solidFill>
                  <a:schemeClr val="tx1"/>
                </a:solidFill>
                <a:latin typeface="Arial" charset="0"/>
                <a:ea typeface="ＭＳ Ｐゴシック" charset="0"/>
              </a:defRPr>
            </a:lvl4pPr>
            <a:lvl5pPr marL="2076945" indent="-230772" eaLnBrk="0" hangingPunct="0">
              <a:defRPr sz="2400">
                <a:solidFill>
                  <a:schemeClr val="tx1"/>
                </a:solidFill>
                <a:latin typeface="Arial" charset="0"/>
                <a:ea typeface="ＭＳ Ｐゴシック" charset="0"/>
              </a:defRPr>
            </a:lvl5pPr>
            <a:lvl6pPr marL="2538489" indent="-230772" eaLnBrk="0" fontAlgn="base" hangingPunct="0">
              <a:spcBef>
                <a:spcPct val="0"/>
              </a:spcBef>
              <a:spcAft>
                <a:spcPct val="0"/>
              </a:spcAft>
              <a:defRPr sz="2400">
                <a:solidFill>
                  <a:schemeClr val="tx1"/>
                </a:solidFill>
                <a:latin typeface="Arial" charset="0"/>
                <a:ea typeface="ＭＳ Ｐゴシック" charset="0"/>
              </a:defRPr>
            </a:lvl6pPr>
            <a:lvl7pPr marL="3000032" indent="-230772" eaLnBrk="0" fontAlgn="base" hangingPunct="0">
              <a:spcBef>
                <a:spcPct val="0"/>
              </a:spcBef>
              <a:spcAft>
                <a:spcPct val="0"/>
              </a:spcAft>
              <a:defRPr sz="2400">
                <a:solidFill>
                  <a:schemeClr val="tx1"/>
                </a:solidFill>
                <a:latin typeface="Arial" charset="0"/>
                <a:ea typeface="ＭＳ Ｐゴシック" charset="0"/>
              </a:defRPr>
            </a:lvl7pPr>
            <a:lvl8pPr marL="3461576" indent="-230772" eaLnBrk="0" fontAlgn="base" hangingPunct="0">
              <a:spcBef>
                <a:spcPct val="0"/>
              </a:spcBef>
              <a:spcAft>
                <a:spcPct val="0"/>
              </a:spcAft>
              <a:defRPr sz="2400">
                <a:solidFill>
                  <a:schemeClr val="tx1"/>
                </a:solidFill>
                <a:latin typeface="Arial" charset="0"/>
                <a:ea typeface="ＭＳ Ｐゴシック" charset="0"/>
              </a:defRPr>
            </a:lvl8pPr>
            <a:lvl9pPr marL="3923119" indent="-23077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993E10-8048-3449-B03D-DA04A1AE5E63}" type="slidenum">
              <a:rPr lang="en-US" sz="1200">
                <a:solidFill>
                  <a:prstClr val="black"/>
                </a:solidFill>
                <a:latin typeface="Calibri" charset="0"/>
              </a:rPr>
              <a:pPr eaLnBrk="1" hangingPunct="1"/>
              <a:t>87</a:t>
            </a:fld>
            <a:endParaRPr lang="en-US"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Carroll County</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9</a:t>
            </a:fld>
            <a:endParaRPr lang="en-US"/>
          </a:p>
        </p:txBody>
      </p:sp>
    </p:spTree>
    <p:extLst>
      <p:ext uri="{BB962C8B-B14F-4D97-AF65-F5344CB8AC3E}">
        <p14:creationId xmlns:p14="http://schemas.microsoft.com/office/powerpoint/2010/main" val="516869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107</a:t>
            </a:fld>
            <a:endParaRPr lang="en-US"/>
          </a:p>
        </p:txBody>
      </p:sp>
    </p:spTree>
    <p:extLst>
      <p:ext uri="{BB962C8B-B14F-4D97-AF65-F5344CB8AC3E}">
        <p14:creationId xmlns:p14="http://schemas.microsoft.com/office/powerpoint/2010/main" val="315326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Owen County</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10</a:t>
            </a:fld>
            <a:endParaRPr lang="en-US"/>
          </a:p>
        </p:txBody>
      </p:sp>
    </p:spTree>
    <p:extLst>
      <p:ext uri="{BB962C8B-B14F-4D97-AF65-F5344CB8AC3E}">
        <p14:creationId xmlns:p14="http://schemas.microsoft.com/office/powerpoint/2010/main" val="23242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Eminence</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14</a:t>
            </a:fld>
            <a:endParaRPr lang="en-US"/>
          </a:p>
        </p:txBody>
      </p:sp>
    </p:spTree>
    <p:extLst>
      <p:ext uri="{BB962C8B-B14F-4D97-AF65-F5344CB8AC3E}">
        <p14:creationId xmlns:p14="http://schemas.microsoft.com/office/powerpoint/2010/main" val="44499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a:t>
            </a:r>
            <a:r>
              <a:rPr lang="en-US" baseline="0" dirty="0" smtClean="0"/>
              <a:t> around and capture key phrases from conversations.  Share them out with the whole group.</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29</a:t>
            </a:fld>
            <a:endParaRPr lang="en-US"/>
          </a:p>
        </p:txBody>
      </p:sp>
    </p:spTree>
    <p:extLst>
      <p:ext uri="{BB962C8B-B14F-4D97-AF65-F5344CB8AC3E}">
        <p14:creationId xmlns:p14="http://schemas.microsoft.com/office/powerpoint/2010/main" val="198439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attention</a:t>
            </a:r>
            <a:r>
              <a:rPr lang="en-US" baseline="0" dirty="0" smtClean="0"/>
              <a:t> to Characteristics of the “Right” Network Participants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30</a:t>
            </a:fld>
            <a:endParaRPr lang="en-US"/>
          </a:p>
        </p:txBody>
      </p:sp>
    </p:spTree>
    <p:extLst>
      <p:ext uri="{BB962C8B-B14F-4D97-AF65-F5344CB8AC3E}">
        <p14:creationId xmlns:p14="http://schemas.microsoft.com/office/powerpoint/2010/main" val="317455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attention to Leadership Networks: Capacity Building </a:t>
            </a:r>
            <a:r>
              <a:rPr lang="en-US" dirty="0" err="1" smtClean="0"/>
              <a:t>vs</a:t>
            </a:r>
            <a:r>
              <a:rPr lang="en-US" dirty="0" smtClean="0"/>
              <a:t> ‘Train the Trainer’ Handout.</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31</a:t>
            </a:fld>
            <a:endParaRPr lang="en-US"/>
          </a:p>
        </p:txBody>
      </p:sp>
    </p:spTree>
    <p:extLst>
      <p:ext uri="{BB962C8B-B14F-4D97-AF65-F5344CB8AC3E}">
        <p14:creationId xmlns:p14="http://schemas.microsoft.com/office/powerpoint/2010/main" val="142126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81791"/>
      </p:ext>
    </p:extLst>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681835"/>
      </p:ext>
    </p:extLst>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796293"/>
      </p:ext>
    </p:extLst>
  </p:cSld>
  <p:clrMapOvr>
    <a:masterClrMapping/>
  </p:clrMapOvr>
  <p:transition xmlns:p14="http://schemas.microsoft.com/office/powerpoint/2010/mai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402249"/>
      </p:ext>
    </p:extLst>
  </p:cSld>
  <p:clrMapOvr>
    <a:masterClrMapping/>
  </p:clrMapOvr>
  <p:transition xmlns:p14="http://schemas.microsoft.com/office/powerpoint/2010/mai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620162"/>
      </p:ext>
    </p:extLst>
  </p:cSld>
  <p:clrMapOvr>
    <a:masterClrMapping/>
  </p:clrMapOvr>
  <p:transition xmlns:p14="http://schemas.microsoft.com/office/powerpoint/2010/mai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653326"/>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800656"/>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59578"/>
      </p:ext>
    </p:extLst>
  </p:cSld>
  <p:clrMapOvr>
    <a:masterClrMapping/>
  </p:clrMapOvr>
  <p:transition xmlns:p14="http://schemas.microsoft.com/office/powerpoint/2010/mai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40696"/>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517022"/>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70188"/>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220543"/>
      </p:ext>
    </p:extLst>
  </p:cSld>
  <p:clrMapOvr>
    <a:masterClrMapping/>
  </p:clrMapOvr>
  <p:transition xmlns:p14="http://schemas.microsoft.com/office/powerpoint/2010/mai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640276"/>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076320"/>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180160"/>
      </p:ext>
    </p:extLst>
  </p:cSld>
  <p:clrMapOvr>
    <a:masterClrMapping/>
  </p:clrMapOvr>
  <p:transition xmlns:p14="http://schemas.microsoft.com/office/powerpoint/2010/mai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8899F-35B5-43F7-98CF-3A653A07AE23}"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459904431"/>
      </p:ext>
    </p:extLst>
  </p:cSld>
  <p:clrMapOvr>
    <a:masterClrMapping/>
  </p:clrMapOvr>
  <p:transition xmlns:p14="http://schemas.microsoft.com/office/powerpoint/2010/mai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899F-35B5-43F7-98CF-3A653A07AE23}"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2886879314"/>
      </p:ext>
    </p:extLst>
  </p:cSld>
  <p:clrMapOvr>
    <a:masterClrMapping/>
  </p:clrMapOvr>
  <p:transition xmlns:p14="http://schemas.microsoft.com/office/powerpoint/2010/mai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8899F-35B5-43F7-98CF-3A653A07AE23}"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2830001596"/>
      </p:ext>
    </p:extLst>
  </p:cSld>
  <p:clrMapOvr>
    <a:masterClrMapping/>
  </p:clrMapOvr>
  <p:transition xmlns:p14="http://schemas.microsoft.com/office/powerpoint/2010/mai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8899F-35B5-43F7-98CF-3A653A07AE23}"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3495915734"/>
      </p:ext>
    </p:extLst>
  </p:cSld>
  <p:clrMapOvr>
    <a:masterClrMapping/>
  </p:clrMapOvr>
  <p:transition xmlns:p14="http://schemas.microsoft.com/office/powerpoint/2010/mai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8899F-35B5-43F7-98CF-3A653A07AE23}" type="datetimeFigureOut">
              <a:rPr lang="en-US" smtClean="0"/>
              <a:t>9/24/13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1124006805"/>
      </p:ext>
    </p:extLst>
  </p:cSld>
  <p:clrMapOvr>
    <a:masterClrMapping/>
  </p:clrMapOvr>
  <p:transition xmlns:p14="http://schemas.microsoft.com/office/powerpoint/2010/mai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8899F-35B5-43F7-98CF-3A653A07AE23}" type="datetimeFigureOut">
              <a:rPr lang="en-US" smtClean="0"/>
              <a:t>9/24/13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1868576762"/>
      </p:ext>
    </p:extLst>
  </p:cSld>
  <p:clrMapOvr>
    <a:masterClrMapping/>
  </p:clrMapOvr>
  <p:transition xmlns:p14="http://schemas.microsoft.com/office/powerpoint/2010/mai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899F-35B5-43F7-98CF-3A653A07AE23}" type="datetimeFigureOut">
              <a:rPr lang="en-US" smtClean="0"/>
              <a:t>9/24/13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3521417905"/>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623902"/>
      </p:ext>
    </p:extLst>
  </p:cSld>
  <p:clrMapOvr>
    <a:masterClrMapping/>
  </p:clrMapOvr>
  <p:transition xmlns:p14="http://schemas.microsoft.com/office/powerpoint/2010/mai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8899F-35B5-43F7-98CF-3A653A07AE23}"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1344772652"/>
      </p:ext>
    </p:extLst>
  </p:cSld>
  <p:clrMapOvr>
    <a:masterClrMapping/>
  </p:clrMapOvr>
  <p:transition xmlns:p14="http://schemas.microsoft.com/office/powerpoint/2010/mai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8899F-35B5-43F7-98CF-3A653A07AE23}" type="datetimeFigureOut">
              <a:rPr lang="en-US" smtClean="0"/>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2071482923"/>
      </p:ext>
    </p:extLst>
  </p:cSld>
  <p:clrMapOvr>
    <a:masterClrMapping/>
  </p:clrMapOvr>
  <p:transition xmlns:p14="http://schemas.microsoft.com/office/powerpoint/2010/mai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899F-35B5-43F7-98CF-3A653A07AE23}"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2658454613"/>
      </p:ext>
    </p:extLst>
  </p:cSld>
  <p:clrMapOvr>
    <a:masterClrMapping/>
  </p:clrMapOvr>
  <p:transition xmlns:p14="http://schemas.microsoft.com/office/powerpoint/2010/mai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899F-35B5-43F7-98CF-3A653A07AE23}" type="datetimeFigureOut">
              <a:rPr lang="en-US" smtClean="0"/>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EC7B3-161D-4ED8-9177-CA734B1A4309}" type="slidenum">
              <a:rPr lang="en-US" smtClean="0"/>
              <a:t>‹#›</a:t>
            </a:fld>
            <a:endParaRPr lang="en-US"/>
          </a:p>
        </p:txBody>
      </p:sp>
    </p:spTree>
    <p:extLst>
      <p:ext uri="{BB962C8B-B14F-4D97-AF65-F5344CB8AC3E}">
        <p14:creationId xmlns:p14="http://schemas.microsoft.com/office/powerpoint/2010/main" val="20232138"/>
      </p:ext>
    </p:extLst>
  </p:cSld>
  <p:clrMapOvr>
    <a:masterClrMapping/>
  </p:clrMapOvr>
  <p:transition xmlns:p14="http://schemas.microsoft.com/office/powerpoint/2010/mai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4" name="Picture 2" descr="signature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2130425"/>
            <a:ext cx="7772400" cy="1470025"/>
          </a:xfrm>
        </p:spPr>
        <p:txBody>
          <a:bodyPr/>
          <a:lstStyle>
            <a:lvl1pPr>
              <a:defRPr>
                <a:solidFill>
                  <a:schemeClr val="tx1"/>
                </a:solidFill>
                <a:latin typeface="Georgia" pitchFamily="18" charset="0"/>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effectLst>
                  <a:outerShdw blurRad="38100" dist="38100" dir="2700000" algn="tl">
                    <a:srgbClr val="C0C0C0"/>
                  </a:outerShdw>
                </a:effectLst>
              </a:defRPr>
            </a:lvl1pPr>
          </a:lstStyle>
          <a:p>
            <a:pPr lvl="0"/>
            <a:r>
              <a:rPr lang="en-US" altLang="en-US" noProof="0" smtClean="0"/>
              <a:t>Click to edit Master subtitle style</a:t>
            </a:r>
          </a:p>
        </p:txBody>
      </p:sp>
      <p:sp>
        <p:nvSpPr>
          <p:cNvPr id="3080" name="Text Box 8"/>
          <p:cNvSpPr txBox="1">
            <a:spLocks noChangeArrowheads="1"/>
          </p:cNvSpPr>
          <p:nvPr/>
        </p:nvSpPr>
        <p:spPr bwMode="auto">
          <a:xfrm>
            <a:off x="2286000" y="76200"/>
            <a:ext cx="6646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FFFFFF"/>
                </a:solidFill>
                <a:latin typeface="Georgia" pitchFamily="18" charset="0"/>
              </a:rPr>
              <a:t>COLLEGE OF EDUCATION &amp; HUMAN DEVELOPMENT</a:t>
            </a:r>
          </a:p>
        </p:txBody>
      </p:sp>
    </p:spTree>
  </p:cSld>
  <p:clrMapOvr>
    <a:masterClrMapping/>
  </p:clrMapOvr>
  <p:transition xmlns:p14="http://schemas.microsoft.com/office/powerpoint/2010/mai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2831220"/>
      </p:ext>
    </p:extLst>
  </p:cSld>
  <p:clrMapOvr>
    <a:masterClrMapping/>
  </p:clrMapOvr>
  <p:transition xmlns:p14="http://schemas.microsoft.com/office/powerpoint/2010/mai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0766646"/>
      </p:ext>
    </p:extLst>
  </p:cSld>
  <p:clrMapOvr>
    <a:masterClrMapping/>
  </p:clrMapOvr>
  <p:transition xmlns:p14="http://schemas.microsoft.com/office/powerpoint/2010/mai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600200"/>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175429"/>
      </p:ext>
    </p:extLst>
  </p:cSld>
  <p:clrMapOvr>
    <a:masterClrMapping/>
  </p:clrMapOvr>
  <p:transition xmlns:p14="http://schemas.microsoft.com/office/powerpoint/2010/mai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5744473"/>
      </p:ext>
    </p:extLst>
  </p:cSld>
  <p:clrMapOvr>
    <a:masterClrMapping/>
  </p:clrMapOvr>
  <p:transition xmlns:p14="http://schemas.microsoft.com/office/powerpoint/2010/mai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1213870"/>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35671"/>
      </p:ext>
    </p:extLst>
  </p:cSld>
  <p:clrMapOvr>
    <a:masterClrMapping/>
  </p:clrMapOvr>
  <p:transition xmlns:p14="http://schemas.microsoft.com/office/powerpoint/2010/mai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102923"/>
      </p:ext>
    </p:extLst>
  </p:cSld>
  <p:clrMapOvr>
    <a:masterClrMapping/>
  </p:clrMapOvr>
  <p:transition xmlns:p14="http://schemas.microsoft.com/office/powerpoint/2010/mai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5548289"/>
      </p:ext>
    </p:extLst>
  </p:cSld>
  <p:clrMapOvr>
    <a:masterClrMapping/>
  </p:clrMapOvr>
  <p:transition xmlns:p14="http://schemas.microsoft.com/office/powerpoint/2010/mai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1228777"/>
      </p:ext>
    </p:extLst>
  </p:cSld>
  <p:clrMapOvr>
    <a:masterClrMapping/>
  </p:clrMapOvr>
  <p:transition xmlns:p14="http://schemas.microsoft.com/office/powerpoint/2010/mai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752178"/>
      </p:ext>
    </p:extLst>
  </p:cSld>
  <p:clrMapOvr>
    <a:masterClrMapping/>
  </p:clrMapOvr>
  <p:transition xmlns:p14="http://schemas.microsoft.com/office/powerpoint/2010/mai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0"/>
            <a:ext cx="21717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76200"/>
            <a:ext cx="63627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809559"/>
      </p:ext>
    </p:extLst>
  </p:cSld>
  <p:clrMapOvr>
    <a:masterClrMapping/>
  </p:clrMapOvr>
  <p:transition xmlns:p14="http://schemas.microsoft.com/office/powerpoint/2010/mai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5943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16002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313091"/>
      </p:ext>
    </p:extLst>
  </p:cSld>
  <p:clrMapOvr>
    <a:masterClrMapping/>
  </p:clrMapOvr>
  <p:transition xmlns:p14="http://schemas.microsoft.com/office/powerpoint/2010/mai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4008A3-3328-2B45-83FA-B42A7DCD3548}"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E39C930-B45D-D84E-9F3B-0C8A9BE05644}" type="slidenum">
              <a:rPr lang="en-US"/>
              <a:pPr>
                <a:defRPr/>
              </a:pPr>
              <a:t>‹#›</a:t>
            </a:fld>
            <a:endParaRPr lang="en-US"/>
          </a:p>
        </p:txBody>
      </p:sp>
    </p:spTree>
    <p:extLst>
      <p:ext uri="{BB962C8B-B14F-4D97-AF65-F5344CB8AC3E}">
        <p14:creationId xmlns:p14="http://schemas.microsoft.com/office/powerpoint/2010/main" val="4074545216"/>
      </p:ext>
    </p:extLst>
  </p:cSld>
  <p:clrMapOvr>
    <a:masterClrMapping/>
  </p:clrMapOvr>
  <p:transition xmlns:p14="http://schemas.microsoft.com/office/powerpoint/2010/mai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8C4692-7F16-9241-BE45-C9AA02F67C2B}"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D772D9A-5EBE-C64F-BF12-E973D4A74814}" type="slidenum">
              <a:rPr lang="en-US"/>
              <a:pPr>
                <a:defRPr/>
              </a:pPr>
              <a:t>‹#›</a:t>
            </a:fld>
            <a:endParaRPr lang="en-US"/>
          </a:p>
        </p:txBody>
      </p:sp>
    </p:spTree>
    <p:extLst>
      <p:ext uri="{BB962C8B-B14F-4D97-AF65-F5344CB8AC3E}">
        <p14:creationId xmlns:p14="http://schemas.microsoft.com/office/powerpoint/2010/main" val="3714824147"/>
      </p:ext>
    </p:extLst>
  </p:cSld>
  <p:clrMapOvr>
    <a:masterClrMapping/>
  </p:clrMapOvr>
  <p:transition xmlns:p14="http://schemas.microsoft.com/office/powerpoint/2010/mai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F77D94-015E-E142-895A-DEC2E17EF5FF}"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65D451B-0DF6-3545-9481-82BF3B7925FF}" type="slidenum">
              <a:rPr lang="en-US"/>
              <a:pPr>
                <a:defRPr/>
              </a:pPr>
              <a:t>‹#›</a:t>
            </a:fld>
            <a:endParaRPr lang="en-US"/>
          </a:p>
        </p:txBody>
      </p:sp>
    </p:spTree>
    <p:extLst>
      <p:ext uri="{BB962C8B-B14F-4D97-AF65-F5344CB8AC3E}">
        <p14:creationId xmlns:p14="http://schemas.microsoft.com/office/powerpoint/2010/main" val="1736180320"/>
      </p:ext>
    </p:extLst>
  </p:cSld>
  <p:clrMapOvr>
    <a:masterClrMapping/>
  </p:clrMapOvr>
  <p:transition xmlns:p14="http://schemas.microsoft.com/office/powerpoint/2010/mai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90AAD1-10F1-B348-9764-A397A225BDD3}" type="datetimeFigureOut">
              <a:rPr lang="en-US"/>
              <a:pPr>
                <a:defRPr/>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3694A90-7D5D-D34E-9889-BB042373DB2B}" type="slidenum">
              <a:rPr lang="en-US"/>
              <a:pPr>
                <a:defRPr/>
              </a:pPr>
              <a:t>‹#›</a:t>
            </a:fld>
            <a:endParaRPr lang="en-US"/>
          </a:p>
        </p:txBody>
      </p:sp>
    </p:spTree>
    <p:extLst>
      <p:ext uri="{BB962C8B-B14F-4D97-AF65-F5344CB8AC3E}">
        <p14:creationId xmlns:p14="http://schemas.microsoft.com/office/powerpoint/2010/main" val="786633764"/>
      </p:ext>
    </p:extLst>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191435"/>
      </p:ext>
    </p:extLst>
  </p:cSld>
  <p:clrMapOvr>
    <a:masterClrMapping/>
  </p:clrMapOvr>
  <p:transition xmlns:p14="http://schemas.microsoft.com/office/powerpoint/2010/mai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C53029-80BC-8F45-8724-FD107C7DCC3C}" type="datetimeFigureOut">
              <a:rPr lang="en-US"/>
              <a:pPr>
                <a:defRPr/>
              </a:pPr>
              <a:t>9/24/13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978E2E95-1F20-1142-BD41-868743C56F0D}" type="slidenum">
              <a:rPr lang="en-US"/>
              <a:pPr>
                <a:defRPr/>
              </a:pPr>
              <a:t>‹#›</a:t>
            </a:fld>
            <a:endParaRPr lang="en-US"/>
          </a:p>
        </p:txBody>
      </p:sp>
    </p:spTree>
    <p:extLst>
      <p:ext uri="{BB962C8B-B14F-4D97-AF65-F5344CB8AC3E}">
        <p14:creationId xmlns:p14="http://schemas.microsoft.com/office/powerpoint/2010/main" val="969928351"/>
      </p:ext>
    </p:extLst>
  </p:cSld>
  <p:clrMapOvr>
    <a:masterClrMapping/>
  </p:clrMapOvr>
  <p:transition xmlns:p14="http://schemas.microsoft.com/office/powerpoint/2010/mai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CA9BFB-7432-2546-A86F-84BC80C36968}" type="datetimeFigureOut">
              <a:rPr lang="en-US"/>
              <a:pPr>
                <a:defRPr/>
              </a:pPr>
              <a:t>9/24/13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75976057-5D3D-6640-B605-B88803CFCFE6}" type="slidenum">
              <a:rPr lang="en-US"/>
              <a:pPr>
                <a:defRPr/>
              </a:pPr>
              <a:t>‹#›</a:t>
            </a:fld>
            <a:endParaRPr lang="en-US"/>
          </a:p>
        </p:txBody>
      </p:sp>
    </p:spTree>
    <p:extLst>
      <p:ext uri="{BB962C8B-B14F-4D97-AF65-F5344CB8AC3E}">
        <p14:creationId xmlns:p14="http://schemas.microsoft.com/office/powerpoint/2010/main" val="2075956185"/>
      </p:ext>
    </p:extLst>
  </p:cSld>
  <p:clrMapOvr>
    <a:masterClrMapping/>
  </p:clrMapOvr>
  <p:transition xmlns:p14="http://schemas.microsoft.com/office/powerpoint/2010/mai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9D59C9-2A19-8F42-8B4A-8F296533B262}" type="datetimeFigureOut">
              <a:rPr lang="en-US"/>
              <a:pPr>
                <a:defRPr/>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F5610B0C-6DDB-F646-80AD-378666BF18CD}" type="slidenum">
              <a:rPr lang="en-US"/>
              <a:pPr>
                <a:defRPr/>
              </a:pPr>
              <a:t>‹#›</a:t>
            </a:fld>
            <a:endParaRPr lang="en-US"/>
          </a:p>
        </p:txBody>
      </p:sp>
    </p:spTree>
    <p:extLst>
      <p:ext uri="{BB962C8B-B14F-4D97-AF65-F5344CB8AC3E}">
        <p14:creationId xmlns:p14="http://schemas.microsoft.com/office/powerpoint/2010/main" val="2843406062"/>
      </p:ext>
    </p:extLst>
  </p:cSld>
  <p:clrMapOvr>
    <a:masterClrMapping/>
  </p:clrMapOvr>
  <p:transition xmlns:p14="http://schemas.microsoft.com/office/powerpoint/2010/mai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BF26DA-8285-0E42-82FC-351543FC43E9}" type="datetimeFigureOut">
              <a:rPr lang="en-US"/>
              <a:pPr>
                <a:defRPr/>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9CD8491-A471-E441-92C2-8156494A83BC}" type="slidenum">
              <a:rPr lang="en-US"/>
              <a:pPr>
                <a:defRPr/>
              </a:pPr>
              <a:t>‹#›</a:t>
            </a:fld>
            <a:endParaRPr lang="en-US"/>
          </a:p>
        </p:txBody>
      </p:sp>
    </p:spTree>
    <p:extLst>
      <p:ext uri="{BB962C8B-B14F-4D97-AF65-F5344CB8AC3E}">
        <p14:creationId xmlns:p14="http://schemas.microsoft.com/office/powerpoint/2010/main" val="1189116102"/>
      </p:ext>
    </p:extLst>
  </p:cSld>
  <p:clrMapOvr>
    <a:masterClrMapping/>
  </p:clrMapOvr>
  <p:transition xmlns:p14="http://schemas.microsoft.com/office/powerpoint/2010/mai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541FD7-0BFE-3641-A45C-C2C79D84E78C}" type="datetimeFigureOut">
              <a:rPr lang="en-US"/>
              <a:pPr>
                <a:defRPr/>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93FD4AE-9069-234A-B5C9-5105E66500C4}" type="slidenum">
              <a:rPr lang="en-US"/>
              <a:pPr>
                <a:defRPr/>
              </a:pPr>
              <a:t>‹#›</a:t>
            </a:fld>
            <a:endParaRPr lang="en-US"/>
          </a:p>
        </p:txBody>
      </p:sp>
    </p:spTree>
    <p:extLst>
      <p:ext uri="{BB962C8B-B14F-4D97-AF65-F5344CB8AC3E}">
        <p14:creationId xmlns:p14="http://schemas.microsoft.com/office/powerpoint/2010/main" val="2890313864"/>
      </p:ext>
    </p:extLst>
  </p:cSld>
  <p:clrMapOvr>
    <a:masterClrMapping/>
  </p:clrMapOvr>
  <p:transition xmlns:p14="http://schemas.microsoft.com/office/powerpoint/2010/mai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E910E0-42DD-9A41-801A-D914BE783282}"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3CD1F52-E9E2-FC40-A428-720248B3D779}" type="slidenum">
              <a:rPr lang="en-US"/>
              <a:pPr>
                <a:defRPr/>
              </a:pPr>
              <a:t>‹#›</a:t>
            </a:fld>
            <a:endParaRPr lang="en-US"/>
          </a:p>
        </p:txBody>
      </p:sp>
    </p:spTree>
    <p:extLst>
      <p:ext uri="{BB962C8B-B14F-4D97-AF65-F5344CB8AC3E}">
        <p14:creationId xmlns:p14="http://schemas.microsoft.com/office/powerpoint/2010/main" val="762223403"/>
      </p:ext>
    </p:extLst>
  </p:cSld>
  <p:clrMapOvr>
    <a:masterClrMapping/>
  </p:clrMapOvr>
  <p:transition xmlns:p14="http://schemas.microsoft.com/office/powerpoint/2010/mai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AB7107-E378-1A4C-988B-AAB5F8BEE7A2}"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B26479A-CFEC-9F4E-864D-A47F901F5438}" type="slidenum">
              <a:rPr lang="en-US"/>
              <a:pPr>
                <a:defRPr/>
              </a:pPr>
              <a:t>‹#›</a:t>
            </a:fld>
            <a:endParaRPr lang="en-US"/>
          </a:p>
        </p:txBody>
      </p:sp>
    </p:spTree>
    <p:extLst>
      <p:ext uri="{BB962C8B-B14F-4D97-AF65-F5344CB8AC3E}">
        <p14:creationId xmlns:p14="http://schemas.microsoft.com/office/powerpoint/2010/main" val="2988870447"/>
      </p:ext>
    </p:extLst>
  </p:cSld>
  <p:clrMapOvr>
    <a:masterClrMapping/>
  </p:clrMapOvr>
  <p:transition xmlns:p14="http://schemas.microsoft.com/office/powerpoint/2010/mai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 y="71438"/>
            <a:ext cx="72009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F14938FB-A22A-EC40-84BA-D9D569FA0E7C}" type="datetime1">
              <a:rPr lang="en-US"/>
              <a:pPr>
                <a:defRPr/>
              </a:pPr>
              <a:t>9/24/13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solidFill>
                <a:prstClr val="black">
                  <a:tint val="75000"/>
                </a:prstClr>
              </a:solidFill>
              <a:latin typeface="Calibri"/>
            </a:endParaRPr>
          </a:p>
        </p:txBody>
      </p:sp>
    </p:spTree>
    <p:extLst>
      <p:ext uri="{BB962C8B-B14F-4D97-AF65-F5344CB8AC3E}">
        <p14:creationId xmlns:p14="http://schemas.microsoft.com/office/powerpoint/2010/main" val="531303234"/>
      </p:ext>
    </p:extLst>
  </p:cSld>
  <p:clrMapOvr>
    <a:masterClrMapping/>
  </p:clrMapOvr>
  <p:transition xmlns:p14="http://schemas.microsoft.com/office/powerpoint/2010/mai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418739-FDFF-8745-9E86-0498B11136D7}"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FF8A3B1-F303-794D-9FD8-65F8622FFBD6}" type="slidenum">
              <a:rPr lang="en-US"/>
              <a:pPr>
                <a:defRPr/>
              </a:pPr>
              <a:t>‹#›</a:t>
            </a:fld>
            <a:endParaRPr lang="en-US"/>
          </a:p>
        </p:txBody>
      </p:sp>
    </p:spTree>
    <p:extLst>
      <p:ext uri="{BB962C8B-B14F-4D97-AF65-F5344CB8AC3E}">
        <p14:creationId xmlns:p14="http://schemas.microsoft.com/office/powerpoint/2010/main" val="3484484721"/>
      </p:ext>
    </p:extLst>
  </p:cSld>
  <p:clrMapOvr>
    <a:masterClrMapping/>
  </p:clrMapOvr>
  <p:transition xmlns:p14="http://schemas.microsoft.com/office/powerpoint/2010/mai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EBB1ED-2C2C-7E44-BCA4-85BDBA5EFAE0}"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EA3D88A-1EA8-FC4B-991A-81E618A6F0CF}" type="slidenum">
              <a:rPr lang="en-US"/>
              <a:pPr>
                <a:defRPr/>
              </a:pPr>
              <a:t>‹#›</a:t>
            </a:fld>
            <a:endParaRPr lang="en-US"/>
          </a:p>
        </p:txBody>
      </p:sp>
    </p:spTree>
    <p:extLst>
      <p:ext uri="{BB962C8B-B14F-4D97-AF65-F5344CB8AC3E}">
        <p14:creationId xmlns:p14="http://schemas.microsoft.com/office/powerpoint/2010/main" val="3798838121"/>
      </p:ext>
    </p:extLst>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130865"/>
      </p:ext>
    </p:extLst>
  </p:cSld>
  <p:clrMapOvr>
    <a:masterClrMapping/>
  </p:clrMapOvr>
  <p:transition xmlns:p14="http://schemas.microsoft.com/office/powerpoint/2010/mai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D9EC5C-50DA-1B41-B82C-3BB8EE006BCF}"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FE830F4-A630-2647-BF9D-96E28AB8CD80}" type="slidenum">
              <a:rPr lang="en-US"/>
              <a:pPr>
                <a:defRPr/>
              </a:pPr>
              <a:t>‹#›</a:t>
            </a:fld>
            <a:endParaRPr lang="en-US"/>
          </a:p>
        </p:txBody>
      </p:sp>
    </p:spTree>
    <p:extLst>
      <p:ext uri="{BB962C8B-B14F-4D97-AF65-F5344CB8AC3E}">
        <p14:creationId xmlns:p14="http://schemas.microsoft.com/office/powerpoint/2010/main" val="3156159282"/>
      </p:ext>
    </p:extLst>
  </p:cSld>
  <p:clrMapOvr>
    <a:masterClrMapping/>
  </p:clrMapOvr>
  <p:transition xmlns:p14="http://schemas.microsoft.com/office/powerpoint/2010/mai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ABF482-E44F-3848-86D3-302600619E9B}" type="datetimeFigureOut">
              <a:rPr lang="en-US"/>
              <a:pPr>
                <a:defRPr/>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413A0770-13F6-6949-BC04-8044E63A41C6}" type="slidenum">
              <a:rPr lang="en-US"/>
              <a:pPr>
                <a:defRPr/>
              </a:pPr>
              <a:t>‹#›</a:t>
            </a:fld>
            <a:endParaRPr lang="en-US"/>
          </a:p>
        </p:txBody>
      </p:sp>
    </p:spTree>
    <p:extLst>
      <p:ext uri="{BB962C8B-B14F-4D97-AF65-F5344CB8AC3E}">
        <p14:creationId xmlns:p14="http://schemas.microsoft.com/office/powerpoint/2010/main" val="3004010290"/>
      </p:ext>
    </p:extLst>
  </p:cSld>
  <p:clrMapOvr>
    <a:masterClrMapping/>
  </p:clrMapOvr>
  <p:transition xmlns:p14="http://schemas.microsoft.com/office/powerpoint/2010/mai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5B3F2B-2916-604B-A4B5-5A0F409ED97E}" type="datetimeFigureOut">
              <a:rPr lang="en-US"/>
              <a:pPr>
                <a:defRPr/>
              </a:pPr>
              <a:t>9/24/13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5EE44C5-F9ED-EF43-8DBD-3F3E62A5EA85}" type="slidenum">
              <a:rPr lang="en-US"/>
              <a:pPr>
                <a:defRPr/>
              </a:pPr>
              <a:t>‹#›</a:t>
            </a:fld>
            <a:endParaRPr lang="en-US"/>
          </a:p>
        </p:txBody>
      </p:sp>
    </p:spTree>
    <p:extLst>
      <p:ext uri="{BB962C8B-B14F-4D97-AF65-F5344CB8AC3E}">
        <p14:creationId xmlns:p14="http://schemas.microsoft.com/office/powerpoint/2010/main" val="3140232811"/>
      </p:ext>
    </p:extLst>
  </p:cSld>
  <p:clrMapOvr>
    <a:masterClrMapping/>
  </p:clrMapOvr>
  <p:transition xmlns:p14="http://schemas.microsoft.com/office/powerpoint/2010/mai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B313E7-62E9-F548-BE76-C2B04088F094}" type="datetimeFigureOut">
              <a:rPr lang="en-US"/>
              <a:pPr>
                <a:defRPr/>
              </a:pPr>
              <a:t>9/24/13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BCDD92CB-3E94-3649-BF8D-03DE14183608}" type="slidenum">
              <a:rPr lang="en-US"/>
              <a:pPr>
                <a:defRPr/>
              </a:pPr>
              <a:t>‹#›</a:t>
            </a:fld>
            <a:endParaRPr lang="en-US"/>
          </a:p>
        </p:txBody>
      </p:sp>
    </p:spTree>
    <p:extLst>
      <p:ext uri="{BB962C8B-B14F-4D97-AF65-F5344CB8AC3E}">
        <p14:creationId xmlns:p14="http://schemas.microsoft.com/office/powerpoint/2010/main" val="4128050434"/>
      </p:ext>
    </p:extLst>
  </p:cSld>
  <p:clrMapOvr>
    <a:masterClrMapping/>
  </p:clrMapOvr>
  <p:transition xmlns:p14="http://schemas.microsoft.com/office/powerpoint/2010/mai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6CB691-FDC8-6645-8EDA-3D4F4943BC7F}" type="datetimeFigureOut">
              <a:rPr lang="en-US"/>
              <a:pPr>
                <a:defRPr/>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9E75DF97-27BA-2344-9CD3-CCB8464DD5B4}" type="slidenum">
              <a:rPr lang="en-US"/>
              <a:pPr>
                <a:defRPr/>
              </a:pPr>
              <a:t>‹#›</a:t>
            </a:fld>
            <a:endParaRPr lang="en-US"/>
          </a:p>
        </p:txBody>
      </p:sp>
    </p:spTree>
    <p:extLst>
      <p:ext uri="{BB962C8B-B14F-4D97-AF65-F5344CB8AC3E}">
        <p14:creationId xmlns:p14="http://schemas.microsoft.com/office/powerpoint/2010/main" val="3617202788"/>
      </p:ext>
    </p:extLst>
  </p:cSld>
  <p:clrMapOvr>
    <a:masterClrMapping/>
  </p:clrMapOvr>
  <p:transition xmlns:p14="http://schemas.microsoft.com/office/powerpoint/2010/mai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56337D-8303-1D4A-BED2-DEE74B57187C}" type="datetimeFigureOut">
              <a:rPr lang="en-US"/>
              <a:pPr>
                <a:defRPr/>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AF744662-197F-264A-8A8C-15D3E98F615D}" type="slidenum">
              <a:rPr lang="en-US"/>
              <a:pPr>
                <a:defRPr/>
              </a:pPr>
              <a:t>‹#›</a:t>
            </a:fld>
            <a:endParaRPr lang="en-US"/>
          </a:p>
        </p:txBody>
      </p:sp>
    </p:spTree>
    <p:extLst>
      <p:ext uri="{BB962C8B-B14F-4D97-AF65-F5344CB8AC3E}">
        <p14:creationId xmlns:p14="http://schemas.microsoft.com/office/powerpoint/2010/main" val="4081640633"/>
      </p:ext>
    </p:extLst>
  </p:cSld>
  <p:clrMapOvr>
    <a:masterClrMapping/>
  </p:clrMapOvr>
  <p:transition xmlns:p14="http://schemas.microsoft.com/office/powerpoint/2010/mai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61B176-E1A8-8747-A730-2372C91B766F}" type="datetimeFigureOut">
              <a:rPr lang="en-US"/>
              <a:pPr>
                <a:defRPr/>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B4AA398-3042-1C45-955B-E330DE7F7BA3}" type="slidenum">
              <a:rPr lang="en-US"/>
              <a:pPr>
                <a:defRPr/>
              </a:pPr>
              <a:t>‹#›</a:t>
            </a:fld>
            <a:endParaRPr lang="en-US"/>
          </a:p>
        </p:txBody>
      </p:sp>
    </p:spTree>
    <p:extLst>
      <p:ext uri="{BB962C8B-B14F-4D97-AF65-F5344CB8AC3E}">
        <p14:creationId xmlns:p14="http://schemas.microsoft.com/office/powerpoint/2010/main" val="1812398288"/>
      </p:ext>
    </p:extLst>
  </p:cSld>
  <p:clrMapOvr>
    <a:masterClrMapping/>
  </p:clrMapOvr>
  <p:transition xmlns:p14="http://schemas.microsoft.com/office/powerpoint/2010/mai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245FA7-DAE1-B048-925C-269FF6C2B7EA}"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8CED9A5-BA68-3F4E-94D7-5DA446379B40}" type="slidenum">
              <a:rPr lang="en-US"/>
              <a:pPr>
                <a:defRPr/>
              </a:pPr>
              <a:t>‹#›</a:t>
            </a:fld>
            <a:endParaRPr lang="en-US"/>
          </a:p>
        </p:txBody>
      </p:sp>
    </p:spTree>
    <p:extLst>
      <p:ext uri="{BB962C8B-B14F-4D97-AF65-F5344CB8AC3E}">
        <p14:creationId xmlns:p14="http://schemas.microsoft.com/office/powerpoint/2010/main" val="487547887"/>
      </p:ext>
    </p:extLst>
  </p:cSld>
  <p:clrMapOvr>
    <a:masterClrMapping/>
  </p:clrMapOvr>
  <p:transition xmlns:p14="http://schemas.microsoft.com/office/powerpoint/2010/main"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3D5E91-E136-4A41-955A-17DFC9EEB893}" type="datetimeFigureOut">
              <a:rPr lang="en-US"/>
              <a:pPr>
                <a:defRPr/>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C9679D3-7C89-3448-AFF6-A44D1BAF036D}" type="slidenum">
              <a:rPr lang="en-US"/>
              <a:pPr>
                <a:defRPr/>
              </a:pPr>
              <a:t>‹#›</a:t>
            </a:fld>
            <a:endParaRPr lang="en-US"/>
          </a:p>
        </p:txBody>
      </p:sp>
    </p:spTree>
    <p:extLst>
      <p:ext uri="{BB962C8B-B14F-4D97-AF65-F5344CB8AC3E}">
        <p14:creationId xmlns:p14="http://schemas.microsoft.com/office/powerpoint/2010/main" val="179452929"/>
      </p:ext>
    </p:extLst>
  </p:cSld>
  <p:clrMapOvr>
    <a:masterClrMapping/>
  </p:clrMapOvr>
  <p:transition xmlns:p14="http://schemas.microsoft.com/office/powerpoint/2010/main"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 y="71438"/>
            <a:ext cx="72009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F14938FB-A22A-EC40-84BA-D9D569FA0E7C}" type="datetime1">
              <a:rPr lang="en-US"/>
              <a:pPr>
                <a:defRPr/>
              </a:pPr>
              <a:t>9/24/13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solidFill>
                <a:prstClr val="black">
                  <a:tint val="75000"/>
                </a:prstClr>
              </a:solidFill>
              <a:latin typeface="Calibri"/>
            </a:endParaRPr>
          </a:p>
        </p:txBody>
      </p:sp>
    </p:spTree>
    <p:extLst>
      <p:ext uri="{BB962C8B-B14F-4D97-AF65-F5344CB8AC3E}">
        <p14:creationId xmlns:p14="http://schemas.microsoft.com/office/powerpoint/2010/main" val="1841791666"/>
      </p:ext>
    </p:extLst>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142885"/>
      </p:ext>
    </p:extLst>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550611"/>
      </p:ext>
    </p:extLst>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301110"/>
      </p:ext>
    </p:extLst>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000">
              <a:srgbClr val="92D050"/>
            </a:gs>
            <a:gs pos="100000">
              <a:schemeClr val="bg2">
                <a:tint val="100000"/>
                <a:lumMod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03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advClick="0"/>
  <p:txStyles>
    <p:titleStyle>
      <a:lvl1pPr algn="l" defTabSz="914400" rtl="0" eaLnBrk="1" latinLnBrk="0" hangingPunct="1">
        <a:spcBef>
          <a:spcPct val="0"/>
        </a:spcBef>
        <a:buNone/>
        <a:defRPr sz="3600" kern="1200">
          <a:solidFill>
            <a:srgbClr val="0071B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000">
              <a:srgbClr val="92D050"/>
            </a:gs>
            <a:gs pos="100000">
              <a:schemeClr val="bg2">
                <a:tint val="100000"/>
                <a:lumMod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743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advClick="0"/>
  <p:txStyles>
    <p:titleStyle>
      <a:lvl1pPr algn="l" defTabSz="914400" rtl="0" eaLnBrk="1" latinLnBrk="0" hangingPunct="1">
        <a:spcBef>
          <a:spcPct val="0"/>
        </a:spcBef>
        <a:buNone/>
        <a:defRPr sz="3600" kern="1200">
          <a:solidFill>
            <a:srgbClr val="0071B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9/24/13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16830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xmlns:p14="http://schemas.microsoft.com/office/powerpoint/2010/mai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ignature templa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6200" y="76200"/>
            <a:ext cx="5943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 y="1600200"/>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Text Box 8"/>
          <p:cNvSpPr txBox="1">
            <a:spLocks noChangeArrowheads="1"/>
          </p:cNvSpPr>
          <p:nvPr/>
        </p:nvSpPr>
        <p:spPr bwMode="auto">
          <a:xfrm>
            <a:off x="4267200" y="6400800"/>
            <a:ext cx="4489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effectLst>
                  <a:outerShdw blurRad="38100" dist="38100" dir="2700000" algn="tl">
                    <a:srgbClr val="C0C0C0"/>
                  </a:outerShdw>
                </a:effectLst>
                <a:latin typeface="Georgia" pitchFamily="18" charset="0"/>
              </a:rPr>
              <a:t>COLLEGE OF EDUCATION &amp; HUMAN DEVELOPMENT</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ransition xmlns:p14="http://schemas.microsoft.com/office/powerpoint/2010/main" advClick="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fontAlgn="base">
              <a:spcBef>
                <a:spcPct val="0"/>
              </a:spcBef>
              <a:spcAft>
                <a:spcPct val="0"/>
              </a:spcAft>
              <a:defRPr/>
            </a:pPr>
            <a:fld id="{ACBA7E9E-5986-F242-B5A3-E4DCAB84A5C2}" type="datetimeFigureOut">
              <a:rPr lang="en-US">
                <a:ea typeface="ＭＳ Ｐゴシック" charset="0"/>
              </a:rPr>
              <a:pPr fontAlgn="base">
                <a:spcBef>
                  <a:spcPct val="0"/>
                </a:spcBef>
                <a:spcAft>
                  <a:spcPct val="0"/>
                </a:spcAft>
                <a:defRPr/>
              </a:pPr>
              <a:t>9/24/13</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fontAlgn="base">
              <a:spcBef>
                <a:spcPct val="0"/>
              </a:spcBef>
              <a:spcAft>
                <a:spcPct val="0"/>
              </a:spcAft>
              <a:defRPr/>
            </a:pPr>
            <a:fld id="{8912FD49-F663-9745-8D8F-B61057136174}" type="slidenum">
              <a:rPr lang="en-US">
                <a:ea typeface="ＭＳ Ｐゴシック" charset="0"/>
              </a:rPr>
              <a:pPr fontAlgn="base">
                <a:spcBef>
                  <a:spcPct val="0"/>
                </a:spcBef>
                <a:spcAft>
                  <a:spcPct val="0"/>
                </a:spcAft>
                <a:defRPr/>
              </a:pPr>
              <a:t>‹#›</a:t>
            </a:fld>
            <a:endParaRPr lang="en-US">
              <a:ea typeface="ＭＳ Ｐゴシック" charset="0"/>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ransition xmlns:p14="http://schemas.microsoft.com/office/powerpoint/2010/main" advClick="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fontAlgn="base">
              <a:spcBef>
                <a:spcPct val="0"/>
              </a:spcBef>
              <a:spcAft>
                <a:spcPct val="0"/>
              </a:spcAft>
              <a:defRPr/>
            </a:pPr>
            <a:fld id="{CD7F244A-18D6-A842-BD3F-849F770F9E7A}" type="datetimeFigureOut">
              <a:rPr lang="en-US">
                <a:ea typeface="ＭＳ Ｐゴシック" charset="0"/>
              </a:rPr>
              <a:pPr fontAlgn="base">
                <a:spcBef>
                  <a:spcPct val="0"/>
                </a:spcBef>
                <a:spcAft>
                  <a:spcPct val="0"/>
                </a:spcAft>
                <a:defRPr/>
              </a:pPr>
              <a:t>9/24/13</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fontAlgn="base">
              <a:spcBef>
                <a:spcPct val="0"/>
              </a:spcBef>
              <a:spcAft>
                <a:spcPct val="0"/>
              </a:spcAft>
              <a:defRPr/>
            </a:pPr>
            <a:fld id="{AADCE2DB-7B60-C444-9071-92B49DA72C9C}" type="slidenum">
              <a:rPr lang="en-US">
                <a:ea typeface="ＭＳ Ｐゴシック" charset="0"/>
              </a:rPr>
              <a:pPr fontAlgn="base">
                <a:spcBef>
                  <a:spcPct val="0"/>
                </a:spcBef>
                <a:spcAft>
                  <a:spcPct val="0"/>
                </a:spcAft>
                <a:defRPr/>
              </a:pPr>
              <a:t>‹#›</a:t>
            </a:fld>
            <a:endParaRPr lang="en-US">
              <a:ea typeface="ＭＳ Ｐゴシック" charset="0"/>
            </a:endParaRP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ransition xmlns:p14="http://schemas.microsoft.com/office/powerpoint/2010/main" advClick="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73.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hyperlink" Target="http://youtu.be/GO6B1K1ciBI"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4.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6.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hyperlink" Target="http://www.nextgenscience.org/" TargetMode="External"/><Relationship Id="rId4" Type="http://schemas.openxmlformats.org/officeDocument/2006/relationships/hyperlink" Target="http://concord.org/publications/newsletter/2013-spring/ngss-path" TargetMode="External"/><Relationship Id="rId5" Type="http://schemas.openxmlformats.org/officeDocument/2006/relationships/hyperlink" Target="http://www.nsta.org/about/standardsupdate/" TargetMode="External"/><Relationship Id="rId6" Type="http://schemas.openxmlformats.org/officeDocument/2006/relationships/hyperlink" Target="http://teachscience4all.wordpress.com/" TargetMode="External"/><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youtube.com/watch?v=Z7O8s6NgAc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0.jpeg"/><Relationship Id="rId3"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32.png"/><Relationship Id="rId1" Type="http://schemas.openxmlformats.org/officeDocument/2006/relationships/vmlDrawing" Target="../drawings/vmlDrawing1.vml"/><Relationship Id="rId2"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39.xml"/><Relationship Id="rId2" Type="http://schemas.openxmlformats.org/officeDocument/2006/relationships/notesSlide" Target="../notesSlides/notesSlide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 Id="rId3" Type="http://schemas.openxmlformats.org/officeDocument/2006/relationships/image" Target="../media/image3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image" Target="../media/image3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jpeg"/><Relationship Id="rId7" Type="http://schemas.openxmlformats.org/officeDocument/2006/relationships/image" Target="../media/image43.png"/><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hyperlink" Target="http://www.google.com/url?sa=i&amp;rct=j&amp;q=NGSS&amp;source=images&amp;cd=&amp;cad=rja&amp;docid=bB5JBKasrtQsYM&amp;tbnid=hwDKEvBaI7yf9M:&amp;ved=0CAUQjRw&amp;url=http://www.ksde.org/Default.aspx?tabid=5407&amp;ei=scbzUbDeNarJygH65YDYAw&amp;psig=AFQjCNFzADQgaekIypmApJZ-eLnSNEjrpg&amp;ust=1375017007420392" TargetMode="External"/><Relationship Id="rId4" Type="http://schemas.openxmlformats.org/officeDocument/2006/relationships/image" Target="../media/image44.jpeg"/><Relationship Id="rId1" Type="http://schemas.openxmlformats.org/officeDocument/2006/relationships/slideLayout" Target="../slideLayouts/slideLayout29.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png"/><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5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 Id="rId3" Type="http://schemas.openxmlformats.org/officeDocument/2006/relationships/image" Target="../media/image6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6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 Id="rId3" Type="http://schemas.openxmlformats.org/officeDocument/2006/relationships/image" Target="../media/image6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 Id="rId3" Type="http://schemas.openxmlformats.org/officeDocument/2006/relationships/image" Target="../media/image6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 Id="rId3" Type="http://schemas.openxmlformats.org/officeDocument/2006/relationships/image" Target="../media/image6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 Id="rId3" Type="http://schemas.openxmlformats.org/officeDocument/2006/relationships/image" Target="../media/image6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 Id="rId3" Type="http://schemas.openxmlformats.org/officeDocument/2006/relationships/image" Target="../media/image6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6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6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6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6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69.xml"/><Relationship Id="rId2" Type="http://schemas.openxmlformats.org/officeDocument/2006/relationships/notesSlide" Target="../notesSlides/notesSlide3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6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67.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67.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67.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6.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59.xml"/><Relationship Id="rId2" Type="http://schemas.openxmlformats.org/officeDocument/2006/relationships/image" Target="../media/image6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71.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7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1"/>
            <a:ext cx="5334000" cy="3698630"/>
          </a:xfrm>
        </p:spPr>
        <p:txBody>
          <a:bodyPr>
            <a:normAutofit fontScale="47500" lnSpcReduction="20000"/>
          </a:bodyPr>
          <a:lstStyle/>
          <a:p>
            <a:pPr algn="ctr"/>
            <a:endParaRPr lang="en-US" sz="13500" b="1" dirty="0">
              <a:solidFill>
                <a:schemeClr val="tx1"/>
              </a:solidFill>
            </a:endParaRPr>
          </a:p>
          <a:p>
            <a:pPr algn="ctr"/>
            <a:r>
              <a:rPr lang="en-US" sz="12000" b="1" dirty="0" smtClean="0">
                <a:solidFill>
                  <a:schemeClr val="tx1"/>
                </a:solidFill>
              </a:rPr>
              <a:t>Science Network</a:t>
            </a:r>
          </a:p>
          <a:p>
            <a:pPr algn="ctr"/>
            <a:r>
              <a:rPr lang="en-US" sz="12000" b="1" dirty="0" smtClean="0">
                <a:solidFill>
                  <a:schemeClr val="tx1"/>
                </a:solidFill>
              </a:rPr>
              <a:t>Meeting</a:t>
            </a:r>
          </a:p>
          <a:p>
            <a:pPr algn="ctr"/>
            <a:r>
              <a:rPr lang="en-US" sz="8000" b="1" dirty="0" smtClean="0">
                <a:solidFill>
                  <a:schemeClr val="tx1"/>
                </a:solidFill>
              </a:rPr>
              <a:t>September 23, 2013</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009775" cy="22764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stretch>
            <a:fillRect/>
          </a:stretch>
        </p:blipFill>
        <p:spPr>
          <a:xfrm>
            <a:off x="1295400" y="304800"/>
            <a:ext cx="3810000" cy="1066800"/>
          </a:xfrm>
          <a:prstGeom prst="rect">
            <a:avLst/>
          </a:prstGeom>
        </p:spPr>
      </p:pic>
      <p:sp>
        <p:nvSpPr>
          <p:cNvPr id="7" name="Title 1"/>
          <p:cNvSpPr txBox="1">
            <a:spLocks/>
          </p:cNvSpPr>
          <p:nvPr/>
        </p:nvSpPr>
        <p:spPr>
          <a:xfrm>
            <a:off x="457200" y="4283075"/>
            <a:ext cx="73152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71B5"/>
                </a:solidFill>
                <a:latin typeface="+mj-lt"/>
                <a:ea typeface="+mj-ea"/>
                <a:cs typeface="+mj-cs"/>
              </a:defRPr>
            </a:lvl1pPr>
          </a:lstStyle>
          <a:p>
            <a:pPr algn="ctr"/>
            <a:r>
              <a:rPr lang="en-US" sz="4800" dirty="0" smtClean="0"/>
              <a:t>Welcome!</a:t>
            </a:r>
            <a:endParaRPr lang="en-US" sz="4800" dirty="0"/>
          </a:p>
        </p:txBody>
      </p:sp>
      <p:sp>
        <p:nvSpPr>
          <p:cNvPr id="8" name="Content Placeholder 2"/>
          <p:cNvSpPr txBox="1">
            <a:spLocks/>
          </p:cNvSpPr>
          <p:nvPr/>
        </p:nvSpPr>
        <p:spPr>
          <a:xfrm>
            <a:off x="457200" y="5105400"/>
            <a:ext cx="8229600" cy="12493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lumMod val="95000"/>
                    <a:lumOff val="5000"/>
                  </a:schemeClr>
                </a:solidFill>
              </a:rPr>
              <a:t>Please make sure you pick up one copy of each handout from the table before we begin</a:t>
            </a:r>
            <a:endParaRPr lang="en-US" dirty="0">
              <a:solidFill>
                <a:schemeClr val="tx1">
                  <a:lumMod val="95000"/>
                  <a:lumOff val="5000"/>
                </a:schemeClr>
              </a:solidFill>
            </a:endParaRPr>
          </a:p>
        </p:txBody>
      </p:sp>
    </p:spTree>
    <p:extLst>
      <p:ext uri="{BB962C8B-B14F-4D97-AF65-F5344CB8AC3E}">
        <p14:creationId xmlns:p14="http://schemas.microsoft.com/office/powerpoint/2010/main" val="90322834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0" y="2438400"/>
            <a:ext cx="3326504" cy="3213100"/>
          </a:xfrm>
          <a:prstGeom prst="rect">
            <a:avLst/>
          </a:prstGeom>
        </p:spPr>
      </p:pic>
    </p:spTree>
    <p:extLst>
      <p:ext uri="{BB962C8B-B14F-4D97-AF65-F5344CB8AC3E}">
        <p14:creationId xmlns:p14="http://schemas.microsoft.com/office/powerpoint/2010/main" val="191033973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march through the bullets</a:t>
            </a:r>
            <a:endParaRPr lang="en-US" dirty="0"/>
          </a:p>
        </p:txBody>
      </p:sp>
      <p:pic>
        <p:nvPicPr>
          <p:cNvPr id="4" name="Content Placeholder 3" descr="bataan.jpg"/>
          <p:cNvPicPr>
            <a:picLocks noGrp="1" noChangeAspect="1"/>
          </p:cNvPicPr>
          <p:nvPr>
            <p:ph idx="1"/>
          </p:nvPr>
        </p:nvPicPr>
        <p:blipFill>
          <a:blip r:embed="rId2">
            <a:extLst>
              <a:ext uri="{28A0092B-C50C-407E-A947-70E740481C1C}">
                <a14:useLocalDpi xmlns:a14="http://schemas.microsoft.com/office/drawing/2010/main" val="0"/>
              </a:ext>
            </a:extLst>
          </a:blip>
          <a:srcRect t="11786" b="11786"/>
          <a:stretch>
            <a:fillRect/>
          </a:stretch>
        </p:blipFill>
        <p:spPr/>
      </p:pic>
    </p:spTree>
    <p:extLst>
      <p:ext uri="{BB962C8B-B14F-4D97-AF65-F5344CB8AC3E}">
        <p14:creationId xmlns:p14="http://schemas.microsoft.com/office/powerpoint/2010/main" val="325300619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590800"/>
            <a:ext cx="5410200" cy="1143000"/>
          </a:xfrm>
        </p:spPr>
        <p:txBody>
          <a:bodyPr/>
          <a:lstStyle/>
          <a:p>
            <a:pPr marL="0" indent="0">
              <a:buNone/>
            </a:pPr>
            <a:r>
              <a:rPr lang="en-US" dirty="0" smtClean="0">
                <a:hlinkClick r:id="rId2"/>
              </a:rPr>
              <a:t>http://youtu.be/GO6B1K1ciBI</a:t>
            </a:r>
            <a:endParaRPr lang="en-US" dirty="0" smtClean="0"/>
          </a:p>
          <a:p>
            <a:pPr marL="0" indent="0">
              <a:buNone/>
            </a:pPr>
            <a:endParaRPr lang="en-US" dirty="0"/>
          </a:p>
        </p:txBody>
      </p:sp>
    </p:spTree>
    <p:extLst>
      <p:ext uri="{BB962C8B-B14F-4D97-AF65-F5344CB8AC3E}">
        <p14:creationId xmlns:p14="http://schemas.microsoft.com/office/powerpoint/2010/main" val="161405426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chemeClr val="tx1"/>
                </a:solidFill>
              </a:rPr>
              <a:t>District Planning</a:t>
            </a:r>
            <a:endParaRPr lang="en-US" sz="4800"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066800"/>
            <a:ext cx="6858000" cy="4951477"/>
          </a:xfrm>
          <a:ln w="38100">
            <a:solidFill>
              <a:schemeClr val="tx1"/>
            </a:solidFill>
          </a:ln>
        </p:spPr>
      </p:pic>
    </p:spTree>
    <p:extLst>
      <p:ext uri="{BB962C8B-B14F-4D97-AF65-F5344CB8AC3E}">
        <p14:creationId xmlns:p14="http://schemas.microsoft.com/office/powerpoint/2010/main" val="251519341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chemeClr val="tx1"/>
                </a:solidFill>
              </a:rPr>
              <a:t>Plan, Do, Review</a:t>
            </a:r>
            <a:endParaRPr lang="en-US" sz="4400" b="1" dirty="0">
              <a:solidFill>
                <a:schemeClr val="tx1"/>
              </a:solidFill>
            </a:endParaRPr>
          </a:p>
        </p:txBody>
      </p:sp>
      <p:sp>
        <p:nvSpPr>
          <p:cNvPr id="5" name="TextBox 4"/>
          <p:cNvSpPr txBox="1"/>
          <p:nvPr/>
        </p:nvSpPr>
        <p:spPr>
          <a:xfrm>
            <a:off x="533400" y="1295400"/>
            <a:ext cx="4876800" cy="5632311"/>
          </a:xfrm>
          <a:prstGeom prst="rect">
            <a:avLst/>
          </a:prstGeom>
          <a:noFill/>
        </p:spPr>
        <p:txBody>
          <a:bodyPr wrap="square" rtlCol="0">
            <a:spAutoFit/>
          </a:bodyPr>
          <a:lstStyle/>
          <a:p>
            <a:r>
              <a:rPr lang="en-US" sz="3600" b="1" dirty="0" smtClean="0"/>
              <a:t>Plan:</a:t>
            </a:r>
          </a:p>
          <a:p>
            <a:r>
              <a:rPr lang="en-US" sz="3600" b="1" dirty="0" smtClean="0"/>
              <a:t>What will I do with what I have learned in this network meeting?</a:t>
            </a:r>
          </a:p>
          <a:p>
            <a:endParaRPr lang="en-US" sz="3600" b="1" dirty="0" smtClean="0"/>
          </a:p>
          <a:p>
            <a:r>
              <a:rPr lang="en-US" sz="3600" b="1" dirty="0" smtClean="0"/>
              <a:t>Do: </a:t>
            </a:r>
          </a:p>
          <a:p>
            <a:r>
              <a:rPr lang="en-US" sz="3600" b="1" dirty="0" smtClean="0"/>
              <a:t>When, where, how, with whom will I do what I have planned?</a:t>
            </a:r>
          </a:p>
          <a:p>
            <a:endParaRPr lang="en-US" dirty="0"/>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200" y="685800"/>
            <a:ext cx="3352800" cy="2986528"/>
          </a:xfrm>
          <a:ln w="38100">
            <a:solidFill>
              <a:schemeClr val="tx1"/>
            </a:solidFill>
          </a:ln>
        </p:spPr>
      </p:pic>
    </p:spTree>
    <p:extLst>
      <p:ext uri="{BB962C8B-B14F-4D97-AF65-F5344CB8AC3E}">
        <p14:creationId xmlns:p14="http://schemas.microsoft.com/office/powerpoint/2010/main" val="348143101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chemeClr val="tx1"/>
                </a:solidFill>
              </a:rPr>
              <a:t>Gallery Walk</a:t>
            </a:r>
            <a:endParaRPr lang="en-US" sz="6000" b="1" dirty="0">
              <a:solidFill>
                <a:schemeClr val="tx1"/>
              </a:solidFill>
            </a:endParaRPr>
          </a:p>
        </p:txBody>
      </p:sp>
      <p:sp>
        <p:nvSpPr>
          <p:cNvPr id="3" name="Content Placeholder 2"/>
          <p:cNvSpPr>
            <a:spLocks noGrp="1"/>
          </p:cNvSpPr>
          <p:nvPr>
            <p:ph idx="1"/>
          </p:nvPr>
        </p:nvSpPr>
        <p:spPr/>
        <p:txBody>
          <a:bodyPr/>
          <a:lstStyle/>
          <a:p>
            <a:pPr marL="0" indent="0">
              <a:buNone/>
            </a:pPr>
            <a:r>
              <a:rPr lang="en-US" sz="3600" b="1" dirty="0" smtClean="0"/>
              <a:t>Chart Paper:</a:t>
            </a:r>
          </a:p>
          <a:p>
            <a:pPr marL="0" indent="0">
              <a:buNone/>
            </a:pPr>
            <a:r>
              <a:rPr lang="en-US" sz="3600" b="1" dirty="0" smtClean="0"/>
              <a:t>Synthesize School/District Plans </a:t>
            </a:r>
          </a:p>
          <a:p>
            <a:pPr marL="0" indent="0">
              <a:buNone/>
            </a:pPr>
            <a:endParaRPr lang="en-US" sz="3600" b="1" dirty="0" smtClean="0"/>
          </a:p>
          <a:p>
            <a:pPr marL="0" indent="0">
              <a:buNone/>
            </a:pPr>
            <a:r>
              <a:rPr lang="en-US" sz="3600" b="1" dirty="0" smtClean="0"/>
              <a:t>Gallery Walk:</a:t>
            </a:r>
            <a:endParaRPr lang="en-US" sz="3600" b="1" dirty="0"/>
          </a:p>
          <a:p>
            <a:pPr marL="0" indent="0">
              <a:buNone/>
            </a:pPr>
            <a:r>
              <a:rPr lang="en-US" sz="3600" b="1" dirty="0" smtClean="0"/>
              <a:t>Inspirations?</a:t>
            </a:r>
          </a:p>
          <a:p>
            <a:pPr marL="0" indent="0">
              <a:buNone/>
            </a:pPr>
            <a:r>
              <a:rPr lang="en-US" sz="3600" b="1" dirty="0" smtClean="0"/>
              <a:t>Take Aways?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065562"/>
            <a:ext cx="4267200" cy="3106638"/>
          </a:xfrm>
          <a:prstGeom prst="rect">
            <a:avLst/>
          </a:prstGeom>
          <a:ln w="38100">
            <a:solidFill>
              <a:schemeClr val="tx1"/>
            </a:solidFill>
          </a:ln>
        </p:spPr>
      </p:pic>
    </p:spTree>
    <p:extLst>
      <p:ext uri="{BB962C8B-B14F-4D97-AF65-F5344CB8AC3E}">
        <p14:creationId xmlns:p14="http://schemas.microsoft.com/office/powerpoint/2010/main" val="38436991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Follow up</a:t>
            </a:r>
            <a:endParaRPr lang="en-US" dirty="0"/>
          </a:p>
        </p:txBody>
      </p:sp>
      <p:sp>
        <p:nvSpPr>
          <p:cNvPr id="3" name="Content Placeholder 2"/>
          <p:cNvSpPr>
            <a:spLocks noGrp="1"/>
          </p:cNvSpPr>
          <p:nvPr>
            <p:ph idx="1"/>
          </p:nvPr>
        </p:nvSpPr>
        <p:spPr/>
        <p:txBody>
          <a:bodyPr>
            <a:normAutofit/>
          </a:bodyPr>
          <a:lstStyle/>
          <a:p>
            <a:r>
              <a:rPr lang="en-US" dirty="0"/>
              <a:t>Determine </a:t>
            </a:r>
            <a:r>
              <a:rPr lang="en-US" dirty="0" smtClean="0"/>
              <a:t>who else </a:t>
            </a:r>
            <a:r>
              <a:rPr lang="en-US" dirty="0"/>
              <a:t>is on the District Leadership </a:t>
            </a:r>
            <a:r>
              <a:rPr lang="en-US" dirty="0" smtClean="0"/>
              <a:t>Team</a:t>
            </a:r>
            <a:endParaRPr lang="en-US" dirty="0"/>
          </a:p>
          <a:p>
            <a:r>
              <a:rPr lang="en-US" dirty="0"/>
              <a:t>Read/review the Framework for K-12 Science Education and the </a:t>
            </a:r>
            <a:r>
              <a:rPr lang="en-US" dirty="0" smtClean="0"/>
              <a:t>NGSS</a:t>
            </a:r>
            <a:endParaRPr lang="en-US" dirty="0"/>
          </a:p>
          <a:p>
            <a:r>
              <a:rPr lang="en-US" dirty="0"/>
              <a:t>Explain your role in the Network to one or more of your colleagues </a:t>
            </a:r>
            <a:endParaRPr lang="en-US" dirty="0" smtClean="0"/>
          </a:p>
          <a:p>
            <a:r>
              <a:rPr lang="en-US" dirty="0" smtClean="0"/>
              <a:t>Recycle a Binder (or ask for one)</a:t>
            </a:r>
          </a:p>
          <a:p>
            <a:r>
              <a:rPr lang="en-US" dirty="0" smtClean="0"/>
              <a:t>Look for an email with a link to resource page</a:t>
            </a:r>
          </a:p>
          <a:p>
            <a:endParaRPr lang="en-US" dirty="0"/>
          </a:p>
        </p:txBody>
      </p:sp>
    </p:spTree>
    <p:extLst>
      <p:ext uri="{BB962C8B-B14F-4D97-AF65-F5344CB8AC3E}">
        <p14:creationId xmlns:p14="http://schemas.microsoft.com/office/powerpoint/2010/main" val="126458116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676400"/>
            <a:ext cx="5029200" cy="5029200"/>
          </a:xfrm>
        </p:spPr>
        <p:txBody>
          <a:bodyPr>
            <a:normAutofit/>
          </a:bodyPr>
          <a:lstStyle/>
          <a:p>
            <a:r>
              <a:rPr lang="en-US" sz="3600" dirty="0" smtClean="0"/>
              <a:t>October 29</a:t>
            </a:r>
          </a:p>
          <a:p>
            <a:r>
              <a:rPr lang="en-US" sz="3600" dirty="0" smtClean="0"/>
              <a:t>November 22*</a:t>
            </a:r>
          </a:p>
          <a:p>
            <a:r>
              <a:rPr lang="en-US" sz="3600" dirty="0" smtClean="0"/>
              <a:t>January 30</a:t>
            </a:r>
          </a:p>
          <a:p>
            <a:r>
              <a:rPr lang="en-US" sz="3600" dirty="0" smtClean="0"/>
              <a:t>February 27</a:t>
            </a:r>
          </a:p>
          <a:p>
            <a:r>
              <a:rPr lang="en-US" sz="3600" dirty="0" smtClean="0"/>
              <a:t>March 27</a:t>
            </a:r>
            <a:endParaRPr lang="en-US" sz="3600" dirty="0"/>
          </a:p>
        </p:txBody>
      </p:sp>
      <p:sp>
        <p:nvSpPr>
          <p:cNvPr id="4" name="Title 3"/>
          <p:cNvSpPr>
            <a:spLocks noGrp="1"/>
          </p:cNvSpPr>
          <p:nvPr>
            <p:ph type="title"/>
          </p:nvPr>
        </p:nvSpPr>
        <p:spPr/>
        <p:txBody>
          <a:bodyPr>
            <a:noAutofit/>
          </a:bodyPr>
          <a:lstStyle/>
          <a:p>
            <a:pPr algn="ctr"/>
            <a:r>
              <a:rPr lang="en-US" sz="4800" dirty="0" smtClean="0"/>
              <a:t>Meeting dates</a:t>
            </a:r>
            <a:endParaRPr lang="en-US" sz="4800" dirty="0"/>
          </a:p>
        </p:txBody>
      </p:sp>
    </p:spTree>
    <p:extLst>
      <p:ext uri="{BB962C8B-B14F-4D97-AF65-F5344CB8AC3E}">
        <p14:creationId xmlns:p14="http://schemas.microsoft.com/office/powerpoint/2010/main" val="97445704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10600" cy="4495800"/>
          </a:xfrm>
          <a:solidFill>
            <a:schemeClr val="bg1"/>
          </a:solidFill>
          <a:ln w="38100">
            <a:solidFill>
              <a:schemeClr val="tx1"/>
            </a:solidFill>
          </a:ln>
        </p:spPr>
        <p:txBody>
          <a:bodyPr>
            <a:noAutofit/>
          </a:bodyPr>
          <a:lstStyle/>
          <a:p>
            <a:pPr marL="0" indent="0">
              <a:buNone/>
              <a:defRPr/>
            </a:pPr>
            <a:endParaRPr lang="en-US" sz="2800" b="1" dirty="0" smtClean="0">
              <a:solidFill>
                <a:srgbClr val="FF0000"/>
              </a:solidFill>
              <a:hlinkClick r:id="rId3"/>
            </a:endParaRPr>
          </a:p>
          <a:p>
            <a:pPr marL="0" indent="0">
              <a:buNone/>
              <a:defRPr/>
            </a:pPr>
            <a:r>
              <a:rPr lang="en-US" sz="2800" b="1" dirty="0" smtClean="0">
                <a:solidFill>
                  <a:srgbClr val="FF0000"/>
                </a:solidFill>
                <a:hlinkClick r:id="rId3"/>
              </a:rPr>
              <a:t>http://www.nextgenscience.org</a:t>
            </a:r>
            <a:endParaRPr lang="en-US" sz="2800" b="1" dirty="0" smtClean="0">
              <a:solidFill>
                <a:srgbClr val="FF0000"/>
              </a:solidFill>
            </a:endParaRPr>
          </a:p>
          <a:p>
            <a:pPr marL="0" indent="0">
              <a:buNone/>
              <a:defRPr/>
            </a:pPr>
            <a:r>
              <a:rPr lang="en-US" sz="2800" b="1" dirty="0">
                <a:solidFill>
                  <a:srgbClr val="FF0000"/>
                </a:solidFill>
                <a:hlinkClick r:id="rId4"/>
              </a:rPr>
              <a:t>http://</a:t>
            </a:r>
            <a:r>
              <a:rPr lang="en-US" sz="2800" b="1" dirty="0" smtClean="0">
                <a:solidFill>
                  <a:srgbClr val="FF0000"/>
                </a:solidFill>
                <a:hlinkClick r:id="rId4"/>
              </a:rPr>
              <a:t>concord.org/publications/newsletter/2013-spring/ngss-path</a:t>
            </a:r>
            <a:endParaRPr lang="en-US" sz="2800" b="1" dirty="0" smtClean="0">
              <a:solidFill>
                <a:srgbClr val="FF0000"/>
              </a:solidFill>
            </a:endParaRPr>
          </a:p>
          <a:p>
            <a:pPr marL="0" indent="0">
              <a:buNone/>
              <a:defRPr/>
            </a:pPr>
            <a:r>
              <a:rPr lang="en-US" sz="2800" b="1" dirty="0" smtClean="0">
                <a:solidFill>
                  <a:srgbClr val="FF0000"/>
                </a:solidFill>
                <a:hlinkClick r:id="rId5"/>
              </a:rPr>
              <a:t>http://www.nsta.org/about/standardsupdate/</a:t>
            </a:r>
            <a:endParaRPr lang="en-US" sz="2800" b="1" dirty="0">
              <a:solidFill>
                <a:srgbClr val="FF0000"/>
              </a:solidFill>
            </a:endParaRPr>
          </a:p>
          <a:p>
            <a:pPr marL="0" indent="0">
              <a:buFont typeface="Arial" charset="0"/>
              <a:buNone/>
              <a:defRPr/>
            </a:pPr>
            <a:r>
              <a:rPr lang="en-US" sz="2800" b="1" dirty="0" smtClean="0">
                <a:solidFill>
                  <a:srgbClr val="FF0000"/>
                </a:solidFill>
                <a:hlinkClick r:id="rId6"/>
              </a:rPr>
              <a:t>http</a:t>
            </a:r>
            <a:r>
              <a:rPr lang="en-US" sz="2800" b="1" dirty="0">
                <a:solidFill>
                  <a:srgbClr val="FF0000"/>
                </a:solidFill>
                <a:hlinkClick r:id="rId6"/>
              </a:rPr>
              <a:t>://teachscience4all.wordpress.com</a:t>
            </a:r>
            <a:r>
              <a:rPr lang="en-US" sz="2800" b="1" dirty="0" smtClean="0">
                <a:solidFill>
                  <a:srgbClr val="FF0000"/>
                </a:solidFill>
                <a:hlinkClick r:id="rId6"/>
              </a:rPr>
              <a:t>/</a:t>
            </a:r>
            <a:endParaRPr lang="en-US" sz="2800" b="1" dirty="0" smtClean="0">
              <a:solidFill>
                <a:srgbClr val="FF0000"/>
              </a:solidFill>
            </a:endParaRPr>
          </a:p>
          <a:p>
            <a:pPr marL="0" indent="0">
              <a:buFont typeface="Arial" charset="0"/>
              <a:buNone/>
              <a:defRPr/>
            </a:pPr>
            <a:r>
              <a:rPr lang="en-US" sz="1400" b="1" dirty="0" smtClean="0">
                <a:solidFill>
                  <a:schemeClr val="tx1"/>
                </a:solidFill>
              </a:rPr>
              <a:t>(1 page document that links all of the NGSS webinars and recourses from NSTA)</a:t>
            </a:r>
          </a:p>
          <a:p>
            <a:pPr marL="0" indent="0">
              <a:buFont typeface="Arial" charset="0"/>
              <a:buNone/>
              <a:defRPr/>
            </a:pPr>
            <a:r>
              <a:rPr lang="en-US" sz="2800" b="1" dirty="0">
                <a:solidFill>
                  <a:schemeClr val="tx1"/>
                </a:solidFill>
              </a:rPr>
              <a:t>	</a:t>
            </a:r>
            <a:endParaRPr lang="en-US" sz="2800" b="1" dirty="0" smtClean="0">
              <a:solidFill>
                <a:schemeClr val="tx1"/>
              </a:solidFill>
            </a:endParaRPr>
          </a:p>
          <a:p>
            <a:pPr marL="0" indent="0">
              <a:buFont typeface="Arial" charset="0"/>
              <a:buNone/>
              <a:defRPr/>
            </a:pPr>
            <a:r>
              <a:rPr lang="en-US" sz="2800" b="1" dirty="0">
                <a:solidFill>
                  <a:schemeClr val="tx1"/>
                </a:solidFill>
              </a:rPr>
              <a:t>	</a:t>
            </a:r>
            <a:r>
              <a:rPr lang="en-US" sz="2800" b="1" dirty="0" smtClean="0">
                <a:solidFill>
                  <a:schemeClr val="tx1"/>
                </a:solidFill>
              </a:rPr>
              <a:t>	</a:t>
            </a:r>
            <a:endParaRPr lang="en-US" sz="2800" b="1" dirty="0">
              <a:solidFill>
                <a:schemeClr val="tx1"/>
              </a:solidFill>
            </a:endParaRPr>
          </a:p>
        </p:txBody>
      </p:sp>
      <p:sp>
        <p:nvSpPr>
          <p:cNvPr id="2" name="TextBox 1"/>
          <p:cNvSpPr txBox="1"/>
          <p:nvPr/>
        </p:nvSpPr>
        <p:spPr>
          <a:xfrm>
            <a:off x="914400" y="533400"/>
            <a:ext cx="7239000" cy="923330"/>
          </a:xfrm>
          <a:prstGeom prst="rect">
            <a:avLst/>
          </a:prstGeom>
          <a:noFill/>
        </p:spPr>
        <p:txBody>
          <a:bodyPr wrap="square" rtlCol="0">
            <a:spAutoFit/>
          </a:bodyPr>
          <a:lstStyle/>
          <a:p>
            <a:r>
              <a:rPr lang="en-US" sz="5400" b="1" dirty="0" smtClean="0">
                <a:latin typeface="Arial Narrow" pitchFamily="34" charset="0"/>
              </a:rPr>
              <a:t>Comments and Questions</a:t>
            </a:r>
            <a:endParaRPr lang="en-US" sz="5400" b="1" dirty="0">
              <a:latin typeface="Arial Narrow" pitchFamily="34" charset="0"/>
            </a:endParaRPr>
          </a:p>
        </p:txBody>
      </p:sp>
    </p:spTree>
    <p:extLst>
      <p:ext uri="{BB962C8B-B14F-4D97-AF65-F5344CB8AC3E}">
        <p14:creationId xmlns:p14="http://schemas.microsoft.com/office/powerpoint/2010/main" val="344953339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9400" y="2133600"/>
            <a:ext cx="3454400" cy="3554819"/>
          </a:xfrm>
          <a:prstGeom prst="rect">
            <a:avLst/>
          </a:prstGeom>
        </p:spPr>
      </p:pic>
    </p:spTree>
    <p:extLst>
      <p:ext uri="{BB962C8B-B14F-4D97-AF65-F5344CB8AC3E}">
        <p14:creationId xmlns:p14="http://schemas.microsoft.com/office/powerpoint/2010/main" val="418216935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6100" y="2057399"/>
            <a:ext cx="3619500" cy="3325609"/>
          </a:xfrm>
          <a:prstGeom prst="rect">
            <a:avLst/>
          </a:prstGeom>
        </p:spPr>
      </p:pic>
    </p:spTree>
    <p:extLst>
      <p:ext uri="{BB962C8B-B14F-4D97-AF65-F5344CB8AC3E}">
        <p14:creationId xmlns:p14="http://schemas.microsoft.com/office/powerpoint/2010/main" val="74979019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781800" cy="26765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923900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minence independent.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636693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2801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24000"/>
            <a:ext cx="3200400" cy="326571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874319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6480" y="2819400"/>
            <a:ext cx="4998720" cy="2082800"/>
          </a:xfrm>
          <a:prstGeom prst="rect">
            <a:avLst/>
          </a:prstGeom>
        </p:spPr>
      </p:pic>
    </p:spTree>
    <p:extLst>
      <p:ext uri="{BB962C8B-B14F-4D97-AF65-F5344CB8AC3E}">
        <p14:creationId xmlns:p14="http://schemas.microsoft.com/office/powerpoint/2010/main" val="229114955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72570"/>
            <a:ext cx="3090863" cy="338523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088624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C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3126" t="-173591" r="-82816" b="-52833"/>
          <a:stretch/>
        </p:blipFill>
        <p:spPr>
          <a:xfrm>
            <a:off x="-3124200" y="-838200"/>
            <a:ext cx="17059031" cy="6760307"/>
          </a:xfrm>
        </p:spPr>
      </p:pic>
    </p:spTree>
    <p:extLst>
      <p:ext uri="{BB962C8B-B14F-4D97-AF65-F5344CB8AC3E}">
        <p14:creationId xmlns:p14="http://schemas.microsoft.com/office/powerpoint/2010/main" val="188996199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p:spPr>
        <p:txBody>
          <a:bodyPr>
            <a:normAutofit/>
          </a:bodyPr>
          <a:lstStyle/>
          <a:p>
            <a:pPr algn="ctr"/>
            <a:r>
              <a:rPr lang="en-US" sz="4000" b="1" dirty="0" smtClean="0">
                <a:solidFill>
                  <a:schemeClr val="tx1"/>
                </a:solidFill>
              </a:rPr>
              <a:t>Team Norms- Learning Forward</a:t>
            </a:r>
            <a:endParaRPr lang="en-US" sz="4000" b="1" dirty="0">
              <a:solidFill>
                <a:schemeClr val="tx1"/>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075" y="1631852"/>
            <a:ext cx="6937849" cy="446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20771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077200" cy="1173161"/>
          </a:xfrm>
        </p:spPr>
        <p:txBody>
          <a:bodyPr>
            <a:normAutofit fontScale="90000"/>
          </a:bodyPr>
          <a:lstStyle/>
          <a:p>
            <a:pPr algn="ctr"/>
            <a:r>
              <a:rPr lang="en-US" b="1" dirty="0" smtClean="0">
                <a:solidFill>
                  <a:schemeClr val="tx1"/>
                </a:solidFill>
              </a:rPr>
              <a:t>Who is on the OVEC Science Network Team?</a:t>
            </a:r>
            <a:endParaRPr lang="en-US"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1752600"/>
            <a:ext cx="4468813" cy="3352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3252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Goals for the day</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Understand the structure and purpose of the science leadership network</a:t>
            </a:r>
          </a:p>
          <a:p>
            <a:r>
              <a:rPr lang="en-US" dirty="0" smtClean="0"/>
              <a:t>Develop understanding of your role as a science teacher leader in your district</a:t>
            </a:r>
          </a:p>
          <a:p>
            <a:r>
              <a:rPr lang="en-US" dirty="0" smtClean="0"/>
              <a:t>Gain familiarity with the origin, structure and instructional implications of the new KCAS science standards</a:t>
            </a:r>
          </a:p>
          <a:p>
            <a:r>
              <a:rPr lang="en-US" dirty="0" smtClean="0"/>
              <a:t>Begin initial discussions of implementation plans </a:t>
            </a:r>
            <a:r>
              <a:rPr lang="en-US" dirty="0" err="1" smtClean="0"/>
              <a:t>foryour</a:t>
            </a:r>
            <a:r>
              <a:rPr lang="en-US" dirty="0" smtClean="0"/>
              <a:t> districts</a:t>
            </a:r>
            <a:endParaRPr lang="en-US" dirty="0"/>
          </a:p>
        </p:txBody>
      </p:sp>
    </p:spTree>
    <p:extLst>
      <p:ext uri="{BB962C8B-B14F-4D97-AF65-F5344CB8AC3E}">
        <p14:creationId xmlns:p14="http://schemas.microsoft.com/office/powerpoint/2010/main" val="281986490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685800"/>
            <a:ext cx="4366249" cy="707886"/>
          </a:xfrm>
          <a:prstGeom prst="rect">
            <a:avLst/>
          </a:prstGeom>
          <a:noFill/>
        </p:spPr>
        <p:txBody>
          <a:bodyPr wrap="none" rtlCol="0">
            <a:spAutoFit/>
          </a:bodyPr>
          <a:lstStyle/>
          <a:p>
            <a:r>
              <a:rPr lang="en-US" sz="4000" b="1" dirty="0" smtClean="0"/>
              <a:t>Why Are We Here ?</a:t>
            </a:r>
            <a:endParaRPr lang="en-US" sz="4000" b="1" dirty="0"/>
          </a:p>
        </p:txBody>
      </p:sp>
      <p:sp>
        <p:nvSpPr>
          <p:cNvPr id="4" name="TextBox 3"/>
          <p:cNvSpPr txBox="1"/>
          <p:nvPr/>
        </p:nvSpPr>
        <p:spPr>
          <a:xfrm>
            <a:off x="914400" y="2133600"/>
            <a:ext cx="7315200" cy="3970318"/>
          </a:xfrm>
          <a:prstGeom prst="rect">
            <a:avLst/>
          </a:prstGeom>
          <a:noFill/>
        </p:spPr>
        <p:txBody>
          <a:bodyPr wrap="square" rtlCol="0">
            <a:spAutoFit/>
          </a:bodyPr>
          <a:lstStyle/>
          <a:p>
            <a:r>
              <a:rPr lang="en-US" sz="2800" b="1" dirty="0" smtClean="0"/>
              <a:t>2009’s Senate Bill 1 requires:</a:t>
            </a:r>
          </a:p>
          <a:p>
            <a:endParaRPr lang="en-US" sz="2000" dirty="0" smtClean="0"/>
          </a:p>
          <a:p>
            <a:r>
              <a:rPr lang="en-US" sz="2800" dirty="0" smtClean="0"/>
              <a:t>that </a:t>
            </a:r>
            <a:r>
              <a:rPr lang="en-US" sz="2800" dirty="0"/>
              <a:t>the Kentucky Department of Education (KDE) in collaboration with the Council on Postsecondary Education (CPE) plan and implement a comprehensive process for revising the academic content standards in all </a:t>
            </a:r>
            <a:r>
              <a:rPr lang="en-US" sz="2800" dirty="0" smtClean="0"/>
              <a:t>areas</a:t>
            </a:r>
          </a:p>
          <a:p>
            <a:endParaRPr lang="en-US" dirty="0"/>
          </a:p>
          <a:p>
            <a:r>
              <a:rPr lang="en-US" dirty="0" smtClean="0"/>
              <a:t> </a:t>
            </a:r>
            <a:endParaRPr lang="en-US" dirty="0"/>
          </a:p>
        </p:txBody>
      </p:sp>
    </p:spTree>
    <p:extLst>
      <p:ext uri="{BB962C8B-B14F-4D97-AF65-F5344CB8AC3E}">
        <p14:creationId xmlns:p14="http://schemas.microsoft.com/office/powerpoint/2010/main" val="223909565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8001000" cy="5539979"/>
          </a:xfrm>
          <a:prstGeom prst="rect">
            <a:avLst/>
          </a:prstGeom>
          <a:noFill/>
        </p:spPr>
        <p:txBody>
          <a:bodyPr wrap="square" rtlCol="0">
            <a:spAutoFit/>
          </a:bodyPr>
          <a:lstStyle/>
          <a:p>
            <a:r>
              <a:rPr lang="en-US" sz="2800" b="1" dirty="0" smtClean="0"/>
              <a:t>2009’s Senate Bill 1 requires:</a:t>
            </a:r>
          </a:p>
          <a:p>
            <a:endParaRPr lang="en-US" dirty="0" smtClean="0"/>
          </a:p>
          <a:p>
            <a:r>
              <a:rPr lang="en-US" sz="2800" dirty="0" smtClean="0"/>
              <a:t>Revision of content standards in all subjects that: </a:t>
            </a:r>
          </a:p>
          <a:p>
            <a:endParaRPr lang="en-US" sz="2800" dirty="0"/>
          </a:p>
          <a:p>
            <a:pPr marL="342900" indent="-342900">
              <a:buFont typeface="Arial"/>
              <a:buChar char="•"/>
            </a:pPr>
            <a:r>
              <a:rPr lang="en-US" sz="2800" dirty="0" smtClean="0"/>
              <a:t>Focus </a:t>
            </a:r>
            <a:r>
              <a:rPr lang="en-US" sz="2800" dirty="0"/>
              <a:t>on critical knowledge and skill;</a:t>
            </a:r>
          </a:p>
          <a:p>
            <a:pPr marL="342900" indent="-342900">
              <a:buFont typeface="Arial"/>
              <a:buChar char="•"/>
            </a:pPr>
            <a:r>
              <a:rPr lang="en-US" sz="2800" dirty="0"/>
              <a:t>Result in fewer, but more in-depth standards to facilitate mastery learning; </a:t>
            </a:r>
            <a:endParaRPr lang="en-US" sz="2800" dirty="0" smtClean="0"/>
          </a:p>
          <a:p>
            <a:pPr marL="342900" indent="-342900">
              <a:buFont typeface="Arial"/>
              <a:buChar char="•"/>
            </a:pPr>
            <a:r>
              <a:rPr lang="en-US" sz="2800" dirty="0" smtClean="0"/>
              <a:t>Communicate </a:t>
            </a:r>
            <a:r>
              <a:rPr lang="en-US" sz="2800" dirty="0"/>
              <a:t>expectations more clearly and concisely; Be based on evidence-based research; </a:t>
            </a:r>
            <a:endParaRPr lang="en-US" sz="2800" dirty="0" smtClean="0"/>
          </a:p>
          <a:p>
            <a:pPr marL="342900" indent="-342900">
              <a:buFont typeface="Arial"/>
              <a:buChar char="•"/>
            </a:pPr>
            <a:r>
              <a:rPr lang="en-US" sz="2800" dirty="0" smtClean="0"/>
              <a:t>Consider </a:t>
            </a:r>
            <a:r>
              <a:rPr lang="en-US" sz="2800" dirty="0"/>
              <a:t>international benchmarks; and</a:t>
            </a:r>
          </a:p>
          <a:p>
            <a:pPr marL="342900" indent="-342900">
              <a:buFont typeface="Arial"/>
              <a:buChar char="•"/>
            </a:pPr>
            <a:r>
              <a:rPr lang="en-US" sz="2800" dirty="0"/>
              <a:t>Ensure that the standards are aligned from elementary to postsecondary so that students can be successful at each education </a:t>
            </a:r>
            <a:r>
              <a:rPr lang="en-US" sz="2800" dirty="0" smtClean="0"/>
              <a:t>level</a:t>
            </a:r>
            <a:endParaRPr lang="en-US" sz="2800" dirty="0"/>
          </a:p>
        </p:txBody>
      </p:sp>
    </p:spTree>
    <p:extLst>
      <p:ext uri="{BB962C8B-B14F-4D97-AF65-F5344CB8AC3E}">
        <p14:creationId xmlns:p14="http://schemas.microsoft.com/office/powerpoint/2010/main" val="319145120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05800" cy="8833186"/>
          </a:xfrm>
          <a:prstGeom prst="rect">
            <a:avLst/>
          </a:prstGeom>
          <a:noFill/>
        </p:spPr>
        <p:txBody>
          <a:bodyPr wrap="square" rtlCol="0">
            <a:spAutoFit/>
          </a:bodyPr>
          <a:lstStyle/>
          <a:p>
            <a:endParaRPr lang="en-US" sz="2400" dirty="0" smtClean="0"/>
          </a:p>
          <a:p>
            <a:pPr marL="342900" indent="-342900">
              <a:buFont typeface="Arial"/>
              <a:buChar char="•"/>
            </a:pPr>
            <a:r>
              <a:rPr lang="en-US" sz="3200" dirty="0"/>
              <a:t>C</a:t>
            </a:r>
            <a:r>
              <a:rPr lang="en-US" sz="3200" dirty="0" smtClean="0"/>
              <a:t>onsideration </a:t>
            </a:r>
            <a:r>
              <a:rPr lang="en-US" sz="3200" dirty="0"/>
              <a:t>of national standards where </a:t>
            </a:r>
            <a:r>
              <a:rPr lang="en-US" sz="3200" dirty="0" smtClean="0"/>
              <a:t>available</a:t>
            </a:r>
            <a:endParaRPr lang="en-US" sz="3200" dirty="0"/>
          </a:p>
          <a:p>
            <a:endParaRPr lang="en-US" sz="3200" dirty="0"/>
          </a:p>
          <a:p>
            <a:r>
              <a:rPr lang="en-US" sz="3200" b="1" dirty="0" smtClean="0"/>
              <a:t>Senate </a:t>
            </a:r>
            <a:r>
              <a:rPr lang="en-US" sz="3200" b="1" dirty="0"/>
              <a:t>Bill </a:t>
            </a:r>
            <a:r>
              <a:rPr lang="en-US" sz="3200" b="1" dirty="0" smtClean="0"/>
              <a:t>1 also mandates </a:t>
            </a:r>
            <a:r>
              <a:rPr lang="en-US" sz="3200" dirty="0" smtClean="0"/>
              <a:t>professional development programs be made available to teachers that include:</a:t>
            </a:r>
          </a:p>
          <a:p>
            <a:endParaRPr lang="en-US" sz="3200" dirty="0" smtClean="0"/>
          </a:p>
          <a:p>
            <a:pPr marL="457200" indent="-457200">
              <a:buFont typeface="Arial"/>
              <a:buChar char="•"/>
            </a:pPr>
            <a:r>
              <a:rPr lang="en-US" sz="3200" dirty="0" smtClean="0"/>
              <a:t>Assessment literacy</a:t>
            </a:r>
          </a:p>
          <a:p>
            <a:pPr marL="457200" indent="-457200">
              <a:buFont typeface="Arial"/>
              <a:buChar char="•"/>
            </a:pPr>
            <a:r>
              <a:rPr lang="en-US" sz="3200" dirty="0" smtClean="0"/>
              <a:t>Research-based instructional practices</a:t>
            </a:r>
          </a:p>
          <a:p>
            <a:pPr marL="457200" indent="-457200">
              <a:buFont typeface="Arial"/>
              <a:buChar char="•"/>
            </a:pPr>
            <a:r>
              <a:rPr lang="en-US" sz="3200" dirty="0" smtClean="0"/>
              <a:t>Educational leadership</a:t>
            </a:r>
          </a:p>
          <a:p>
            <a:endParaRPr lang="en-US" sz="3200" b="1" dirty="0"/>
          </a:p>
          <a:p>
            <a:endParaRPr lang="en-US" sz="3200" b="1" dirty="0" smtClean="0"/>
          </a:p>
          <a:p>
            <a:endParaRPr lang="en-US" sz="3200" b="1" dirty="0"/>
          </a:p>
          <a:p>
            <a:endParaRPr lang="en-US" sz="3200" b="1" dirty="0"/>
          </a:p>
          <a:p>
            <a:endParaRPr lang="en-US" sz="2400" dirty="0"/>
          </a:p>
          <a:p>
            <a:endParaRPr lang="en-US" sz="2400" dirty="0"/>
          </a:p>
          <a:p>
            <a:endParaRPr lang="en-US" sz="2400" dirty="0"/>
          </a:p>
          <a:p>
            <a:r>
              <a:rPr lang="en-US" sz="2400" dirty="0"/>
              <a:t> </a:t>
            </a:r>
          </a:p>
        </p:txBody>
      </p:sp>
    </p:spTree>
    <p:extLst>
      <p:ext uri="{BB962C8B-B14F-4D97-AF65-F5344CB8AC3E}">
        <p14:creationId xmlns:p14="http://schemas.microsoft.com/office/powerpoint/2010/main" val="891043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Capacity Around the 4 Pillars</a:t>
            </a:r>
            <a:endParaRPr lang="en-US" dirty="0"/>
          </a:p>
        </p:txBody>
      </p:sp>
      <p:pic>
        <p:nvPicPr>
          <p:cNvPr id="19458" name="Picture 2" descr="https://encrypted-tbn0.gstatic.com/images?q=tbn:ANd9GcSxWTzf03zzuxkWf7_lm3iYsqxwj_HIIrDQB8niI-NtJPvYZeYJ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1036"/>
            <a:ext cx="631507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9894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15200" cy="715962"/>
          </a:xfrm>
        </p:spPr>
        <p:txBody>
          <a:bodyPr>
            <a:normAutofit fontScale="90000"/>
          </a:bodyPr>
          <a:lstStyle/>
          <a:p>
            <a:r>
              <a:rPr lang="en-US" dirty="0" smtClean="0"/>
              <a:t>The Four Pillars of the content networks</a:t>
            </a:r>
            <a:endParaRPr lang="en-US" dirty="0"/>
          </a:p>
        </p:txBody>
      </p:sp>
      <p:sp>
        <p:nvSpPr>
          <p:cNvPr id="3" name="Content Placeholder 2"/>
          <p:cNvSpPr>
            <a:spLocks noGrp="1"/>
          </p:cNvSpPr>
          <p:nvPr>
            <p:ph idx="1"/>
          </p:nvPr>
        </p:nvSpPr>
        <p:spPr/>
        <p:txBody>
          <a:bodyPr/>
          <a:lstStyle/>
          <a:p>
            <a:r>
              <a:rPr lang="en-US" dirty="0" smtClean="0"/>
              <a:t>Standards</a:t>
            </a:r>
          </a:p>
          <a:p>
            <a:r>
              <a:rPr lang="en-US" dirty="0" smtClean="0"/>
              <a:t>Educational Leadership</a:t>
            </a:r>
          </a:p>
          <a:p>
            <a:r>
              <a:rPr lang="en-US" dirty="0" smtClean="0"/>
              <a:t>Assessment Literacy</a:t>
            </a:r>
          </a:p>
          <a:p>
            <a:r>
              <a:rPr lang="en-US" dirty="0" smtClean="0"/>
              <a:t>Characteristics of Highly Effective Teaching and Learning (CHETL)</a:t>
            </a:r>
          </a:p>
          <a:p>
            <a:endParaRPr lang="en-US" dirty="0"/>
          </a:p>
        </p:txBody>
      </p:sp>
    </p:spTree>
    <p:extLst>
      <p:ext uri="{BB962C8B-B14F-4D97-AF65-F5344CB8AC3E}">
        <p14:creationId xmlns:p14="http://schemas.microsoft.com/office/powerpoint/2010/main" val="28834468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315200" cy="715962"/>
          </a:xfrm>
        </p:spPr>
        <p:txBody>
          <a:bodyPr>
            <a:noAutofit/>
          </a:bodyPr>
          <a:lstStyle/>
          <a:p>
            <a:pPr algn="ctr"/>
            <a:r>
              <a:rPr lang="en-US" sz="4000" dirty="0" smtClean="0"/>
              <a:t>Continuous </a:t>
            </a:r>
            <a:r>
              <a:rPr lang="en-US" sz="4000" dirty="0"/>
              <a:t>f</a:t>
            </a:r>
            <a:r>
              <a:rPr lang="en-US" sz="4000" dirty="0" smtClean="0"/>
              <a:t>ormative </a:t>
            </a:r>
            <a:r>
              <a:rPr lang="en-US" sz="4000" dirty="0"/>
              <a:t>a</a:t>
            </a:r>
            <a:r>
              <a:rPr lang="en-US" sz="4000" dirty="0" smtClean="0"/>
              <a:t>ssessment &amp; virtual parking lot</a:t>
            </a:r>
            <a:endParaRPr lang="en-US" sz="4000"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000" dirty="0" smtClean="0"/>
              <a:t>http</a:t>
            </a:r>
            <a:r>
              <a:rPr lang="en-US" sz="4000" dirty="0"/>
              <a:t>://</a:t>
            </a:r>
            <a:r>
              <a:rPr lang="en-US" sz="4000" dirty="0" err="1" smtClean="0"/>
              <a:t>padlet.com</a:t>
            </a:r>
            <a:r>
              <a:rPr lang="en-US" sz="4000" dirty="0" smtClean="0"/>
              <a:t>/</a:t>
            </a:r>
            <a:r>
              <a:rPr lang="en-US" sz="4000" dirty="0"/>
              <a:t>wall/913ovecsln</a:t>
            </a:r>
          </a:p>
        </p:txBody>
      </p:sp>
    </p:spTree>
    <p:extLst>
      <p:ext uri="{BB962C8B-B14F-4D97-AF65-F5344CB8AC3E}">
        <p14:creationId xmlns:p14="http://schemas.microsoft.com/office/powerpoint/2010/main" val="39624531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 and toss</a:t>
            </a:r>
            <a:endParaRPr lang="en-US" dirty="0"/>
          </a:p>
        </p:txBody>
      </p:sp>
      <p:sp>
        <p:nvSpPr>
          <p:cNvPr id="3" name="Content Placeholder 2"/>
          <p:cNvSpPr>
            <a:spLocks noGrp="1"/>
          </p:cNvSpPr>
          <p:nvPr>
            <p:ph idx="1"/>
          </p:nvPr>
        </p:nvSpPr>
        <p:spPr>
          <a:xfrm>
            <a:off x="457200" y="1371600"/>
            <a:ext cx="8229600" cy="4525963"/>
          </a:xfrm>
        </p:spPr>
        <p:txBody>
          <a:bodyPr/>
          <a:lstStyle/>
          <a:p>
            <a:pPr marL="514350" indent="-514350">
              <a:buAutoNum type="arabicPlain"/>
            </a:pPr>
            <a:r>
              <a:rPr lang="en-US" dirty="0" smtClean="0"/>
              <a:t>New Standards?</a:t>
            </a:r>
          </a:p>
          <a:p>
            <a:pPr marL="514350" indent="-514350">
              <a:buAutoNum type="arabicPlain"/>
            </a:pPr>
            <a:r>
              <a:rPr lang="en-US" dirty="0" smtClean="0"/>
              <a:t>Knows there are new standards, little specific knowledge of structure and implications</a:t>
            </a:r>
          </a:p>
          <a:p>
            <a:pPr marL="514350" indent="-514350">
              <a:buAutoNum type="arabicPlain"/>
            </a:pPr>
            <a:r>
              <a:rPr lang="en-US" dirty="0" smtClean="0"/>
              <a:t>Has some familiarity with the structure</a:t>
            </a:r>
          </a:p>
          <a:p>
            <a:pPr marL="514350" indent="-514350">
              <a:buAutoNum type="arabicPlain"/>
            </a:pPr>
            <a:r>
              <a:rPr lang="en-US" dirty="0" smtClean="0"/>
              <a:t>Knows structure, origin and has started to consider instructional implications</a:t>
            </a:r>
          </a:p>
          <a:p>
            <a:pPr marL="514350" indent="-514350">
              <a:buAutoNum type="arabicPlain"/>
            </a:pPr>
            <a:r>
              <a:rPr lang="en-US" dirty="0" smtClean="0"/>
              <a:t>Could lead a training on the Science KCAS</a:t>
            </a:r>
          </a:p>
          <a:p>
            <a:pPr marL="0" indent="0">
              <a:buNone/>
            </a:pPr>
            <a:endParaRPr lang="en-US" dirty="0"/>
          </a:p>
        </p:txBody>
      </p:sp>
    </p:spTree>
    <p:extLst>
      <p:ext uri="{BB962C8B-B14F-4D97-AF65-F5344CB8AC3E}">
        <p14:creationId xmlns:p14="http://schemas.microsoft.com/office/powerpoint/2010/main" val="350091775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chemeClr val="tx1"/>
                </a:solidFill>
              </a:rPr>
              <a:t>Qualities Of A Leader</a:t>
            </a:r>
            <a:endParaRPr lang="en-US" sz="4000" b="1" dirty="0">
              <a:solidFill>
                <a:schemeClr val="tx1"/>
              </a:solidFill>
            </a:endParaRPr>
          </a:p>
        </p:txBody>
      </p:sp>
      <p:sp>
        <p:nvSpPr>
          <p:cNvPr id="2" name="Content Placeholder 1"/>
          <p:cNvSpPr>
            <a:spLocks noGrp="1"/>
          </p:cNvSpPr>
          <p:nvPr>
            <p:ph idx="1"/>
          </p:nvPr>
        </p:nvSpPr>
        <p:spPr/>
        <p:txBody>
          <a:bodyPr/>
          <a:lstStyle/>
          <a:p>
            <a:r>
              <a:rPr lang="en-US" sz="2800" dirty="0">
                <a:hlinkClick r:id="rId2"/>
              </a:rPr>
              <a:t>http://www.youtube.com/watch?v=Z7O8s6NgAck</a:t>
            </a:r>
            <a:r>
              <a:rPr lang="en-US" sz="2800" dirty="0"/>
              <a:t> </a:t>
            </a:r>
          </a:p>
          <a:p>
            <a:pPr marL="0" indent="0">
              <a:buNone/>
            </a:pPr>
            <a:endParaRPr lang="en-US" dirty="0"/>
          </a:p>
        </p:txBody>
      </p:sp>
    </p:spTree>
    <p:extLst>
      <p:ext uri="{BB962C8B-B14F-4D97-AF65-F5344CB8AC3E}">
        <p14:creationId xmlns:p14="http://schemas.microsoft.com/office/powerpoint/2010/main" val="162707174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b="1" dirty="0" smtClean="0"/>
              <a:t>What </a:t>
            </a:r>
            <a:r>
              <a:rPr lang="en-US" b="1" dirty="0"/>
              <a:t>are some ways that you show leadership within your school or district</a:t>
            </a:r>
            <a:r>
              <a:rPr lang="en-US" b="1" dirty="0" smtClean="0"/>
              <a:t>?</a:t>
            </a:r>
          </a:p>
          <a:p>
            <a:r>
              <a:rPr lang="en-US" b="1" dirty="0"/>
              <a:t>How do you view your role as a member of this Science Network?</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5994"/>
            <a:ext cx="4724400" cy="3023809"/>
          </a:xfrm>
          <a:prstGeom prst="rect">
            <a:avLst/>
          </a:prstGeom>
        </p:spPr>
      </p:pic>
    </p:spTree>
    <p:extLst>
      <p:ext uri="{BB962C8B-B14F-4D97-AF65-F5344CB8AC3E}">
        <p14:creationId xmlns:p14="http://schemas.microsoft.com/office/powerpoint/2010/main" val="215624853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17600"/>
            <a:ext cx="4572000" cy="46228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3310102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he “Right” Network Participants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575100">
            <a:off x="916942" y="1719338"/>
            <a:ext cx="3259723" cy="2141767"/>
          </a:xfrm>
        </p:spPr>
      </p:pic>
      <p:sp>
        <p:nvSpPr>
          <p:cNvPr id="5" name="TextBox 4"/>
          <p:cNvSpPr txBox="1"/>
          <p:nvPr/>
        </p:nvSpPr>
        <p:spPr>
          <a:xfrm>
            <a:off x="4419600" y="2057400"/>
            <a:ext cx="4572000" cy="4678204"/>
          </a:xfrm>
          <a:prstGeom prst="rect">
            <a:avLst/>
          </a:prstGeom>
          <a:noFill/>
        </p:spPr>
        <p:txBody>
          <a:bodyPr wrap="square" rtlCol="0">
            <a:spAutoFit/>
          </a:bodyPr>
          <a:lstStyle/>
          <a:p>
            <a:r>
              <a:rPr lang="en-US" sz="2800" b="1" u="sng" dirty="0" smtClean="0"/>
              <a:t>Task</a:t>
            </a:r>
            <a:r>
              <a:rPr lang="en-US" sz="2800" b="1" dirty="0" smtClean="0"/>
              <a:t>:</a:t>
            </a:r>
          </a:p>
          <a:p>
            <a:r>
              <a:rPr lang="en-US" sz="2800" b="1" dirty="0" smtClean="0"/>
              <a:t>Take five minutes to review Characteristics of the “Right” Network Participants</a:t>
            </a:r>
          </a:p>
          <a:p>
            <a:endParaRPr lang="en-US" b="1" dirty="0"/>
          </a:p>
          <a:p>
            <a:r>
              <a:rPr lang="en-US" sz="2800" b="1" dirty="0" smtClean="0"/>
              <a:t>Reflect Individually:</a:t>
            </a:r>
          </a:p>
          <a:p>
            <a:r>
              <a:rPr lang="en-US" sz="2800" b="1" dirty="0" smtClean="0"/>
              <a:t>What qualities to I bring to the work?</a:t>
            </a:r>
          </a:p>
          <a:p>
            <a:r>
              <a:rPr lang="en-US" sz="2800" b="1" dirty="0" smtClean="0"/>
              <a:t>How do my individual strengths support this vision?</a:t>
            </a:r>
          </a:p>
          <a:p>
            <a:endParaRPr lang="en-US" sz="2800" b="1" dirty="0" smtClean="0"/>
          </a:p>
        </p:txBody>
      </p:sp>
    </p:spTree>
    <p:extLst>
      <p:ext uri="{BB962C8B-B14F-4D97-AF65-F5344CB8AC3E}">
        <p14:creationId xmlns:p14="http://schemas.microsoft.com/office/powerpoint/2010/main" val="325240691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Focus of Leadership Networks</a:t>
            </a:r>
            <a:endParaRPr lang="en-US" b="1" dirty="0"/>
          </a:p>
        </p:txBody>
      </p:sp>
      <p:sp>
        <p:nvSpPr>
          <p:cNvPr id="3" name="Content Placeholder 2"/>
          <p:cNvSpPr>
            <a:spLocks noGrp="1"/>
          </p:cNvSpPr>
          <p:nvPr>
            <p:ph idx="1"/>
          </p:nvPr>
        </p:nvSpPr>
        <p:spPr>
          <a:xfrm>
            <a:off x="457200" y="1219200"/>
            <a:ext cx="8229600" cy="4906963"/>
          </a:xfrm>
        </p:spPr>
        <p:txBody>
          <a:bodyPr/>
          <a:lstStyle/>
          <a:p>
            <a:pPr marL="0" indent="0">
              <a:buNone/>
            </a:pPr>
            <a:r>
              <a:rPr lang="en-US" b="1" dirty="0" smtClean="0"/>
              <a:t>The focus of the networks is capacity building, not a “train the trainer” model.</a:t>
            </a:r>
          </a:p>
          <a:p>
            <a:pPr marL="0" indent="0">
              <a:buNone/>
            </a:pPr>
            <a:endParaRPr lang="en-US" b="1" dirty="0"/>
          </a:p>
          <a:p>
            <a:pPr marL="0" indent="0">
              <a:buNone/>
            </a:pPr>
            <a:r>
              <a:rPr lang="en-US" b="1" dirty="0" smtClean="0"/>
              <a:t>View the T-Chart, as a table discuss the main differences that you notice.  </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711512"/>
            <a:ext cx="3225289" cy="2536888"/>
          </a:xfrm>
          <a:prstGeom prst="rect">
            <a:avLst/>
          </a:prstGeom>
        </p:spPr>
      </p:pic>
    </p:spTree>
    <p:extLst>
      <p:ext uri="{BB962C8B-B14F-4D97-AF65-F5344CB8AC3E}">
        <p14:creationId xmlns:p14="http://schemas.microsoft.com/office/powerpoint/2010/main" val="263457112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Capacity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304800"/>
            <a:ext cx="4530593" cy="4272623"/>
          </a:xfrm>
        </p:spPr>
      </p:pic>
      <p:sp>
        <p:nvSpPr>
          <p:cNvPr id="5" name="TextBox 4"/>
          <p:cNvSpPr txBox="1"/>
          <p:nvPr/>
        </p:nvSpPr>
        <p:spPr>
          <a:xfrm>
            <a:off x="0" y="1143000"/>
            <a:ext cx="4343400"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Develop Skills</a:t>
            </a:r>
          </a:p>
          <a:p>
            <a:pPr marL="342900" indent="-342900">
              <a:buFont typeface="Arial" panose="020B0604020202020204" pitchFamily="34" charset="0"/>
              <a:buChar char="•"/>
            </a:pPr>
            <a:r>
              <a:rPr lang="en-US" sz="2400" b="1" dirty="0" smtClean="0"/>
              <a:t>Increase Knowledge</a:t>
            </a:r>
          </a:p>
          <a:p>
            <a:pPr marL="342900" indent="-342900">
              <a:buFont typeface="Arial" panose="020B0604020202020204" pitchFamily="34" charset="0"/>
              <a:buChar char="•"/>
            </a:pPr>
            <a:r>
              <a:rPr lang="en-US" sz="2400" b="1" dirty="0" smtClean="0"/>
              <a:t>Use Resources to Develop a Plan to Meet Specific District Needs</a:t>
            </a:r>
          </a:p>
          <a:p>
            <a:pPr marL="342900" indent="-342900">
              <a:buFont typeface="Arial" panose="020B0604020202020204" pitchFamily="34" charset="0"/>
              <a:buChar char="•"/>
            </a:pPr>
            <a:r>
              <a:rPr lang="en-US" sz="2400" b="1" dirty="0" smtClean="0"/>
              <a:t>Customized </a:t>
            </a:r>
          </a:p>
          <a:p>
            <a:pPr marL="342900" indent="-342900">
              <a:buFont typeface="Arial" panose="020B0604020202020204" pitchFamily="34" charset="0"/>
              <a:buChar char="•"/>
            </a:pPr>
            <a:r>
              <a:rPr lang="en-US" sz="2400" b="1" dirty="0" smtClean="0"/>
              <a:t>Long Term Sustainable Model</a:t>
            </a:r>
          </a:p>
          <a:p>
            <a:pPr marL="342900" indent="-342900">
              <a:buFont typeface="Arial" panose="020B0604020202020204" pitchFamily="34" charset="0"/>
              <a:buChar char="•"/>
            </a:pPr>
            <a:endParaRPr lang="en-US" sz="24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888326"/>
            <a:ext cx="1991226" cy="2539352"/>
          </a:xfrm>
          <a:prstGeom prst="rect">
            <a:avLst/>
          </a:prstGeom>
        </p:spPr>
      </p:pic>
    </p:spTree>
    <p:extLst>
      <p:ext uri="{BB962C8B-B14F-4D97-AF65-F5344CB8AC3E}">
        <p14:creationId xmlns:p14="http://schemas.microsoft.com/office/powerpoint/2010/main" val="354386659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315200" cy="715962"/>
          </a:xfrm>
        </p:spPr>
        <p:txBody>
          <a:bodyPr/>
          <a:lstStyle/>
          <a:p>
            <a:r>
              <a:rPr lang="en-US" dirty="0" smtClean="0"/>
              <a:t>District Leadership Resum</a:t>
            </a:r>
            <a:r>
              <a:rPr lang="en-US" dirty="0"/>
              <a:t>e</a:t>
            </a:r>
            <a:r>
              <a:rPr lang="en-US" dirty="0" smtClean="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277" y="1226435"/>
            <a:ext cx="3402364" cy="3402364"/>
          </a:xfrm>
        </p:spPr>
      </p:pic>
      <p:sp>
        <p:nvSpPr>
          <p:cNvPr id="7" name="TextBox 6"/>
          <p:cNvSpPr txBox="1"/>
          <p:nvPr/>
        </p:nvSpPr>
        <p:spPr>
          <a:xfrm>
            <a:off x="4191000" y="1295400"/>
            <a:ext cx="4724400" cy="2554545"/>
          </a:xfrm>
          <a:prstGeom prst="rect">
            <a:avLst/>
          </a:prstGeom>
          <a:noFill/>
        </p:spPr>
        <p:txBody>
          <a:bodyPr wrap="square" rtlCol="0">
            <a:spAutoFit/>
          </a:bodyPr>
          <a:lstStyle/>
          <a:p>
            <a:r>
              <a:rPr lang="en-US" sz="3200" b="1" i="1" dirty="0" smtClean="0"/>
              <a:t>The strength of the team is each individual member.  The strength of each member is the team.</a:t>
            </a:r>
          </a:p>
          <a:p>
            <a:r>
              <a:rPr lang="en-US" sz="3200" b="1" dirty="0" smtClean="0"/>
              <a:t>	-Coach Phil Jackson</a:t>
            </a:r>
            <a:endParaRPr lang="en-US" sz="3200" b="1" dirty="0"/>
          </a:p>
        </p:txBody>
      </p:sp>
      <p:sp>
        <p:nvSpPr>
          <p:cNvPr id="9" name="TextBox 8"/>
          <p:cNvSpPr txBox="1"/>
          <p:nvPr/>
        </p:nvSpPr>
        <p:spPr>
          <a:xfrm>
            <a:off x="609600" y="4648200"/>
            <a:ext cx="7848600" cy="1754326"/>
          </a:xfrm>
          <a:prstGeom prst="rect">
            <a:avLst/>
          </a:prstGeom>
          <a:noFill/>
        </p:spPr>
        <p:txBody>
          <a:bodyPr wrap="square" rtlCol="0">
            <a:spAutoFit/>
          </a:bodyPr>
          <a:lstStyle/>
          <a:p>
            <a:r>
              <a:rPr lang="en-US" sz="3600" b="1" dirty="0" smtClean="0"/>
              <a:t>Work together as a District Team to Showcase Your Experiences, Achievements, Strengths, and Qualities.</a:t>
            </a:r>
            <a:endParaRPr lang="en-US" sz="3600" b="1" dirty="0"/>
          </a:p>
        </p:txBody>
      </p:sp>
    </p:spTree>
    <p:extLst>
      <p:ext uri="{BB962C8B-B14F-4D97-AF65-F5344CB8AC3E}">
        <p14:creationId xmlns:p14="http://schemas.microsoft.com/office/powerpoint/2010/main" val="227602186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90804"/>
            <a:ext cx="5410200" cy="544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03659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ltLang="en-US" dirty="0" smtClean="0"/>
              <a:t>A Framework for K-12 Science Education</a:t>
            </a:r>
            <a:endParaRPr lang="en-US" altLang="en-US" dirty="0"/>
          </a:p>
        </p:txBody>
      </p:sp>
      <p:sp>
        <p:nvSpPr>
          <p:cNvPr id="4099" name="Rectangle 3"/>
          <p:cNvSpPr>
            <a:spLocks noGrp="1" noChangeArrowheads="1"/>
          </p:cNvSpPr>
          <p:nvPr>
            <p:ph type="subTitle" idx="1"/>
          </p:nvPr>
        </p:nvSpPr>
        <p:spPr/>
        <p:txBody>
          <a:bodyPr/>
          <a:lstStyle/>
          <a:p>
            <a:r>
              <a:rPr lang="en-US" altLang="en-US" dirty="0" smtClean="0"/>
              <a:t>Philosophical Underpinnings and Overview</a:t>
            </a:r>
            <a:endParaRPr lang="en-US" alt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What it is</a:t>
            </a:r>
            <a:endParaRPr lang="en-US" altLang="en-US" sz="3600" dirty="0"/>
          </a:p>
        </p:txBody>
      </p:sp>
      <p:sp>
        <p:nvSpPr>
          <p:cNvPr id="5123" name="Rectangle 3"/>
          <p:cNvSpPr>
            <a:spLocks noGrp="1" noChangeArrowheads="1"/>
          </p:cNvSpPr>
          <p:nvPr>
            <p:ph type="body" idx="1"/>
          </p:nvPr>
        </p:nvSpPr>
        <p:spPr/>
        <p:txBody>
          <a:bodyPr/>
          <a:lstStyle/>
          <a:p>
            <a:r>
              <a:rPr lang="en-US" altLang="en-US" dirty="0" smtClean="0"/>
              <a:t>Articulates scope and nature of science education</a:t>
            </a:r>
            <a:endParaRPr lang="en-US" altLang="en-US" dirty="0"/>
          </a:p>
          <a:p>
            <a:r>
              <a:rPr lang="en-US" altLang="en-US" dirty="0" smtClean="0"/>
              <a:t>Purpose is to guide the development of standards</a:t>
            </a:r>
            <a:endParaRPr lang="en-US" altLang="en-US" dirty="0"/>
          </a:p>
          <a:p>
            <a:r>
              <a:rPr lang="en-US" altLang="en-US" dirty="0" smtClean="0"/>
              <a:t>Primary elements of the framework:</a:t>
            </a:r>
          </a:p>
          <a:p>
            <a:pPr lvl="1"/>
            <a:r>
              <a:rPr lang="en-US" altLang="en-US" dirty="0" smtClean="0"/>
              <a:t>Major science &amp; engineering practices</a:t>
            </a:r>
          </a:p>
          <a:p>
            <a:pPr lvl="1"/>
            <a:r>
              <a:rPr lang="en-US" altLang="en-US" dirty="0" smtClean="0"/>
              <a:t>Cross-cutting concepts</a:t>
            </a:r>
          </a:p>
          <a:p>
            <a:pPr lvl="1"/>
            <a:r>
              <a:rPr lang="en-US" altLang="en-US" dirty="0" smtClean="0"/>
              <a:t>Disciplinary core ideas</a:t>
            </a:r>
            <a:endParaRPr lang="en-US" alt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a:xfrm>
            <a:off x="0" y="1295401"/>
            <a:ext cx="9144000" cy="3810000"/>
          </a:xfrm>
        </p:spPr>
        <p:txBody>
          <a:bodyPr/>
          <a:lstStyle/>
          <a:p>
            <a:pPr marL="0" indent="0">
              <a:buNone/>
            </a:pPr>
            <a:r>
              <a:rPr lang="en-US" altLang="en-US" sz="2800" dirty="0" smtClean="0"/>
              <a:t>New understandings in science since 1996 </a:t>
            </a:r>
            <a:r>
              <a:rPr lang="en-US" altLang="en-US" sz="2800" u="sng" dirty="0" smtClean="0"/>
              <a:t>National Science Education Standards</a:t>
            </a:r>
          </a:p>
          <a:p>
            <a:pPr lvl="1"/>
            <a:r>
              <a:rPr lang="en-US" altLang="en-US" sz="2400" dirty="0" smtClean="0"/>
              <a:t>44 million cell phone users in US (now over 300 million)</a:t>
            </a:r>
          </a:p>
          <a:p>
            <a:pPr marL="457200" lvl="1" indent="0">
              <a:buNone/>
            </a:pPr>
            <a:endParaRPr lang="en-US" altLang="en-US" sz="2400" dirty="0"/>
          </a:p>
          <a:p>
            <a:pPr marL="457200" lvl="1" indent="0">
              <a:buNone/>
            </a:pPr>
            <a:endParaRPr lang="en-US" altLang="en-US" sz="2400" dirty="0" smtClean="0"/>
          </a:p>
          <a:p>
            <a:pPr marL="457200" lvl="1" indent="0">
              <a:buNone/>
            </a:pPr>
            <a:endParaRPr lang="en-US" altLang="en-US" sz="2400" dirty="0"/>
          </a:p>
          <a:p>
            <a:pPr lvl="1"/>
            <a:endParaRPr lang="en-US" altLang="en-US" sz="2400" dirty="0" smtClean="0"/>
          </a:p>
          <a:p>
            <a:pPr lvl="1"/>
            <a:endParaRPr lang="en-US" altLang="en-US" sz="2400" dirty="0" smtClean="0"/>
          </a:p>
        </p:txBody>
      </p:sp>
      <p:pic>
        <p:nvPicPr>
          <p:cNvPr id="9218" name="Picture 2" descr="H:\Service\State Service\OVEC\NGSS Leadership Network_2013-14\2013-09-23_meeting\1996 cell phone.jpg"/>
          <p:cNvPicPr>
            <a:picLocks noChangeAspect="1" noChangeArrowheads="1"/>
          </p:cNvPicPr>
          <p:nvPr/>
        </p:nvPicPr>
        <p:blipFill rotWithShape="1">
          <a:blip r:embed="rId2">
            <a:extLst>
              <a:ext uri="{28A0092B-C50C-407E-A947-70E740481C1C}">
                <a14:useLocalDpi xmlns:a14="http://schemas.microsoft.com/office/drawing/2010/main" val="0"/>
              </a:ext>
            </a:extLst>
          </a:blip>
          <a:srcRect l="21242" r="19935"/>
          <a:stretch/>
        </p:blipFill>
        <p:spPr bwMode="auto">
          <a:xfrm>
            <a:off x="1992405" y="2667000"/>
            <a:ext cx="1210236"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29536" y="2667000"/>
            <a:ext cx="3426758" cy="1477328"/>
          </a:xfrm>
          <a:prstGeom prst="rect">
            <a:avLst/>
          </a:prstGeom>
          <a:noFill/>
        </p:spPr>
        <p:txBody>
          <a:bodyPr wrap="square" rtlCol="0">
            <a:spAutoFit/>
          </a:bodyPr>
          <a:lstStyle/>
          <a:p>
            <a:pPr fontAlgn="base">
              <a:spcBef>
                <a:spcPct val="0"/>
              </a:spcBef>
              <a:spcAft>
                <a:spcPct val="0"/>
              </a:spcAft>
            </a:pPr>
            <a:r>
              <a:rPr lang="en-US" dirty="0" smtClean="0">
                <a:solidFill>
                  <a:srgbClr val="000000"/>
                </a:solidFill>
                <a:latin typeface="Arial" charset="0"/>
              </a:rPr>
              <a:t>Motorola </a:t>
            </a:r>
            <a:r>
              <a:rPr lang="en-US" dirty="0" err="1" smtClean="0">
                <a:solidFill>
                  <a:srgbClr val="000000"/>
                </a:solidFill>
                <a:latin typeface="Arial" charset="0"/>
              </a:rPr>
              <a:t>StarTAC</a:t>
            </a:r>
            <a:r>
              <a:rPr lang="en-US" dirty="0" smtClean="0">
                <a:solidFill>
                  <a:srgbClr val="000000"/>
                </a:solidFill>
                <a:latin typeface="Arial" charset="0"/>
              </a:rPr>
              <a:t> = first flip phone (most popular cell phone in 1996)</a:t>
            </a:r>
          </a:p>
          <a:p>
            <a:pPr fontAlgn="base">
              <a:spcBef>
                <a:spcPct val="0"/>
              </a:spcBef>
              <a:spcAft>
                <a:spcPct val="0"/>
              </a:spcAft>
            </a:pPr>
            <a:endParaRPr lang="en-US" dirty="0" smtClean="0">
              <a:solidFill>
                <a:srgbClr val="000000"/>
              </a:solidFill>
              <a:latin typeface="Arial" charset="0"/>
            </a:endParaRPr>
          </a:p>
          <a:p>
            <a:pPr fontAlgn="base">
              <a:spcBef>
                <a:spcPct val="0"/>
              </a:spcBef>
              <a:spcAft>
                <a:spcPct val="0"/>
              </a:spcAft>
            </a:pPr>
            <a:r>
              <a:rPr lang="en-US" dirty="0" smtClean="0">
                <a:solidFill>
                  <a:srgbClr val="000000"/>
                </a:solidFill>
                <a:latin typeface="Arial" charset="0"/>
              </a:rPr>
              <a:t>NOTE: it only made phone calls</a:t>
            </a:r>
            <a:endParaRPr lang="en-US" dirty="0">
              <a:solidFill>
                <a:srgbClr val="000000"/>
              </a:solidFill>
              <a:latin typeface="Arial" charset="0"/>
            </a:endParaRPr>
          </a:p>
        </p:txBody>
      </p:sp>
    </p:spTree>
    <p:extLst>
      <p:ext uri="{BB962C8B-B14F-4D97-AF65-F5344CB8AC3E}">
        <p14:creationId xmlns:p14="http://schemas.microsoft.com/office/powerpoint/2010/main" val="14390786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a:xfrm>
            <a:off x="0" y="1295401"/>
            <a:ext cx="9144000" cy="3810000"/>
          </a:xfrm>
        </p:spPr>
        <p:txBody>
          <a:bodyPr/>
          <a:lstStyle/>
          <a:p>
            <a:pPr marL="0" indent="0">
              <a:buNone/>
            </a:pPr>
            <a:r>
              <a:rPr lang="en-US" altLang="en-US" sz="2800" dirty="0" smtClean="0"/>
              <a:t>New understandings in science since 1996 </a:t>
            </a:r>
            <a:r>
              <a:rPr lang="en-US" altLang="en-US" sz="2800" u="sng" dirty="0" smtClean="0"/>
              <a:t>National Science Education Standards</a:t>
            </a:r>
          </a:p>
          <a:p>
            <a:pPr lvl="1"/>
            <a:r>
              <a:rPr lang="en-US" altLang="en-US" sz="2400" dirty="0" smtClean="0"/>
              <a:t>44 million cell phone users in US (now over 300 million)</a:t>
            </a:r>
          </a:p>
          <a:p>
            <a:pPr marL="457200" lvl="1" indent="0">
              <a:buNone/>
            </a:pPr>
            <a:endParaRPr lang="en-US" altLang="en-US" sz="2400" dirty="0"/>
          </a:p>
          <a:p>
            <a:pPr marL="457200" lvl="1" indent="0">
              <a:buNone/>
            </a:pPr>
            <a:endParaRPr lang="en-US" altLang="en-US" sz="2400" dirty="0" smtClean="0"/>
          </a:p>
          <a:p>
            <a:pPr marL="457200" lvl="1" indent="0">
              <a:buNone/>
            </a:pPr>
            <a:endParaRPr lang="en-US" altLang="en-US" sz="2400" dirty="0"/>
          </a:p>
          <a:p>
            <a:pPr lvl="1"/>
            <a:r>
              <a:rPr lang="en-US" altLang="en-US" sz="2400" dirty="0" smtClean="0"/>
              <a:t>43 million (44%) of US households own a personal computer, and 14 million of them (14%) are online</a:t>
            </a:r>
          </a:p>
          <a:p>
            <a:pPr marL="457200" lvl="1" indent="0">
              <a:buNone/>
            </a:pPr>
            <a:endParaRPr lang="en-US" altLang="en-US" sz="2400" dirty="0" smtClean="0"/>
          </a:p>
          <a:p>
            <a:pPr marL="457200" lvl="1" indent="0">
              <a:buNone/>
            </a:pPr>
            <a:endParaRPr lang="en-US" altLang="en-US" sz="2400" dirty="0" smtClean="0"/>
          </a:p>
          <a:p>
            <a:pPr lvl="1"/>
            <a:endParaRPr lang="en-US" altLang="en-US" sz="2400" dirty="0" smtClean="0"/>
          </a:p>
          <a:p>
            <a:pPr lvl="1"/>
            <a:endParaRPr lang="en-US" altLang="en-US" sz="2400" dirty="0" smtClean="0"/>
          </a:p>
        </p:txBody>
      </p:sp>
      <p:pic>
        <p:nvPicPr>
          <p:cNvPr id="9218" name="Picture 2" descr="H:\Service\State Service\OVEC\NGSS Leadership Network_2013-14\2013-09-23_meeting\1996 cell phone.jpg"/>
          <p:cNvPicPr>
            <a:picLocks noChangeAspect="1" noChangeArrowheads="1"/>
          </p:cNvPicPr>
          <p:nvPr/>
        </p:nvPicPr>
        <p:blipFill rotWithShape="1">
          <a:blip r:embed="rId2">
            <a:extLst>
              <a:ext uri="{28A0092B-C50C-407E-A947-70E740481C1C}">
                <a14:useLocalDpi xmlns:a14="http://schemas.microsoft.com/office/drawing/2010/main" val="0"/>
              </a:ext>
            </a:extLst>
          </a:blip>
          <a:srcRect l="21242" r="19935"/>
          <a:stretch/>
        </p:blipFill>
        <p:spPr bwMode="auto">
          <a:xfrm>
            <a:off x="1992405" y="2667000"/>
            <a:ext cx="1210236"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29536" y="2667000"/>
            <a:ext cx="3426758" cy="1477328"/>
          </a:xfrm>
          <a:prstGeom prst="rect">
            <a:avLst/>
          </a:prstGeom>
          <a:noFill/>
        </p:spPr>
        <p:txBody>
          <a:bodyPr wrap="square" rtlCol="0">
            <a:spAutoFit/>
          </a:bodyPr>
          <a:lstStyle/>
          <a:p>
            <a:pPr fontAlgn="base">
              <a:spcBef>
                <a:spcPct val="0"/>
              </a:spcBef>
              <a:spcAft>
                <a:spcPct val="0"/>
              </a:spcAft>
            </a:pPr>
            <a:r>
              <a:rPr lang="en-US" dirty="0" smtClean="0">
                <a:solidFill>
                  <a:srgbClr val="000000"/>
                </a:solidFill>
                <a:latin typeface="Arial" charset="0"/>
              </a:rPr>
              <a:t>Motorola </a:t>
            </a:r>
            <a:r>
              <a:rPr lang="en-US" dirty="0" err="1" smtClean="0">
                <a:solidFill>
                  <a:srgbClr val="000000"/>
                </a:solidFill>
                <a:latin typeface="Arial" charset="0"/>
              </a:rPr>
              <a:t>StarTAC</a:t>
            </a:r>
            <a:r>
              <a:rPr lang="en-US" dirty="0" smtClean="0">
                <a:solidFill>
                  <a:srgbClr val="000000"/>
                </a:solidFill>
                <a:latin typeface="Arial" charset="0"/>
              </a:rPr>
              <a:t> = first flip phone (most popular cell phone in 1996)</a:t>
            </a:r>
          </a:p>
          <a:p>
            <a:pPr fontAlgn="base">
              <a:spcBef>
                <a:spcPct val="0"/>
              </a:spcBef>
              <a:spcAft>
                <a:spcPct val="0"/>
              </a:spcAft>
            </a:pPr>
            <a:endParaRPr lang="en-US" dirty="0" smtClean="0">
              <a:solidFill>
                <a:srgbClr val="000000"/>
              </a:solidFill>
              <a:latin typeface="Arial" charset="0"/>
            </a:endParaRPr>
          </a:p>
          <a:p>
            <a:pPr fontAlgn="base">
              <a:spcBef>
                <a:spcPct val="0"/>
              </a:spcBef>
              <a:spcAft>
                <a:spcPct val="0"/>
              </a:spcAft>
            </a:pPr>
            <a:r>
              <a:rPr lang="en-US" dirty="0" smtClean="0">
                <a:solidFill>
                  <a:srgbClr val="000000"/>
                </a:solidFill>
                <a:latin typeface="Arial" charset="0"/>
              </a:rPr>
              <a:t>NOTE: it only made phone calls</a:t>
            </a:r>
            <a:endParaRPr lang="en-US" dirty="0">
              <a:solidFill>
                <a:srgbClr val="000000"/>
              </a:solidFill>
              <a:latin typeface="Arial" charset="0"/>
            </a:endParaRPr>
          </a:p>
        </p:txBody>
      </p:sp>
      <p:pic>
        <p:nvPicPr>
          <p:cNvPr id="9219" name="Picture 3" descr="H:\Service\State Service\OVEC\NGSS Leadership Network_2013-14\2013-09-23_meeting\1996 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955" y="5105400"/>
            <a:ext cx="1990725" cy="15033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19600" y="5257800"/>
            <a:ext cx="4495800" cy="923330"/>
          </a:xfrm>
          <a:prstGeom prst="rect">
            <a:avLst/>
          </a:prstGeom>
          <a:noFill/>
        </p:spPr>
        <p:txBody>
          <a:bodyPr wrap="square" rtlCol="0">
            <a:spAutoFit/>
          </a:bodyPr>
          <a:lstStyle/>
          <a:p>
            <a:pPr fontAlgn="base">
              <a:spcBef>
                <a:spcPct val="0"/>
              </a:spcBef>
              <a:spcAft>
                <a:spcPct val="0"/>
              </a:spcAft>
            </a:pPr>
            <a:r>
              <a:rPr lang="en-US" dirty="0" smtClean="0">
                <a:solidFill>
                  <a:srgbClr val="000000"/>
                </a:solidFill>
                <a:latin typeface="Arial" charset="0"/>
              </a:rPr>
              <a:t>In 2010:</a:t>
            </a:r>
          </a:p>
          <a:p>
            <a:pPr fontAlgn="base">
              <a:spcBef>
                <a:spcPct val="0"/>
              </a:spcBef>
              <a:spcAft>
                <a:spcPct val="0"/>
              </a:spcAft>
            </a:pPr>
            <a:r>
              <a:rPr lang="en-US" dirty="0" smtClean="0">
                <a:solidFill>
                  <a:srgbClr val="000000"/>
                </a:solidFill>
                <a:latin typeface="Arial" charset="0"/>
              </a:rPr>
              <a:t>71% of US households are online (over 90% of these have broadband connection)</a:t>
            </a:r>
            <a:endParaRPr lang="en-US" dirty="0">
              <a:solidFill>
                <a:srgbClr val="000000"/>
              </a:solidFill>
              <a:latin typeface="Arial" charset="0"/>
            </a:endParaRPr>
          </a:p>
        </p:txBody>
      </p:sp>
    </p:spTree>
    <p:extLst>
      <p:ext uri="{BB962C8B-B14F-4D97-AF65-F5344CB8AC3E}">
        <p14:creationId xmlns:p14="http://schemas.microsoft.com/office/powerpoint/2010/main" val="103373267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a:xfrm>
            <a:off x="0" y="1143000"/>
            <a:ext cx="9144000" cy="4983163"/>
          </a:xfrm>
        </p:spPr>
        <p:txBody>
          <a:bodyPr/>
          <a:lstStyle/>
          <a:p>
            <a:pPr marL="0" lvl="1" indent="0">
              <a:buNone/>
            </a:pPr>
            <a:r>
              <a:rPr lang="en-US" altLang="en-US" u="sng" dirty="0">
                <a:solidFill>
                  <a:srgbClr val="000000"/>
                </a:solidFill>
              </a:rPr>
              <a:t>New understandings in science since 1996</a:t>
            </a:r>
            <a:endParaRPr lang="en-US" sz="2400" u="sng" dirty="0" smtClean="0">
              <a:effectLst/>
            </a:endParaRPr>
          </a:p>
          <a:p>
            <a:pPr marL="228600" lvl="1" indent="0">
              <a:buNone/>
            </a:pPr>
            <a:r>
              <a:rPr lang="en-US" sz="2400" dirty="0" smtClean="0">
                <a:effectLst/>
              </a:rPr>
              <a:t>The Intergovernmental Panel on Climate Change (IPCC) was established in 1988. Consensus report from 1200 authors and 2500 expert reviewers from 130 countries</a:t>
            </a:r>
          </a:p>
          <a:p>
            <a:pPr marL="228600" lvl="1" indent="0">
              <a:buNone/>
            </a:pPr>
            <a:r>
              <a:rPr lang="en-US" sz="2400" dirty="0" smtClean="0">
                <a:effectLst/>
              </a:rPr>
              <a:t> </a:t>
            </a:r>
          </a:p>
          <a:p>
            <a:pPr marL="571500" lvl="1" indent="-114300">
              <a:buFontTx/>
              <a:buChar char="-"/>
            </a:pPr>
            <a:r>
              <a:rPr lang="en-US" sz="2000" dirty="0" smtClean="0"/>
              <a:t>1995 IPCC report "our ability to quantify the human influence on global climate is currently limited because the expected signal is still emerging from the noise of natural variability, and because there are uncertainties in key factors.”</a:t>
            </a:r>
          </a:p>
          <a:p>
            <a:pPr marL="457200" lvl="1" indent="0">
              <a:buNone/>
            </a:pPr>
            <a:endParaRPr lang="en-US" sz="2000" dirty="0" smtClean="0">
              <a:effectLst/>
            </a:endParaRPr>
          </a:p>
          <a:p>
            <a:pPr marL="457200" lvl="1" indent="0">
              <a:buNone/>
            </a:pPr>
            <a:endParaRPr lang="en-US" altLang="en-US" sz="2400" dirty="0" smtClean="0"/>
          </a:p>
          <a:p>
            <a:pPr lvl="1"/>
            <a:endParaRPr lang="en-US" altLang="en-US" sz="2400" dirty="0" smtClean="0"/>
          </a:p>
        </p:txBody>
      </p:sp>
    </p:spTree>
    <p:extLst>
      <p:ext uri="{BB962C8B-B14F-4D97-AF65-F5344CB8AC3E}">
        <p14:creationId xmlns:p14="http://schemas.microsoft.com/office/powerpoint/2010/main" val="141331955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47750"/>
            <a:ext cx="4762500" cy="47625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12239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a:xfrm>
            <a:off x="0" y="1143000"/>
            <a:ext cx="9144000" cy="4983163"/>
          </a:xfrm>
        </p:spPr>
        <p:txBody>
          <a:bodyPr/>
          <a:lstStyle/>
          <a:p>
            <a:pPr marL="0" lvl="1" indent="0">
              <a:buNone/>
            </a:pPr>
            <a:r>
              <a:rPr lang="en-US" altLang="en-US" u="sng" dirty="0">
                <a:solidFill>
                  <a:srgbClr val="000000"/>
                </a:solidFill>
              </a:rPr>
              <a:t>New understandings in science since 1996</a:t>
            </a:r>
            <a:endParaRPr lang="en-US" sz="2400" u="sng" dirty="0" smtClean="0">
              <a:effectLst/>
            </a:endParaRPr>
          </a:p>
          <a:p>
            <a:pPr marL="228600" lvl="1" indent="0">
              <a:buNone/>
            </a:pPr>
            <a:r>
              <a:rPr lang="en-US" sz="2400" dirty="0" smtClean="0">
                <a:effectLst/>
              </a:rPr>
              <a:t>The Intergovernmental Panel on Climate Change (IPCC) was established in 1988. Consensus report from 1200 authors and 2500 expert reviewers from 130 countries</a:t>
            </a:r>
          </a:p>
          <a:p>
            <a:pPr marL="228600" lvl="1" indent="0">
              <a:buNone/>
            </a:pPr>
            <a:r>
              <a:rPr lang="en-US" sz="2400" dirty="0" smtClean="0">
                <a:effectLst/>
              </a:rPr>
              <a:t> </a:t>
            </a:r>
          </a:p>
          <a:p>
            <a:pPr marL="571500" lvl="1" indent="-114300">
              <a:buFontTx/>
              <a:buChar char="-"/>
            </a:pPr>
            <a:r>
              <a:rPr lang="en-US" sz="2000" dirty="0" smtClean="0"/>
              <a:t>1995 IPCC report "our ability to quantify the human influence on global climate is currently limited because the expected signal is still emerging from the noise of natural variability, and because there are uncertainties in key factors.”</a:t>
            </a:r>
          </a:p>
          <a:p>
            <a:pPr marL="457200" lvl="1" indent="0">
              <a:buNone/>
            </a:pPr>
            <a:endParaRPr lang="en-US" sz="2000" dirty="0" smtClean="0">
              <a:effectLst/>
            </a:endParaRPr>
          </a:p>
          <a:p>
            <a:pPr marL="571500" lvl="1" indent="-114300">
              <a:buFontTx/>
              <a:buChar char="-"/>
            </a:pPr>
            <a:r>
              <a:rPr lang="en-US" altLang="en-US" sz="2000" dirty="0" smtClean="0"/>
              <a:t>2007 and later: “</a:t>
            </a:r>
            <a:r>
              <a:rPr lang="en-US" sz="2000" dirty="0" smtClean="0">
                <a:effectLst/>
              </a:rPr>
              <a:t>The primary cause of global warming is human activity” greater than 90 percent likelihood that increased concentrations of man-made heat-trapping gases caused most of the observed increase in global average temperatures since 1950</a:t>
            </a:r>
            <a:endParaRPr lang="en-US" altLang="en-US" sz="2000" dirty="0" smtClean="0"/>
          </a:p>
          <a:p>
            <a:pPr lvl="1"/>
            <a:endParaRPr lang="en-US" altLang="en-US" sz="2400" dirty="0" smtClean="0"/>
          </a:p>
          <a:p>
            <a:pPr lvl="1"/>
            <a:endParaRPr lang="en-US" altLang="en-US" sz="2400" dirty="0" smtClean="0"/>
          </a:p>
        </p:txBody>
      </p:sp>
    </p:spTree>
    <p:extLst>
      <p:ext uri="{BB962C8B-B14F-4D97-AF65-F5344CB8AC3E}">
        <p14:creationId xmlns:p14="http://schemas.microsoft.com/office/powerpoint/2010/main" val="252928223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a:xfrm>
            <a:off x="0" y="1219200"/>
            <a:ext cx="9144000" cy="4906963"/>
          </a:xfrm>
        </p:spPr>
        <p:txBody>
          <a:bodyPr/>
          <a:lstStyle/>
          <a:p>
            <a:pPr marL="0" indent="0">
              <a:buNone/>
            </a:pPr>
            <a:r>
              <a:rPr lang="en-US" altLang="en-US" sz="2800" u="sng" dirty="0" smtClean="0"/>
              <a:t>New understandings in science since 1996</a:t>
            </a:r>
          </a:p>
          <a:p>
            <a:pPr marL="228600" lvl="1" indent="0">
              <a:buNone/>
            </a:pPr>
            <a:r>
              <a:rPr lang="en-US" altLang="en-US" sz="2400" dirty="0" smtClean="0"/>
              <a:t>Other interesting markers of science in 1996:</a:t>
            </a:r>
          </a:p>
          <a:p>
            <a:pPr lvl="1"/>
            <a:r>
              <a:rPr lang="en-US" altLang="en-US" sz="2400" dirty="0" smtClean="0"/>
              <a:t>First web search engine (“</a:t>
            </a:r>
            <a:r>
              <a:rPr lang="en-US" altLang="en-US" sz="2400" dirty="0" err="1" smtClean="0"/>
              <a:t>Webcrawler</a:t>
            </a:r>
            <a:r>
              <a:rPr lang="en-US" altLang="en-US" sz="2400" dirty="0" smtClean="0"/>
              <a:t>” 1994) that searched for words in any webpage</a:t>
            </a:r>
          </a:p>
          <a:p>
            <a:pPr marL="457200" lvl="1" indent="0">
              <a:buNone/>
            </a:pPr>
            <a:endParaRPr lang="en-US" altLang="en-US" sz="2400" dirty="0" smtClean="0"/>
          </a:p>
          <a:p>
            <a:pPr lvl="1"/>
            <a:r>
              <a:rPr lang="en-US" altLang="en-US" sz="2400" dirty="0" smtClean="0"/>
              <a:t>World population=5.76 billion (now over 7 billion)</a:t>
            </a:r>
          </a:p>
          <a:p>
            <a:pPr marL="457200" lvl="1" indent="0">
              <a:buNone/>
            </a:pPr>
            <a:endParaRPr lang="en-US" altLang="en-US" sz="2400" dirty="0" smtClean="0"/>
          </a:p>
          <a:p>
            <a:pPr lvl="1"/>
            <a:r>
              <a:rPr lang="en-US" altLang="en-US" sz="2400" dirty="0" smtClean="0"/>
              <a:t>First cloned mammal born (Dolly the sheep)</a:t>
            </a:r>
          </a:p>
          <a:p>
            <a:pPr lvl="1"/>
            <a:endParaRPr lang="en-US" altLang="en-US" sz="2400" dirty="0" smtClean="0"/>
          </a:p>
          <a:p>
            <a:pPr marL="457200" lvl="1" indent="0">
              <a:buNone/>
            </a:pPr>
            <a:endParaRPr lang="en-US" altLang="en-US" sz="2400" dirty="0" smtClean="0"/>
          </a:p>
          <a:p>
            <a:pPr marL="457200" lvl="1" indent="0">
              <a:buNone/>
            </a:pPr>
            <a:endParaRPr lang="en-US" altLang="en-US" sz="2400" dirty="0" smtClean="0"/>
          </a:p>
          <a:p>
            <a:pPr lvl="1"/>
            <a:endParaRPr lang="en-US" altLang="en-US" sz="2400" dirty="0" smtClean="0"/>
          </a:p>
          <a:p>
            <a:pPr lvl="1"/>
            <a:endParaRPr lang="en-US" altLang="en-US" sz="2400" dirty="0" smtClean="0"/>
          </a:p>
          <a:p>
            <a:pPr lvl="1"/>
            <a:endParaRPr lang="en-US" altLang="en-US" sz="2400" dirty="0" smtClean="0"/>
          </a:p>
        </p:txBody>
      </p:sp>
    </p:spTree>
    <p:extLst>
      <p:ext uri="{BB962C8B-B14F-4D97-AF65-F5344CB8AC3E}">
        <p14:creationId xmlns:p14="http://schemas.microsoft.com/office/powerpoint/2010/main" val="36376901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a:xfrm>
            <a:off x="0" y="1219200"/>
            <a:ext cx="9144000" cy="4906963"/>
          </a:xfrm>
        </p:spPr>
        <p:txBody>
          <a:bodyPr/>
          <a:lstStyle/>
          <a:p>
            <a:pPr marL="0" indent="0">
              <a:buNone/>
            </a:pPr>
            <a:r>
              <a:rPr lang="en-US" altLang="en-US" sz="2800" u="sng" dirty="0" smtClean="0"/>
              <a:t>New understandings in science since 1996</a:t>
            </a:r>
          </a:p>
          <a:p>
            <a:pPr marL="228600" lvl="1" indent="0">
              <a:buNone/>
            </a:pPr>
            <a:r>
              <a:rPr lang="en-US" altLang="en-US" sz="2400" dirty="0" smtClean="0"/>
              <a:t>Other notable markers of science in 1996:</a:t>
            </a:r>
          </a:p>
          <a:p>
            <a:pPr lvl="1"/>
            <a:r>
              <a:rPr lang="en-US" altLang="en-US" sz="2400" dirty="0" smtClean="0"/>
              <a:t>First web search engine (“</a:t>
            </a:r>
            <a:r>
              <a:rPr lang="en-US" altLang="en-US" sz="2400" dirty="0" err="1" smtClean="0"/>
              <a:t>Webcrawler</a:t>
            </a:r>
            <a:r>
              <a:rPr lang="en-US" altLang="en-US" sz="2400" dirty="0" smtClean="0"/>
              <a:t>” 1994) that searched for words in any webpage</a:t>
            </a:r>
          </a:p>
          <a:p>
            <a:pPr marL="457200" lvl="1" indent="0">
              <a:buNone/>
            </a:pPr>
            <a:endParaRPr lang="en-US" altLang="en-US" sz="2400" dirty="0" smtClean="0"/>
          </a:p>
          <a:p>
            <a:pPr lvl="1"/>
            <a:r>
              <a:rPr lang="en-US" altLang="en-US" sz="2400" dirty="0" smtClean="0"/>
              <a:t>World population=5.76 billion (now over 7 billion)</a:t>
            </a:r>
          </a:p>
          <a:p>
            <a:pPr marL="457200" lvl="1" indent="0">
              <a:buNone/>
            </a:pPr>
            <a:endParaRPr lang="en-US" altLang="en-US" sz="2400" dirty="0" smtClean="0"/>
          </a:p>
          <a:p>
            <a:pPr lvl="1"/>
            <a:r>
              <a:rPr lang="en-US" altLang="en-US" sz="2400" dirty="0" smtClean="0"/>
              <a:t>First cloned mammal born (Dolly the sheep)</a:t>
            </a:r>
          </a:p>
          <a:p>
            <a:pPr lvl="1"/>
            <a:endParaRPr lang="en-US" altLang="en-US" sz="2400" dirty="0" smtClean="0"/>
          </a:p>
          <a:p>
            <a:pPr lvl="1"/>
            <a:r>
              <a:rPr lang="en-US" altLang="en-US" sz="2400" dirty="0" smtClean="0"/>
              <a:t>Viagra is patented</a:t>
            </a:r>
          </a:p>
          <a:p>
            <a:pPr lvl="1"/>
            <a:endParaRPr lang="en-US" altLang="en-US" sz="2400" dirty="0" smtClean="0"/>
          </a:p>
          <a:p>
            <a:pPr lvl="1"/>
            <a:endParaRPr lang="en-US" altLang="en-US" sz="2400" dirty="0" smtClean="0"/>
          </a:p>
          <a:p>
            <a:pPr lvl="1"/>
            <a:endParaRPr lang="en-US" altLang="en-US" sz="2400" dirty="0" smtClean="0"/>
          </a:p>
          <a:p>
            <a:pPr lvl="1"/>
            <a:endParaRPr lang="en-US" altLang="en-US" sz="2400" dirty="0" smtClean="0"/>
          </a:p>
        </p:txBody>
      </p:sp>
    </p:spTree>
    <p:extLst>
      <p:ext uri="{BB962C8B-B14F-4D97-AF65-F5344CB8AC3E}">
        <p14:creationId xmlns:p14="http://schemas.microsoft.com/office/powerpoint/2010/main" val="250833316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p:txBody>
          <a:bodyPr/>
          <a:lstStyle/>
          <a:p>
            <a:pPr marL="0" indent="0">
              <a:buNone/>
            </a:pPr>
            <a:r>
              <a:rPr lang="en-US" altLang="en-US" sz="2800" u="sng" dirty="0" smtClean="0"/>
              <a:t>New understandings in teaching &amp; learning</a:t>
            </a:r>
          </a:p>
          <a:p>
            <a:r>
              <a:rPr lang="en-US" altLang="en-US" sz="2400" dirty="0" smtClean="0"/>
              <a:t>Pace of change tends to be slower than that of science knowledge, but…</a:t>
            </a:r>
          </a:p>
          <a:p>
            <a:endParaRPr lang="en-US" altLang="en-US" sz="2400" dirty="0" smtClean="0"/>
          </a:p>
        </p:txBody>
      </p:sp>
    </p:spTree>
    <p:extLst>
      <p:ext uri="{BB962C8B-B14F-4D97-AF65-F5344CB8AC3E}">
        <p14:creationId xmlns:p14="http://schemas.microsoft.com/office/powerpoint/2010/main" val="400922728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p:txBody>
          <a:bodyPr/>
          <a:lstStyle/>
          <a:p>
            <a:pPr marL="0" indent="0">
              <a:buNone/>
            </a:pPr>
            <a:r>
              <a:rPr lang="en-US" altLang="en-US" sz="2800" u="sng" dirty="0" smtClean="0"/>
              <a:t>New understandings in teaching &amp; learning</a:t>
            </a:r>
          </a:p>
          <a:p>
            <a:r>
              <a:rPr lang="en-US" altLang="en-US" sz="2400" dirty="0" smtClean="0"/>
              <a:t>Pace of change tends to be slower than that of science knowledge, but…</a:t>
            </a:r>
          </a:p>
          <a:p>
            <a:r>
              <a:rPr lang="en-US" altLang="en-US" sz="2400" dirty="0" smtClean="0"/>
              <a:t>Expert’s knowledge is connected and organized around important concepts</a:t>
            </a:r>
          </a:p>
          <a:p>
            <a:endParaRPr lang="en-US" altLang="en-US" sz="2400" dirty="0" smtClean="0"/>
          </a:p>
        </p:txBody>
      </p:sp>
    </p:spTree>
    <p:extLst>
      <p:ext uri="{BB962C8B-B14F-4D97-AF65-F5344CB8AC3E}">
        <p14:creationId xmlns:p14="http://schemas.microsoft.com/office/powerpoint/2010/main" val="5307215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p:txBody>
          <a:bodyPr/>
          <a:lstStyle/>
          <a:p>
            <a:pPr marL="0" indent="0">
              <a:buNone/>
            </a:pPr>
            <a:r>
              <a:rPr lang="en-US" altLang="en-US" sz="2800" u="sng" dirty="0" smtClean="0"/>
              <a:t>New understandings in teaching &amp; learning</a:t>
            </a:r>
          </a:p>
          <a:p>
            <a:r>
              <a:rPr lang="en-US" altLang="en-US" sz="2400" dirty="0" smtClean="0"/>
              <a:t>Pace of change tends to be slower than that of science knowledge, but…</a:t>
            </a:r>
          </a:p>
          <a:p>
            <a:r>
              <a:rPr lang="en-US" altLang="en-US" sz="2400" dirty="0" smtClean="0"/>
              <a:t>Expert’s knowledge is connected and organized around important concepts</a:t>
            </a:r>
          </a:p>
          <a:p>
            <a:r>
              <a:rPr lang="en-US" altLang="en-US" sz="2400" dirty="0" smtClean="0"/>
              <a:t>Information growing at a far more rapid rate than ever before in human history (“knowing” has shifted to using information, not memorizing it)</a:t>
            </a:r>
          </a:p>
          <a:p>
            <a:endParaRPr lang="en-US" altLang="en-US" sz="2400" dirty="0" smtClean="0"/>
          </a:p>
        </p:txBody>
      </p:sp>
    </p:spTree>
    <p:extLst>
      <p:ext uri="{BB962C8B-B14F-4D97-AF65-F5344CB8AC3E}">
        <p14:creationId xmlns:p14="http://schemas.microsoft.com/office/powerpoint/2010/main" val="209862056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Why we need it</a:t>
            </a:r>
            <a:endParaRPr lang="en-US" altLang="en-US" sz="3600" dirty="0"/>
          </a:p>
        </p:txBody>
      </p:sp>
      <p:sp>
        <p:nvSpPr>
          <p:cNvPr id="5123" name="Rectangle 3"/>
          <p:cNvSpPr>
            <a:spLocks noGrp="1" noChangeArrowheads="1"/>
          </p:cNvSpPr>
          <p:nvPr>
            <p:ph type="body" idx="1"/>
          </p:nvPr>
        </p:nvSpPr>
        <p:spPr/>
        <p:txBody>
          <a:bodyPr/>
          <a:lstStyle/>
          <a:p>
            <a:pPr marL="0" indent="0">
              <a:buNone/>
            </a:pPr>
            <a:r>
              <a:rPr lang="en-US" altLang="en-US" sz="2800" u="sng" dirty="0" smtClean="0"/>
              <a:t>New understandings in teaching &amp; learning</a:t>
            </a:r>
          </a:p>
          <a:p>
            <a:r>
              <a:rPr lang="en-US" altLang="en-US" sz="2400" dirty="0" smtClean="0"/>
              <a:t>Pace of change tends to be slower than that of science knowledge, but…</a:t>
            </a:r>
          </a:p>
          <a:p>
            <a:r>
              <a:rPr lang="en-US" altLang="en-US" sz="2400" dirty="0" smtClean="0"/>
              <a:t>Expert’s knowledge is connected and organized around important concepts</a:t>
            </a:r>
          </a:p>
          <a:p>
            <a:r>
              <a:rPr lang="en-US" altLang="en-US" sz="2400" dirty="0" smtClean="0"/>
              <a:t>Information growing at a far more rapid rate than ever before in human history (“knowing” has shifted to using information, not memorizing it)</a:t>
            </a:r>
          </a:p>
          <a:p>
            <a:r>
              <a:rPr lang="en-US" altLang="en-US" sz="2400" dirty="0" smtClean="0"/>
              <a:t>Scientifically-based society needs citizens who understand how science generates claims</a:t>
            </a:r>
          </a:p>
          <a:p>
            <a:endParaRPr lang="en-US" altLang="en-US" sz="2400" dirty="0" smtClean="0"/>
          </a:p>
        </p:txBody>
      </p:sp>
    </p:spTree>
    <p:extLst>
      <p:ext uri="{BB962C8B-B14F-4D97-AF65-F5344CB8AC3E}">
        <p14:creationId xmlns:p14="http://schemas.microsoft.com/office/powerpoint/2010/main" val="202674083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dirty="0" smtClean="0"/>
              <a:t>Major Elements of Framework</a:t>
            </a:r>
            <a:endParaRPr lang="en-US" altLang="en-US" sz="2400" dirty="0"/>
          </a:p>
        </p:txBody>
      </p:sp>
      <p:sp>
        <p:nvSpPr>
          <p:cNvPr id="6147" name="Rectangle 3"/>
          <p:cNvSpPr>
            <a:spLocks noGrp="1" noChangeArrowheads="1"/>
          </p:cNvSpPr>
          <p:nvPr>
            <p:ph type="body" sz="half" idx="1"/>
          </p:nvPr>
        </p:nvSpPr>
        <p:spPr>
          <a:xfrm>
            <a:off x="76200" y="1600200"/>
            <a:ext cx="3048000" cy="4525963"/>
          </a:xfrm>
        </p:spPr>
        <p:txBody>
          <a:bodyPr/>
          <a:lstStyle/>
          <a:p>
            <a:pPr marL="0" indent="0" algn="ctr">
              <a:buNone/>
            </a:pPr>
            <a:r>
              <a:rPr lang="en-US" altLang="en-US" dirty="0" smtClean="0"/>
              <a:t>Science and Engineering Practices</a:t>
            </a:r>
          </a:p>
          <a:p>
            <a:pPr marL="0" indent="0" algn="ctr">
              <a:buNone/>
            </a:pPr>
            <a:r>
              <a:rPr lang="en-US" altLang="en-US" dirty="0" smtClean="0"/>
              <a:t>(8)</a:t>
            </a:r>
            <a:endParaRPr lang="en-US" altLang="en-US" dirty="0"/>
          </a:p>
        </p:txBody>
      </p:sp>
      <p:sp>
        <p:nvSpPr>
          <p:cNvPr id="6148" name="Rectangle 4"/>
          <p:cNvSpPr>
            <a:spLocks noGrp="1" noChangeArrowheads="1"/>
          </p:cNvSpPr>
          <p:nvPr>
            <p:ph type="body" sz="half" idx="2"/>
          </p:nvPr>
        </p:nvSpPr>
        <p:spPr>
          <a:xfrm>
            <a:off x="3124200" y="1752600"/>
            <a:ext cx="2719387" cy="4525963"/>
          </a:xfrm>
        </p:spPr>
        <p:txBody>
          <a:bodyPr/>
          <a:lstStyle/>
          <a:p>
            <a:pPr marL="0" indent="0" algn="ctr">
              <a:buNone/>
            </a:pPr>
            <a:r>
              <a:rPr lang="en-US" altLang="en-US" dirty="0" smtClean="0"/>
              <a:t>Disciplinary Core Ideas</a:t>
            </a:r>
          </a:p>
          <a:p>
            <a:pPr marL="0" indent="0">
              <a:buNone/>
            </a:pPr>
            <a:endParaRPr lang="en-US" altLang="en-US" dirty="0" smtClean="0"/>
          </a:p>
          <a:p>
            <a:r>
              <a:rPr lang="en-US" altLang="en-US" sz="2000" dirty="0" smtClean="0"/>
              <a:t>Life Science</a:t>
            </a:r>
          </a:p>
          <a:p>
            <a:pPr marL="0" indent="0">
              <a:buNone/>
            </a:pPr>
            <a:endParaRPr lang="en-US" altLang="en-US" sz="2000" dirty="0" smtClean="0"/>
          </a:p>
          <a:p>
            <a:r>
              <a:rPr lang="en-US" altLang="en-US" sz="2000" dirty="0" smtClean="0"/>
              <a:t>Earth &amp; Space Science</a:t>
            </a:r>
          </a:p>
          <a:p>
            <a:pPr marL="0" indent="0">
              <a:buNone/>
            </a:pPr>
            <a:endParaRPr lang="en-US" altLang="en-US" sz="2000" dirty="0" smtClean="0"/>
          </a:p>
          <a:p>
            <a:r>
              <a:rPr lang="en-US" altLang="en-US" sz="2000" dirty="0" smtClean="0"/>
              <a:t>Physical Science</a:t>
            </a:r>
          </a:p>
          <a:p>
            <a:pPr marL="0" indent="0">
              <a:buNone/>
            </a:pPr>
            <a:endParaRPr lang="en-US" altLang="en-US" sz="2000" dirty="0" smtClean="0"/>
          </a:p>
          <a:p>
            <a:r>
              <a:rPr lang="en-US" altLang="en-US" sz="2000" dirty="0" smtClean="0"/>
              <a:t>Engineering</a:t>
            </a:r>
            <a:endParaRPr lang="en-US" altLang="en-US" sz="2000" dirty="0"/>
          </a:p>
          <a:p>
            <a:pPr marL="0" indent="0">
              <a:buNone/>
            </a:pPr>
            <a:endParaRPr lang="en-US" altLang="en-US" dirty="0"/>
          </a:p>
        </p:txBody>
      </p:sp>
      <p:sp>
        <p:nvSpPr>
          <p:cNvPr id="5" name="Rectangle 4"/>
          <p:cNvSpPr txBox="1">
            <a:spLocks noChangeArrowheads="1"/>
          </p:cNvSpPr>
          <p:nvPr/>
        </p:nvSpPr>
        <p:spPr bwMode="auto">
          <a:xfrm>
            <a:off x="6172200" y="1763806"/>
            <a:ext cx="24145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a:buFont typeface="Wingdings" pitchFamily="2" charset="2"/>
              <a:buNone/>
            </a:pPr>
            <a:r>
              <a:rPr lang="en-US" altLang="en-US" kern="0" dirty="0" smtClean="0">
                <a:solidFill>
                  <a:srgbClr val="000000"/>
                </a:solidFill>
                <a:latin typeface="Verdana"/>
              </a:rPr>
              <a:t>Crosscutting Concepts</a:t>
            </a:r>
          </a:p>
          <a:p>
            <a:pPr marL="0" indent="0" algn="ctr">
              <a:buFont typeface="Wingdings" pitchFamily="2" charset="2"/>
              <a:buNone/>
            </a:pPr>
            <a:r>
              <a:rPr lang="en-US" altLang="en-US" kern="0" dirty="0" smtClean="0">
                <a:solidFill>
                  <a:srgbClr val="000000"/>
                </a:solidFill>
                <a:latin typeface="Verdana"/>
              </a:rPr>
              <a:t>(7)</a:t>
            </a:r>
          </a:p>
          <a:p>
            <a:pPr marL="0" indent="0">
              <a:buFont typeface="Wingdings" pitchFamily="2" charset="2"/>
              <a:buNone/>
            </a:pPr>
            <a:endParaRPr lang="en-US" altLang="en-US" kern="0" dirty="0">
              <a:solidFill>
                <a:srgbClr val="000000"/>
              </a:solidFill>
              <a:latin typeface="Verdana"/>
            </a:endParaRPr>
          </a:p>
        </p:txBody>
      </p:sp>
      <p:cxnSp>
        <p:nvCxnSpPr>
          <p:cNvPr id="3" name="Straight Connector 2"/>
          <p:cNvCxnSpPr/>
          <p:nvPr/>
        </p:nvCxnSpPr>
        <p:spPr>
          <a:xfrm>
            <a:off x="3048000" y="1600200"/>
            <a:ext cx="0" cy="472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43600" y="1565369"/>
            <a:ext cx="0" cy="472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Practices Activity</a:t>
            </a:r>
            <a:endParaRPr lang="en-US" altLang="en-US" sz="3600" dirty="0"/>
          </a:p>
        </p:txBody>
      </p:sp>
      <p:sp>
        <p:nvSpPr>
          <p:cNvPr id="5123" name="Rectangle 3"/>
          <p:cNvSpPr>
            <a:spLocks noGrp="1" noChangeArrowheads="1"/>
          </p:cNvSpPr>
          <p:nvPr>
            <p:ph type="body" idx="1"/>
          </p:nvPr>
        </p:nvSpPr>
        <p:spPr/>
        <p:txBody>
          <a:bodyPr/>
          <a:lstStyle/>
          <a:p>
            <a:pPr marL="0" indent="0">
              <a:buNone/>
            </a:pPr>
            <a:r>
              <a:rPr lang="en-US" altLang="en-US" dirty="0" smtClean="0"/>
              <a:t>Handout of page 49 of Frameworks (with 8 practices)</a:t>
            </a:r>
          </a:p>
          <a:p>
            <a:pPr marL="0" indent="0">
              <a:buNone/>
            </a:pPr>
            <a:endParaRPr lang="en-US" altLang="en-US" sz="2800" dirty="0" smtClean="0"/>
          </a:p>
          <a:p>
            <a:pPr marL="457200" lvl="1" indent="0">
              <a:buNone/>
            </a:pPr>
            <a:r>
              <a:rPr lang="en-US" altLang="en-US" sz="2400" dirty="0" smtClean="0"/>
              <a:t>For your grade band…</a:t>
            </a:r>
          </a:p>
          <a:p>
            <a:pPr lvl="1"/>
            <a:r>
              <a:rPr lang="en-US" altLang="en-US" dirty="0" smtClean="0"/>
              <a:t>Which is most thoroughly taught?</a:t>
            </a:r>
          </a:p>
          <a:p>
            <a:pPr lvl="1"/>
            <a:r>
              <a:rPr lang="en-US" altLang="en-US" dirty="0" smtClean="0"/>
              <a:t>Which is the least taught?</a:t>
            </a:r>
          </a:p>
          <a:p>
            <a:pPr lvl="1"/>
            <a:endParaRPr lang="en-US" altLang="en-US" dirty="0"/>
          </a:p>
          <a:p>
            <a:pPr lvl="1"/>
            <a:r>
              <a:rPr lang="en-US" altLang="en-US" dirty="0" smtClean="0"/>
              <a:t>First individual rankings, then table conversation, then revise or retain your original ranking</a:t>
            </a:r>
            <a:endParaRPr lang="en-US" altLang="en-US" dirty="0"/>
          </a:p>
        </p:txBody>
      </p:sp>
    </p:spTree>
    <p:extLst>
      <p:ext uri="{BB962C8B-B14F-4D97-AF65-F5344CB8AC3E}">
        <p14:creationId xmlns:p14="http://schemas.microsoft.com/office/powerpoint/2010/main" val="206297781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3600" dirty="0" smtClean="0"/>
              <a:t>Crosscutting Concepts</a:t>
            </a:r>
            <a:endParaRPr lang="en-US" altLang="en-US" sz="3600" dirty="0"/>
          </a:p>
        </p:txBody>
      </p:sp>
      <p:sp>
        <p:nvSpPr>
          <p:cNvPr id="5123" name="Rectangle 3"/>
          <p:cNvSpPr>
            <a:spLocks noGrp="1" noChangeArrowheads="1"/>
          </p:cNvSpPr>
          <p:nvPr>
            <p:ph type="body" idx="1"/>
          </p:nvPr>
        </p:nvSpPr>
        <p:spPr/>
        <p:txBody>
          <a:bodyPr/>
          <a:lstStyle/>
          <a:p>
            <a:pPr marL="0" indent="0">
              <a:buNone/>
            </a:pPr>
            <a:r>
              <a:rPr lang="en-US" altLang="en-US" dirty="0" smtClean="0"/>
              <a:t>Handout of page 84 of Frameworks (with 7 crosscutting concepts)</a:t>
            </a:r>
          </a:p>
          <a:p>
            <a:pPr marL="0" indent="0" algn="ctr">
              <a:buNone/>
            </a:pPr>
            <a:r>
              <a:rPr lang="en-US" altLang="en-US" sz="2800" b="1" u="sng" dirty="0" smtClean="0"/>
              <a:t>Scale, Proportion, and Quantity</a:t>
            </a:r>
          </a:p>
          <a:p>
            <a:r>
              <a:rPr lang="en-US" altLang="en-US" sz="2800" dirty="0" smtClean="0"/>
              <a:t>For your grade band, articulate specific examples how this crosscutting concept applies to all 4 Disciplinary Core Ideas (see DCI matrix handout)</a:t>
            </a:r>
          </a:p>
        </p:txBody>
      </p:sp>
    </p:spTree>
    <p:extLst>
      <p:ext uri="{BB962C8B-B14F-4D97-AF65-F5344CB8AC3E}">
        <p14:creationId xmlns:p14="http://schemas.microsoft.com/office/powerpoint/2010/main" val="39663280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6621781" cy="1981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357796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5" name="Object 3"/>
          <p:cNvGraphicFramePr>
            <a:graphicFrameLocks noChangeAspect="1"/>
          </p:cNvGraphicFramePr>
          <p:nvPr/>
        </p:nvGraphicFramePr>
        <p:xfrm>
          <a:off x="1905000" y="1836738"/>
          <a:ext cx="5410200" cy="4883150"/>
        </p:xfrm>
        <a:graphic>
          <a:graphicData uri="http://schemas.openxmlformats.org/presentationml/2006/ole">
            <mc:AlternateContent xmlns:mc="http://schemas.openxmlformats.org/markup-compatibility/2006">
              <mc:Choice xmlns:v="urn:schemas-microsoft-com:vml" Requires="v">
                <p:oleObj spid="_x0000_s1029" name="Bitmap Image" r:id="rId4" imgW="2734057" imgH="2467319" progId="Paint.Picture">
                  <p:embed/>
                </p:oleObj>
              </mc:Choice>
              <mc:Fallback>
                <p:oleObj name="Bitmap Image" r:id="rId4" imgW="2734057" imgH="24673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836738"/>
                        <a:ext cx="5410200"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8" name="Rectangle 6"/>
          <p:cNvSpPr>
            <a:spLocks noGrp="1" noChangeArrowheads="1"/>
          </p:cNvSpPr>
          <p:nvPr>
            <p:ph type="title" idx="4294967295"/>
          </p:nvPr>
        </p:nvSpPr>
        <p:spPr>
          <a:xfrm>
            <a:off x="838200" y="304800"/>
            <a:ext cx="7772400" cy="1143000"/>
          </a:xfrm>
        </p:spPr>
        <p:txBody>
          <a:bodyPr/>
          <a:lstStyle/>
          <a:p>
            <a:pPr algn="ctr"/>
            <a:r>
              <a:rPr lang="en-US" sz="4000" u="sng">
                <a:solidFill>
                  <a:schemeClr val="tx1"/>
                </a:solidFill>
              </a:rPr>
              <a:t>Examples of Scaling Effects</a:t>
            </a:r>
            <a:r>
              <a:rPr lang="en-US" sz="4000">
                <a:solidFill>
                  <a:schemeClr val="tx1"/>
                </a:solidFill>
              </a:rPr>
              <a:t/>
            </a:r>
            <a:br>
              <a:rPr lang="en-US" sz="4000">
                <a:solidFill>
                  <a:schemeClr val="tx1"/>
                </a:solidFill>
              </a:rPr>
            </a:br>
            <a:r>
              <a:rPr lang="en-US" sz="4000">
                <a:solidFill>
                  <a:schemeClr val="tx1"/>
                </a:solidFill>
              </a:rPr>
              <a:t>Surface Area ~ x</a:t>
            </a:r>
            <a:r>
              <a:rPr lang="en-US" sz="4000" baseline="30000">
                <a:solidFill>
                  <a:schemeClr val="tx1"/>
                </a:solidFill>
              </a:rPr>
              <a:t>2</a:t>
            </a:r>
            <a:r>
              <a:rPr lang="en-US" sz="4000">
                <a:solidFill>
                  <a:schemeClr val="tx1"/>
                </a:solidFill>
              </a:rPr>
              <a:t>          Volume ~ x</a:t>
            </a:r>
            <a:r>
              <a:rPr lang="en-US" sz="4000" baseline="30000">
                <a:solidFill>
                  <a:schemeClr val="tx1"/>
                </a:solidFill>
              </a:rPr>
              <a:t>3</a:t>
            </a:r>
            <a:endParaRPr lang="en-US" sz="4000">
              <a:solidFill>
                <a:schemeClr val="tx1"/>
              </a:solidFill>
            </a:endParaRPr>
          </a:p>
        </p:txBody>
      </p:sp>
    </p:spTree>
    <p:extLst>
      <p:ext uri="{BB962C8B-B14F-4D97-AF65-F5344CB8AC3E}">
        <p14:creationId xmlns:p14="http://schemas.microsoft.com/office/powerpoint/2010/main" val="298124002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p:txBody>
          <a:bodyPr/>
          <a:lstStyle/>
          <a:p>
            <a:pPr algn="ctr"/>
            <a:r>
              <a:rPr lang="en-US"/>
              <a:t>Geckos’ Climbing Ability</a:t>
            </a:r>
          </a:p>
        </p:txBody>
      </p:sp>
      <p:pic>
        <p:nvPicPr>
          <p:cNvPr id="110602" name="Picture 1034" descr="gecko hanging upside down on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14800"/>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10603" name="Picture 1035" descr="cropped gecko with open m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2600"/>
            <a:ext cx="5867400" cy="2317750"/>
          </a:xfrm>
          <a:prstGeom prst="rect">
            <a:avLst/>
          </a:prstGeom>
          <a:noFill/>
          <a:extLst>
            <a:ext uri="{909E8E84-426E-40dd-AFC4-6F175D3DCCD1}">
              <a14:hiddenFill xmlns:a14="http://schemas.microsoft.com/office/drawing/2010/main">
                <a:solidFill>
                  <a:srgbClr val="FFFFFF"/>
                </a:solidFill>
              </a14:hiddenFill>
            </a:ext>
          </a:extLst>
        </p:spPr>
      </p:pic>
      <p:sp>
        <p:nvSpPr>
          <p:cNvPr id="110604" name="Text Box 1036"/>
          <p:cNvSpPr txBox="1">
            <a:spLocks noChangeArrowheads="1"/>
          </p:cNvSpPr>
          <p:nvPr/>
        </p:nvSpPr>
        <p:spPr bwMode="auto">
          <a:xfrm>
            <a:off x="2667000" y="49530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Hanging upside down on a plate of glass</a:t>
            </a:r>
          </a:p>
        </p:txBody>
      </p:sp>
    </p:spTree>
    <p:extLst>
      <p:ext uri="{BB962C8B-B14F-4D97-AF65-F5344CB8AC3E}">
        <p14:creationId xmlns:p14="http://schemas.microsoft.com/office/powerpoint/2010/main" val="16912224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title"/>
          </p:nvPr>
        </p:nvSpPr>
        <p:spPr/>
        <p:txBody>
          <a:bodyPr/>
          <a:lstStyle/>
          <a:p>
            <a:pPr algn="ctr"/>
            <a:r>
              <a:rPr lang="en-US"/>
              <a:t>Van der Waals molecular forces due to size of gecko setae</a:t>
            </a:r>
          </a:p>
        </p:txBody>
      </p:sp>
      <p:pic>
        <p:nvPicPr>
          <p:cNvPr id="111619" name="Picture 1027" descr="gecko setae with scale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4572000" cy="3252788"/>
          </a:xfrm>
          <a:prstGeom prst="rect">
            <a:avLst/>
          </a:prstGeom>
          <a:noFill/>
          <a:extLst>
            <a:ext uri="{909E8E84-426E-40dd-AFC4-6F175D3DCCD1}">
              <a14:hiddenFill xmlns:a14="http://schemas.microsoft.com/office/drawing/2010/main">
                <a:solidFill>
                  <a:srgbClr val="FFFFFF"/>
                </a:solidFill>
              </a14:hiddenFill>
            </a:ext>
          </a:extLst>
        </p:spPr>
      </p:pic>
      <p:sp>
        <p:nvSpPr>
          <p:cNvPr id="111621" name="Text Box 1029"/>
          <p:cNvSpPr txBox="1">
            <a:spLocks noChangeArrowheads="1"/>
          </p:cNvSpPr>
          <p:nvPr/>
        </p:nvSpPr>
        <p:spPr bwMode="auto">
          <a:xfrm>
            <a:off x="5867400" y="2895600"/>
            <a:ext cx="2819400"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Gecko setae</a:t>
            </a:r>
          </a:p>
          <a:p>
            <a:pPr>
              <a:spcBef>
                <a:spcPct val="50000"/>
              </a:spcBef>
            </a:pPr>
            <a:r>
              <a:rPr lang="en-US"/>
              <a:t>(white scale bar</a:t>
            </a:r>
          </a:p>
          <a:p>
            <a:pPr>
              <a:spcBef>
                <a:spcPct val="50000"/>
              </a:spcBef>
            </a:pPr>
            <a:r>
              <a:rPr lang="en-US"/>
              <a:t> = 1 micrometer)</a:t>
            </a:r>
          </a:p>
        </p:txBody>
      </p:sp>
      <p:sp>
        <p:nvSpPr>
          <p:cNvPr id="111623" name="Text Box 1031"/>
          <p:cNvSpPr txBox="1">
            <a:spLocks noChangeArrowheads="1"/>
          </p:cNvSpPr>
          <p:nvPr/>
        </p:nvSpPr>
        <p:spPr bwMode="auto">
          <a:xfrm>
            <a:off x="838200" y="6019800"/>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l">
              <a:spcBef>
                <a:spcPct val="50000"/>
              </a:spcBef>
            </a:pPr>
            <a:r>
              <a:rPr lang="en-US" sz="2000"/>
              <a:t>Source: Autumn et al. (2002) </a:t>
            </a:r>
            <a:r>
              <a:rPr lang="en-US" sz="2000" i="1"/>
              <a:t>Proceedings of the National Academy of Sciences</a:t>
            </a:r>
            <a:r>
              <a:rPr lang="en-US" sz="2000"/>
              <a:t>.</a:t>
            </a:r>
          </a:p>
        </p:txBody>
      </p:sp>
    </p:spTree>
    <p:extLst>
      <p:ext uri="{BB962C8B-B14F-4D97-AF65-F5344CB8AC3E}">
        <p14:creationId xmlns:p14="http://schemas.microsoft.com/office/powerpoint/2010/main" val="321376752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a:r>
              <a:rPr lang="en-US"/>
              <a:t>Littlest Lizard</a:t>
            </a:r>
          </a:p>
        </p:txBody>
      </p:sp>
      <p:pic>
        <p:nvPicPr>
          <p:cNvPr id="113667" name="Picture 3" descr="littlest lizard on d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4343400" cy="3582988"/>
          </a:xfrm>
          <a:prstGeom prst="rect">
            <a:avLst/>
          </a:prstGeom>
          <a:noFill/>
          <a:extLst>
            <a:ext uri="{909E8E84-426E-40dd-AFC4-6F175D3DCCD1}">
              <a14:hiddenFill xmlns:a14="http://schemas.microsoft.com/office/drawing/2010/main">
                <a:solidFill>
                  <a:srgbClr val="FFFFFF"/>
                </a:solidFill>
              </a14:hiddenFill>
            </a:ext>
          </a:extLst>
        </p:spPr>
      </p:pic>
      <p:sp>
        <p:nvSpPr>
          <p:cNvPr id="113668" name="Text Box 4"/>
          <p:cNvSpPr txBox="1">
            <a:spLocks noChangeArrowheads="1"/>
          </p:cNvSpPr>
          <p:nvPr/>
        </p:nvSpPr>
        <p:spPr bwMode="auto">
          <a:xfrm>
            <a:off x="6172200" y="2286000"/>
            <a:ext cx="2590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If not kept moist, quickly dies from dessication due to relatively large surface area.</a:t>
            </a:r>
          </a:p>
        </p:txBody>
      </p:sp>
      <p:sp>
        <p:nvSpPr>
          <p:cNvPr id="113669" name="Text Box 5"/>
          <p:cNvSpPr txBox="1">
            <a:spLocks noChangeArrowheads="1"/>
          </p:cNvSpPr>
          <p:nvPr/>
        </p:nvSpPr>
        <p:spPr bwMode="auto">
          <a:xfrm>
            <a:off x="1066800" y="5943600"/>
            <a:ext cx="731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a:t>Source: (2002) </a:t>
            </a:r>
            <a:r>
              <a:rPr lang="en-US" sz="2000" i="1"/>
              <a:t>The Science Teacher</a:t>
            </a:r>
          </a:p>
        </p:txBody>
      </p:sp>
    </p:spTree>
    <p:extLst>
      <p:ext uri="{BB962C8B-B14F-4D97-AF65-F5344CB8AC3E}">
        <p14:creationId xmlns:p14="http://schemas.microsoft.com/office/powerpoint/2010/main" val="188878779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en-US" sz="5400"/>
              <a:t>Biggest Lizard</a:t>
            </a:r>
          </a:p>
        </p:txBody>
      </p:sp>
      <p:pic>
        <p:nvPicPr>
          <p:cNvPr id="88067" name="Picture 3" descr="Godzilla next to build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6781800" cy="454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8885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r>
              <a:rPr lang="en-US" sz="4000"/>
              <a:t>Bone strength </a:t>
            </a:r>
            <a:r>
              <a:rPr lang="en-US" sz="4000">
                <a:cs typeface="Times New Roman" panose="02020603050405020304" pitchFamily="18" charset="0"/>
              </a:rPr>
              <a:t>~ </a:t>
            </a:r>
            <a:r>
              <a:rPr lang="en-US" sz="4000"/>
              <a:t>cross-sectional area</a:t>
            </a:r>
            <a:r>
              <a:rPr lang="en-US"/>
              <a:t> </a:t>
            </a:r>
            <a:br>
              <a:rPr lang="en-US"/>
            </a:br>
            <a:r>
              <a:rPr lang="en-US" sz="4000"/>
              <a:t>Load </a:t>
            </a:r>
            <a:r>
              <a:rPr lang="en-US" sz="4000">
                <a:cs typeface="Times New Roman" panose="02020603050405020304" pitchFamily="18" charset="0"/>
              </a:rPr>
              <a:t>~</a:t>
            </a:r>
            <a:r>
              <a:rPr lang="en-US" sz="4000"/>
              <a:t> weight</a:t>
            </a:r>
          </a:p>
        </p:txBody>
      </p:sp>
      <p:sp>
        <p:nvSpPr>
          <p:cNvPr id="89091" name="Rectangle 3"/>
          <p:cNvSpPr>
            <a:spLocks noGrp="1" noChangeArrowheads="1"/>
          </p:cNvSpPr>
          <p:nvPr>
            <p:ph type="body" idx="1"/>
          </p:nvPr>
        </p:nvSpPr>
        <p:spPr/>
        <p:txBody>
          <a:bodyPr/>
          <a:lstStyle/>
          <a:p>
            <a:r>
              <a:rPr lang="en-US" sz="3600"/>
              <a:t>humans - </a:t>
            </a:r>
            <a:r>
              <a:rPr lang="en-US" sz="3600" b="1"/>
              <a:t>7.2 to 7.5 N/cm</a:t>
            </a:r>
            <a:r>
              <a:rPr lang="en-US" sz="3600" b="1" baseline="30000"/>
              <a:t>2</a:t>
            </a:r>
          </a:p>
          <a:p>
            <a:r>
              <a:rPr lang="en-US" sz="3600"/>
              <a:t>elephant - </a:t>
            </a:r>
            <a:r>
              <a:rPr lang="en-US" sz="3600" b="1"/>
              <a:t>7.47 N/cm</a:t>
            </a:r>
            <a:r>
              <a:rPr lang="en-US" sz="3600" b="1" baseline="30000"/>
              <a:t>2</a:t>
            </a:r>
          </a:p>
          <a:p>
            <a:r>
              <a:rPr lang="en-US" sz="3600"/>
              <a:t>Godzilla - </a:t>
            </a:r>
            <a:r>
              <a:rPr lang="en-US" sz="3600" b="1"/>
              <a:t>???</a:t>
            </a:r>
            <a:endParaRPr lang="en-US" sz="3600"/>
          </a:p>
          <a:p>
            <a:pPr algn="ctr">
              <a:buFontTx/>
              <a:buNone/>
            </a:pPr>
            <a:endParaRPr lang="en-US" sz="5400" b="1"/>
          </a:p>
          <a:p>
            <a:pPr algn="ctr">
              <a:buFontTx/>
              <a:buNone/>
            </a:pPr>
            <a:endParaRPr lang="en-US" sz="4000"/>
          </a:p>
        </p:txBody>
      </p:sp>
    </p:spTree>
    <p:extLst>
      <p:ext uri="{BB962C8B-B14F-4D97-AF65-F5344CB8AC3E}">
        <p14:creationId xmlns:p14="http://schemas.microsoft.com/office/powerpoint/2010/main" val="115691759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55765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r>
              <a:rPr lang="en-US" sz="4000"/>
              <a:t>Bone strength </a:t>
            </a:r>
            <a:r>
              <a:rPr lang="en-US" sz="4000">
                <a:cs typeface="Times New Roman" panose="02020603050405020304" pitchFamily="18" charset="0"/>
              </a:rPr>
              <a:t>~ </a:t>
            </a:r>
            <a:r>
              <a:rPr lang="en-US" sz="4000"/>
              <a:t>cross-sectional area</a:t>
            </a:r>
            <a:r>
              <a:rPr lang="en-US"/>
              <a:t> </a:t>
            </a:r>
            <a:br>
              <a:rPr lang="en-US"/>
            </a:br>
            <a:r>
              <a:rPr lang="en-US" sz="4000"/>
              <a:t>Load </a:t>
            </a:r>
            <a:r>
              <a:rPr lang="en-US" sz="4000">
                <a:cs typeface="Times New Roman" panose="02020603050405020304" pitchFamily="18" charset="0"/>
              </a:rPr>
              <a:t>~</a:t>
            </a:r>
            <a:r>
              <a:rPr lang="en-US" sz="4000"/>
              <a:t> weight</a:t>
            </a:r>
          </a:p>
        </p:txBody>
      </p:sp>
      <p:sp>
        <p:nvSpPr>
          <p:cNvPr id="210947" name="Rectangle 3"/>
          <p:cNvSpPr>
            <a:spLocks noGrp="1" noChangeArrowheads="1"/>
          </p:cNvSpPr>
          <p:nvPr>
            <p:ph type="body" idx="1"/>
          </p:nvPr>
        </p:nvSpPr>
        <p:spPr/>
        <p:txBody>
          <a:bodyPr/>
          <a:lstStyle/>
          <a:p>
            <a:r>
              <a:rPr lang="en-US" sz="3600"/>
              <a:t>humans - </a:t>
            </a:r>
            <a:r>
              <a:rPr lang="en-US" sz="3600" b="1"/>
              <a:t>7.2 to 7.5 N/cm</a:t>
            </a:r>
            <a:r>
              <a:rPr lang="en-US" sz="3600" b="1" baseline="30000"/>
              <a:t>2</a:t>
            </a:r>
          </a:p>
          <a:p>
            <a:r>
              <a:rPr lang="en-US" sz="3600"/>
              <a:t>elephant - </a:t>
            </a:r>
            <a:r>
              <a:rPr lang="en-US" sz="3600" b="1"/>
              <a:t>7.47 N/cm</a:t>
            </a:r>
            <a:r>
              <a:rPr lang="en-US" sz="3600" b="1" baseline="30000"/>
              <a:t>2</a:t>
            </a:r>
          </a:p>
          <a:p>
            <a:r>
              <a:rPr lang="en-US" sz="3600"/>
              <a:t>Godzilla – </a:t>
            </a:r>
            <a:r>
              <a:rPr lang="en-US" sz="3600" b="1"/>
              <a:t>3800 N/cm</a:t>
            </a:r>
            <a:r>
              <a:rPr lang="en-US" sz="3600" b="1" baseline="30000"/>
              <a:t>2</a:t>
            </a:r>
          </a:p>
          <a:p>
            <a:pPr>
              <a:buFontTx/>
              <a:buNone/>
            </a:pPr>
            <a:endParaRPr lang="en-US" sz="3600"/>
          </a:p>
          <a:p>
            <a:pPr algn="ctr">
              <a:buFontTx/>
              <a:buNone/>
            </a:pPr>
            <a:r>
              <a:rPr lang="en-US" sz="3600"/>
              <a:t>500 times greater than bone for other creatures!</a:t>
            </a:r>
          </a:p>
          <a:p>
            <a:pPr algn="ctr">
              <a:buFontTx/>
              <a:buNone/>
            </a:pPr>
            <a:endParaRPr lang="en-US" sz="5400" b="1"/>
          </a:p>
          <a:p>
            <a:pPr algn="ctr">
              <a:buFontTx/>
              <a:buNone/>
            </a:pPr>
            <a:endParaRPr lang="en-US" sz="4000"/>
          </a:p>
        </p:txBody>
      </p:sp>
    </p:spTree>
    <p:extLst>
      <p:ext uri="{BB962C8B-B14F-4D97-AF65-F5344CB8AC3E}">
        <p14:creationId xmlns:p14="http://schemas.microsoft.com/office/powerpoint/2010/main" val="36782708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062" y="838200"/>
            <a:ext cx="5486400" cy="553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95838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8" descr="http://t3.gstatic.com/images?q=tbn:ANd9GcTMRDY_i5VhMx9D6dItn25glVh1hEf0TJ6YFhdVJpBn_LigPsdONohpWGWH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81398"/>
            <a:ext cx="2720975" cy="2720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2" name="Picture 10"/>
          <p:cNvPicPr preferRelativeResize="0">
            <a:picLocks noChangeAspect="1"/>
          </p:cNvPicPr>
          <p:nvPr/>
        </p:nvPicPr>
        <p:blipFill>
          <a:blip r:embed="rId4">
            <a:extLst>
              <a:ext uri="{28A0092B-C50C-407E-A947-70E740481C1C}">
                <a14:useLocalDpi xmlns:a14="http://schemas.microsoft.com/office/drawing/2010/main" val="0"/>
              </a:ext>
            </a:extLst>
          </a:blip>
          <a:srcRect l="11147" t="22198" r="60004" b="34245"/>
          <a:stretch>
            <a:fillRect/>
          </a:stretch>
        </p:blipFill>
        <p:spPr bwMode="auto">
          <a:xfrm>
            <a:off x="533400" y="1841817"/>
            <a:ext cx="2755994" cy="2340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2" descr="National Research Counc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981200"/>
            <a:ext cx="2560638" cy="1365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4" descr="http://www.edvantia.org/graph/nsta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572000"/>
            <a:ext cx="3315496" cy="160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Box 1"/>
          <p:cNvSpPr txBox="1">
            <a:spLocks noChangeArrowheads="1"/>
          </p:cNvSpPr>
          <p:nvPr/>
        </p:nvSpPr>
        <p:spPr bwMode="auto">
          <a:xfrm>
            <a:off x="228600" y="533400"/>
            <a:ext cx="525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5400" b="1" dirty="0">
                <a:solidFill>
                  <a:prstClr val="black"/>
                </a:solidFill>
                <a:latin typeface="Calibri" pitchFamily="34" charset="0"/>
              </a:rPr>
              <a:t>Lead Partners</a:t>
            </a:r>
          </a:p>
        </p:txBody>
      </p:sp>
      <p:pic>
        <p:nvPicPr>
          <p:cNvPr id="3074" name="Picture 2" descr="American Association for the Advancement of Science (AA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6339" y="304502"/>
            <a:ext cx="3238500" cy="13811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2557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90800"/>
            <a:ext cx="6400800" cy="216103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17982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2339975" y="449263"/>
            <a:ext cx="441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4400" dirty="0">
                <a:solidFill>
                  <a:prstClr val="black"/>
                </a:solidFill>
                <a:latin typeface="Calibri" pitchFamily="34" charset="0"/>
              </a:rPr>
              <a:t>NGSS Lead States</a:t>
            </a:r>
          </a:p>
        </p:txBody>
      </p:sp>
      <p:pic>
        <p:nvPicPr>
          <p:cNvPr id="5122" name="Picture 2" descr="http://www.ksde.org/Portals/48/Documents/images/NGSS%20images%20and%20messaging/Both%20Ma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63749"/>
            <a:ext cx="7657646" cy="488465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5178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312737" y="3076575"/>
            <a:ext cx="2239963" cy="32766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srcRect/>
          <a:stretch>
            <a:fillRect/>
          </a:stretch>
        </p:blipFill>
        <p:spPr bwMode="auto">
          <a:xfrm>
            <a:off x="4876800" y="196497"/>
            <a:ext cx="2057400" cy="301752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862" y="3214017"/>
            <a:ext cx="2217738" cy="3276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8131" y="146522"/>
            <a:ext cx="2268538" cy="3048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3105150"/>
            <a:ext cx="2133600" cy="32908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1" name="TextBox 10"/>
          <p:cNvSpPr txBox="1">
            <a:spLocks noChangeArrowheads="1"/>
          </p:cNvSpPr>
          <p:nvPr/>
        </p:nvSpPr>
        <p:spPr bwMode="auto">
          <a:xfrm>
            <a:off x="-152400" y="385763"/>
            <a:ext cx="1752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r>
              <a:rPr lang="en-US" sz="2800" b="1" dirty="0">
                <a:solidFill>
                  <a:prstClr val="black"/>
                </a:solidFill>
                <a:latin typeface="Calibri" pitchFamily="34" charset="0"/>
                <a:ea typeface="Calibri" pitchFamily="34" charset="0"/>
                <a:cs typeface="Calibri" pitchFamily="34" charset="0"/>
              </a:rPr>
              <a:t>Building from research &amp; key reports…</a:t>
            </a:r>
          </a:p>
        </p:txBody>
      </p:sp>
      <p:pic>
        <p:nvPicPr>
          <p:cNvPr id="133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6153" y="106432"/>
            <a:ext cx="2293938" cy="29337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9" cstate="print"/>
          <a:srcRect/>
          <a:stretch>
            <a:fillRect/>
          </a:stretch>
        </p:blipFill>
        <p:spPr bwMode="auto">
          <a:xfrm>
            <a:off x="4800600" y="3191669"/>
            <a:ext cx="2042758" cy="3298948"/>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332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350167"/>
            <a:ext cx="2133600" cy="28638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82862" y="1678598"/>
            <a:ext cx="838200" cy="369332"/>
          </a:xfrm>
          <a:prstGeom prst="rect">
            <a:avLst/>
          </a:prstGeom>
          <a:solidFill>
            <a:schemeClr val="bg1"/>
          </a:solidFill>
        </p:spPr>
        <p:txBody>
          <a:bodyPr wrap="square" rtlCol="0">
            <a:spAutoFit/>
          </a:bodyPr>
          <a:lstStyle/>
          <a:p>
            <a:r>
              <a:rPr lang="en-US" dirty="0" smtClean="0"/>
              <a:t>1990s</a:t>
            </a:r>
            <a:endParaRPr lang="en-US" dirty="0"/>
          </a:p>
        </p:txBody>
      </p:sp>
      <p:sp>
        <p:nvSpPr>
          <p:cNvPr id="3" name="TextBox 2"/>
          <p:cNvSpPr txBox="1"/>
          <p:nvPr/>
        </p:nvSpPr>
        <p:spPr>
          <a:xfrm>
            <a:off x="4343400" y="4714875"/>
            <a:ext cx="1562100" cy="369332"/>
          </a:xfrm>
          <a:prstGeom prst="rect">
            <a:avLst/>
          </a:prstGeom>
          <a:solidFill>
            <a:schemeClr val="bg1"/>
          </a:solidFill>
        </p:spPr>
        <p:txBody>
          <a:bodyPr wrap="square" rtlCol="0">
            <a:spAutoFit/>
          </a:bodyPr>
          <a:lstStyle/>
          <a:p>
            <a:r>
              <a:rPr lang="en-US" dirty="0" smtClean="0"/>
              <a:t>1990 – 2009</a:t>
            </a:r>
            <a:endParaRPr lang="en-US" dirty="0"/>
          </a:p>
        </p:txBody>
      </p:sp>
    </p:spTree>
    <p:extLst>
      <p:ext uri="{BB962C8B-B14F-4D97-AF65-F5344CB8AC3E}">
        <p14:creationId xmlns:p14="http://schemas.microsoft.com/office/powerpoint/2010/main" val="809544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685800" y="4108450"/>
            <a:ext cx="8153400" cy="2743200"/>
          </a:xfrm>
        </p:spPr>
        <p:txBody>
          <a:bodyPr>
            <a:normAutofit/>
          </a:bodyPr>
          <a:lstStyle/>
          <a:p>
            <a:pPr marL="0" indent="0" algn="ctr" eaLnBrk="1" hangingPunct="1">
              <a:buFont typeface="Arial" pitchFamily="34" charset="0"/>
              <a:buNone/>
            </a:pPr>
            <a:endParaRPr lang="en-US" sz="2400" dirty="0" smtClean="0">
              <a:ea typeface="ＭＳ Ｐゴシック" pitchFamily="34" charset="-128"/>
            </a:endParaRPr>
          </a:p>
          <a:p>
            <a:pPr marL="0" lvl="1" indent="0" algn="ctr" eaLnBrk="1" hangingPunct="1">
              <a:buFont typeface="Arial" pitchFamily="34" charset="0"/>
              <a:buNone/>
            </a:pPr>
            <a:r>
              <a:rPr lang="en-US" sz="2400" dirty="0" smtClean="0">
                <a:solidFill>
                  <a:schemeClr val="tx1"/>
                </a:solidFill>
                <a:ea typeface="ＭＳ Ｐゴシック" pitchFamily="34" charset="-128"/>
              </a:rPr>
              <a:t>The</a:t>
            </a:r>
            <a:r>
              <a:rPr lang="en-US" sz="2400" i="1" dirty="0" smtClean="0">
                <a:solidFill>
                  <a:schemeClr val="tx1"/>
                </a:solidFill>
                <a:ea typeface="ＭＳ Ｐゴシック" pitchFamily="34" charset="-128"/>
              </a:rPr>
              <a:t> Framework </a:t>
            </a:r>
            <a:r>
              <a:rPr lang="en-US" sz="2400" dirty="0" smtClean="0">
                <a:solidFill>
                  <a:schemeClr val="tx1"/>
                </a:solidFill>
                <a:ea typeface="ＭＳ Ｐゴシック" pitchFamily="34" charset="-128"/>
              </a:rPr>
              <a:t>is built on the notion of learning as a developmental progression. It is designed to help children continually build on and revise their knowledge and abilities, starting from their curiosity about what they see around them and their initial conceptions about how the world works. </a:t>
            </a:r>
          </a:p>
          <a:p>
            <a:pPr marL="0" indent="0" algn="r" eaLnBrk="1" hangingPunct="1">
              <a:buFont typeface="Arial" pitchFamily="34" charset="0"/>
              <a:buNone/>
            </a:pPr>
            <a:r>
              <a:rPr lang="en-US" sz="1800" i="1" dirty="0" smtClean="0">
                <a:solidFill>
                  <a:schemeClr val="tx1"/>
                </a:solidFill>
                <a:ea typeface="ＭＳ Ｐゴシック" pitchFamily="34" charset="-128"/>
              </a:rPr>
              <a:t>Framework 1-3</a:t>
            </a:r>
          </a:p>
          <a:p>
            <a:pPr marL="0" indent="0" eaLnBrk="1" hangingPunct="1">
              <a:buFont typeface="Arial" pitchFamily="34" charset="0"/>
              <a:buNone/>
            </a:pPr>
            <a:endParaRPr lang="en-US" sz="2000" i="1" dirty="0" smtClean="0">
              <a:ea typeface="ＭＳ Ｐゴシック" pitchFamily="34" charset="-128"/>
            </a:endParaRPr>
          </a:p>
          <a:p>
            <a:pPr marL="0" indent="0" eaLnBrk="1" hangingPunct="1">
              <a:buFont typeface="Arial" pitchFamily="34" charset="0"/>
              <a:buNone/>
            </a:pPr>
            <a:endParaRPr lang="en-US" sz="2400" dirty="0" smtClean="0">
              <a:ea typeface="ＭＳ Ｐゴシック" pitchFamily="34" charset="-128"/>
            </a:endParaRPr>
          </a:p>
          <a:p>
            <a:pPr marL="0" indent="0" eaLnBrk="1" hangingPunct="1">
              <a:buFont typeface="Arial" pitchFamily="34" charset="0"/>
              <a:buNone/>
            </a:pPr>
            <a:endParaRPr lang="en-US" sz="2400" dirty="0" smtClean="0">
              <a:ea typeface="ＭＳ Ｐゴシック" pitchFamily="34" charset="-128"/>
            </a:endParaRPr>
          </a:p>
        </p:txBody>
      </p:sp>
      <p:pic>
        <p:nvPicPr>
          <p:cNvPr id="30722" name="Picture 2" descr="http://farm4.static.flickr.com/3020/5700937274_03b31c07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85800"/>
            <a:ext cx="5429250" cy="36163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2830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7772400" cy="5943600"/>
          </a:xfrm>
        </p:spPr>
        <p:txBody>
          <a:bodyPr>
            <a:normAutofit/>
          </a:bodyPr>
          <a:lstStyle/>
          <a:p>
            <a:pPr marL="357188" lvl="0" indent="-357188" defTabSz="1036638" fontAlgn="base">
              <a:spcBef>
                <a:spcPct val="0"/>
              </a:spcBef>
              <a:spcAft>
                <a:spcPct val="0"/>
              </a:spcAft>
              <a:buClr>
                <a:srgbClr val="303A96"/>
              </a:buClr>
              <a:buSzTx/>
              <a:buFontTx/>
              <a:buAutoNum type="arabicPeriod"/>
            </a:pPr>
            <a:r>
              <a:rPr lang="en-US" sz="2300" dirty="0">
                <a:solidFill>
                  <a:prstClr val="black"/>
                </a:solidFill>
                <a:latin typeface="Calibri" pitchFamily="34" charset="0"/>
                <a:ea typeface="MS PGothic" pitchFamily="34" charset="-128"/>
                <a:cs typeface="Helvetica" pitchFamily="-84" charset="0"/>
              </a:rPr>
              <a:t>K-12 Science education should reflect the </a:t>
            </a:r>
            <a:r>
              <a:rPr lang="en-US" sz="2300" b="1" dirty="0">
                <a:solidFill>
                  <a:prstClr val="black"/>
                </a:solidFill>
                <a:latin typeface="Calibri" pitchFamily="34" charset="0"/>
                <a:ea typeface="MS PGothic" pitchFamily="34" charset="-128"/>
                <a:cs typeface="Helvetica" pitchFamily="-84" charset="0"/>
              </a:rPr>
              <a:t>interconnected nature </a:t>
            </a:r>
            <a:r>
              <a:rPr lang="en-US" sz="2300" dirty="0">
                <a:solidFill>
                  <a:prstClr val="black"/>
                </a:solidFill>
                <a:latin typeface="Calibri" pitchFamily="34" charset="0"/>
                <a:ea typeface="MS PGothic" pitchFamily="34" charset="-128"/>
                <a:cs typeface="Helvetica" pitchFamily="-84" charset="0"/>
              </a:rPr>
              <a:t>of science practiced and experienced in the </a:t>
            </a:r>
            <a:r>
              <a:rPr lang="en-US" sz="2300" b="1" dirty="0">
                <a:solidFill>
                  <a:prstClr val="black"/>
                </a:solidFill>
                <a:latin typeface="Calibri" pitchFamily="34" charset="0"/>
                <a:ea typeface="MS PGothic" pitchFamily="34" charset="-128"/>
                <a:cs typeface="Helvetica" pitchFamily="-84" charset="0"/>
              </a:rPr>
              <a:t>real world</a:t>
            </a:r>
            <a:r>
              <a:rPr lang="en-US" sz="2300" dirty="0">
                <a:solidFill>
                  <a:prstClr val="black"/>
                </a:solidFill>
                <a:latin typeface="Calibri" pitchFamily="34" charset="0"/>
                <a:ea typeface="MS PGothic" pitchFamily="34" charset="-128"/>
                <a:cs typeface="Helvetica" pitchFamily="-84" charset="0"/>
              </a:rPr>
              <a:t>.</a:t>
            </a:r>
            <a:endParaRPr lang="en-US" sz="600" dirty="0">
              <a:solidFill>
                <a:prstClr val="black"/>
              </a:solidFill>
              <a:latin typeface="Calibri" pitchFamily="34" charset="0"/>
              <a:ea typeface="MS PGothic" pitchFamily="34" charset="-128"/>
              <a:cs typeface="Helvetica" pitchFamily="-84" charset="0"/>
              <a:sym typeface="Helvetica" pitchFamily="-84" charset="0"/>
            </a:endParaRPr>
          </a:p>
          <a:p>
            <a:pPr marL="357188" lvl="0" indent="-357188" defTabSz="1036638" fontAlgn="base">
              <a:spcBef>
                <a:spcPct val="0"/>
              </a:spcBef>
              <a:spcAft>
                <a:spcPct val="0"/>
              </a:spcAft>
              <a:buClr>
                <a:srgbClr val="303A96"/>
              </a:buClr>
              <a:buSzTx/>
              <a:buFont typeface="Calibri" pitchFamily="34" charset="0"/>
              <a:buAutoNum type="arabicPeriod" startAt="2"/>
            </a:pPr>
            <a:r>
              <a:rPr lang="en-US" sz="2300" dirty="0">
                <a:solidFill>
                  <a:srgbClr val="FF0000"/>
                </a:solidFill>
                <a:latin typeface="Calibri" pitchFamily="34" charset="0"/>
                <a:ea typeface="MS PGothic" pitchFamily="34" charset="-128"/>
                <a:cs typeface="Helvetica" pitchFamily="-84" charset="0"/>
                <a:sym typeface="Helvetica" pitchFamily="-84" charset="0"/>
              </a:rPr>
              <a:t>The NGSS are student performance expectations –  </a:t>
            </a:r>
            <a:r>
              <a:rPr lang="en-US" sz="2300" b="1" dirty="0">
                <a:solidFill>
                  <a:srgbClr val="FF0000"/>
                </a:solidFill>
                <a:latin typeface="Calibri" pitchFamily="34" charset="0"/>
                <a:ea typeface="MS PGothic" pitchFamily="34" charset="-128"/>
                <a:cs typeface="Helvetica" pitchFamily="-84" charset="0"/>
                <a:sym typeface="Helvetica" pitchFamily="-84" charset="0"/>
              </a:rPr>
              <a:t>NOT curriculum</a:t>
            </a:r>
            <a:r>
              <a:rPr lang="en-US" sz="2300" dirty="0">
                <a:solidFill>
                  <a:srgbClr val="FF0000"/>
                </a:solidFill>
                <a:latin typeface="Calibri" pitchFamily="34" charset="0"/>
                <a:ea typeface="MS PGothic" pitchFamily="34" charset="-128"/>
                <a:cs typeface="Helvetica" pitchFamily="-84" charset="0"/>
                <a:sym typeface="Helvetica" pitchFamily="-84" charset="0"/>
              </a:rPr>
              <a:t>.  They guide curriculum and instruction decisions at the local level.</a:t>
            </a:r>
            <a:endParaRPr lang="en-US" sz="600" dirty="0">
              <a:solidFill>
                <a:srgbClr val="FF0000"/>
              </a:solidFill>
              <a:latin typeface="Calibri" pitchFamily="34" charset="0"/>
              <a:ea typeface="MS PGothic" pitchFamily="34" charset="-128"/>
              <a:cs typeface="Helvetica" pitchFamily="-84" charset="0"/>
              <a:sym typeface="Helvetica" pitchFamily="-84" charset="0"/>
            </a:endParaRPr>
          </a:p>
          <a:p>
            <a:pPr marL="357188" lvl="0" indent="-357188" defTabSz="1036638" fontAlgn="base">
              <a:spcBef>
                <a:spcPct val="0"/>
              </a:spcBef>
              <a:spcAft>
                <a:spcPct val="0"/>
              </a:spcAft>
              <a:buClr>
                <a:srgbClr val="303A96"/>
              </a:buClr>
              <a:buSzTx/>
              <a:buFont typeface="Calibri" pitchFamily="34" charset="0"/>
              <a:buAutoNum type="arabicPeriod" startAt="3"/>
            </a:pPr>
            <a:r>
              <a:rPr lang="en-US" sz="2300" dirty="0">
                <a:solidFill>
                  <a:prstClr val="black"/>
                </a:solidFill>
                <a:latin typeface="Calibri" pitchFamily="34" charset="0"/>
                <a:ea typeface="MS PGothic" pitchFamily="34" charset="-128"/>
                <a:cs typeface="Helvetica" pitchFamily="-84" charset="0"/>
                <a:sym typeface="Helvetica" pitchFamily="-84" charset="0"/>
              </a:rPr>
              <a:t>The science </a:t>
            </a:r>
            <a:r>
              <a:rPr lang="en-US" sz="2300" b="1" dirty="0">
                <a:solidFill>
                  <a:prstClr val="black"/>
                </a:solidFill>
                <a:latin typeface="Calibri" pitchFamily="34" charset="0"/>
                <a:ea typeface="MS PGothic" pitchFamily="34" charset="-128"/>
                <a:cs typeface="Helvetica" pitchFamily="-84" charset="0"/>
                <a:sym typeface="Helvetica" pitchFamily="-84" charset="0"/>
              </a:rPr>
              <a:t>concepts build coherently </a:t>
            </a:r>
            <a:r>
              <a:rPr lang="en-US" sz="2300" dirty="0">
                <a:solidFill>
                  <a:prstClr val="black"/>
                </a:solidFill>
                <a:latin typeface="Calibri" pitchFamily="34" charset="0"/>
                <a:ea typeface="MS PGothic" pitchFamily="34" charset="-128"/>
                <a:cs typeface="Helvetica" pitchFamily="-84" charset="0"/>
                <a:sym typeface="Helvetica" pitchFamily="-84" charset="0"/>
              </a:rPr>
              <a:t>from grade to grade.</a:t>
            </a:r>
            <a:endParaRPr lang="en-US" sz="600" dirty="0">
              <a:solidFill>
                <a:prstClr val="black"/>
              </a:solidFill>
              <a:latin typeface="Calibri" pitchFamily="34" charset="0"/>
              <a:ea typeface="MS PGothic" pitchFamily="34" charset="-128"/>
              <a:cs typeface="Helvetica" pitchFamily="-84" charset="0"/>
              <a:sym typeface="Helvetica" pitchFamily="-84" charset="0"/>
            </a:endParaRPr>
          </a:p>
          <a:p>
            <a:pPr marL="357188" lvl="0" indent="-357188" defTabSz="1036638" fontAlgn="base">
              <a:spcBef>
                <a:spcPct val="0"/>
              </a:spcBef>
              <a:spcAft>
                <a:spcPct val="0"/>
              </a:spcAft>
              <a:buClr>
                <a:srgbClr val="303A96"/>
              </a:buClr>
              <a:buSzTx/>
              <a:buFont typeface="Calibri" pitchFamily="34" charset="0"/>
              <a:buAutoNum type="arabicPeriod" startAt="4"/>
            </a:pPr>
            <a:r>
              <a:rPr lang="en-US" sz="2300" dirty="0">
                <a:solidFill>
                  <a:prstClr val="black"/>
                </a:solidFill>
                <a:latin typeface="Calibri" pitchFamily="34" charset="0"/>
                <a:ea typeface="MS PGothic" pitchFamily="34" charset="-128"/>
                <a:cs typeface="Helvetica" pitchFamily="-84" charset="0"/>
                <a:sym typeface="Helvetica" pitchFamily="-84" charset="0"/>
              </a:rPr>
              <a:t>The NGSS focus on </a:t>
            </a:r>
            <a:r>
              <a:rPr lang="en-US" sz="2300" b="1" dirty="0">
                <a:solidFill>
                  <a:prstClr val="black"/>
                </a:solidFill>
                <a:latin typeface="Calibri" pitchFamily="34" charset="0"/>
                <a:ea typeface="MS PGothic" pitchFamily="34" charset="-128"/>
                <a:cs typeface="Helvetica" pitchFamily="-84" charset="0"/>
                <a:sym typeface="Helvetica" pitchFamily="-84" charset="0"/>
              </a:rPr>
              <a:t>deeper understanding </a:t>
            </a:r>
            <a:r>
              <a:rPr lang="en-US" sz="2300" dirty="0">
                <a:solidFill>
                  <a:prstClr val="black"/>
                </a:solidFill>
                <a:latin typeface="Calibri" pitchFamily="34" charset="0"/>
                <a:ea typeface="MS PGothic" pitchFamily="34" charset="-128"/>
                <a:cs typeface="Helvetica" pitchFamily="-84" charset="0"/>
                <a:sym typeface="Helvetica" pitchFamily="-84" charset="0"/>
              </a:rPr>
              <a:t>of content as well as </a:t>
            </a:r>
            <a:r>
              <a:rPr lang="en-US" sz="2300" b="1" dirty="0">
                <a:solidFill>
                  <a:prstClr val="black"/>
                </a:solidFill>
                <a:latin typeface="Calibri" pitchFamily="34" charset="0"/>
                <a:ea typeface="MS PGothic" pitchFamily="34" charset="-128"/>
                <a:cs typeface="Helvetica" pitchFamily="-84" charset="0"/>
                <a:sym typeface="Helvetica" pitchFamily="-84" charset="0"/>
              </a:rPr>
              <a:t>application</a:t>
            </a:r>
            <a:r>
              <a:rPr lang="en-US" sz="2300" dirty="0">
                <a:solidFill>
                  <a:prstClr val="black"/>
                </a:solidFill>
                <a:latin typeface="Calibri" pitchFamily="34" charset="0"/>
                <a:ea typeface="MS PGothic" pitchFamily="34" charset="-128"/>
                <a:cs typeface="Helvetica" pitchFamily="-84" charset="0"/>
                <a:sym typeface="Helvetica" pitchFamily="-84" charset="0"/>
              </a:rPr>
              <a:t> of content in real-world phenomena.</a:t>
            </a:r>
            <a:endParaRPr lang="en-US" sz="600" dirty="0">
              <a:solidFill>
                <a:prstClr val="black"/>
              </a:solidFill>
              <a:latin typeface="Calibri" pitchFamily="34" charset="0"/>
              <a:ea typeface="MS PGothic" pitchFamily="34" charset="-128"/>
              <a:cs typeface="Helvetica" pitchFamily="-84" charset="0"/>
              <a:sym typeface="Helvetica" pitchFamily="-84" charset="0"/>
            </a:endParaRPr>
          </a:p>
          <a:p>
            <a:pPr marL="357188" lvl="0" indent="-357188" defTabSz="1036638" fontAlgn="base">
              <a:spcBef>
                <a:spcPct val="0"/>
              </a:spcBef>
              <a:spcAft>
                <a:spcPct val="0"/>
              </a:spcAft>
              <a:buClr>
                <a:srgbClr val="303A96"/>
              </a:buClr>
              <a:buSzTx/>
              <a:buFont typeface="Calibri" pitchFamily="34" charset="0"/>
              <a:buAutoNum type="arabicPeriod" startAt="5"/>
            </a:pPr>
            <a:r>
              <a:rPr lang="en-US" sz="2300" dirty="0">
                <a:solidFill>
                  <a:prstClr val="black"/>
                </a:solidFill>
                <a:latin typeface="Calibri" pitchFamily="34" charset="0"/>
                <a:ea typeface="MS PGothic" pitchFamily="34" charset="-128"/>
                <a:cs typeface="Helvetica" pitchFamily="-84" charset="0"/>
                <a:sym typeface="Helvetica" pitchFamily="-84" charset="0"/>
              </a:rPr>
              <a:t>Science and Engineering are </a:t>
            </a:r>
            <a:r>
              <a:rPr lang="en-US" sz="2300" b="1" dirty="0">
                <a:solidFill>
                  <a:prstClr val="black"/>
                </a:solidFill>
                <a:latin typeface="Calibri" pitchFamily="34" charset="0"/>
                <a:ea typeface="MS PGothic" pitchFamily="34" charset="-128"/>
                <a:cs typeface="Helvetica" pitchFamily="-84" charset="0"/>
                <a:sym typeface="Helvetica" pitchFamily="-84" charset="0"/>
              </a:rPr>
              <a:t>integrated</a:t>
            </a:r>
            <a:r>
              <a:rPr lang="en-US" sz="2300" dirty="0">
                <a:solidFill>
                  <a:prstClr val="black"/>
                </a:solidFill>
                <a:latin typeface="Calibri" pitchFamily="34" charset="0"/>
                <a:ea typeface="MS PGothic" pitchFamily="34" charset="-128"/>
                <a:cs typeface="Helvetica" pitchFamily="-84" charset="0"/>
                <a:sym typeface="Helvetica" pitchFamily="-84" charset="0"/>
              </a:rPr>
              <a:t> in the NGSS from K–12. </a:t>
            </a:r>
          </a:p>
          <a:p>
            <a:pPr marL="357188" lvl="0" indent="-357188" defTabSz="1036638" fontAlgn="base">
              <a:spcBef>
                <a:spcPct val="0"/>
              </a:spcBef>
              <a:spcAft>
                <a:spcPct val="0"/>
              </a:spcAft>
              <a:buClr>
                <a:srgbClr val="303A96"/>
              </a:buClr>
              <a:buSzTx/>
              <a:buFont typeface="Calibri" pitchFamily="34" charset="0"/>
              <a:buAutoNum type="arabicPeriod" startAt="5"/>
            </a:pPr>
            <a:endParaRPr lang="en-US" sz="600" dirty="0">
              <a:solidFill>
                <a:prstClr val="black"/>
              </a:solidFill>
              <a:latin typeface="Calibri" pitchFamily="34" charset="0"/>
              <a:ea typeface="MS PGothic" pitchFamily="34" charset="-128"/>
              <a:cs typeface="Helvetica" pitchFamily="-84" charset="0"/>
              <a:sym typeface="Helvetica" pitchFamily="-84" charset="0"/>
            </a:endParaRPr>
          </a:p>
          <a:p>
            <a:pPr marL="357188" lvl="0" indent="-357188" defTabSz="1036638" fontAlgn="base">
              <a:spcBef>
                <a:spcPct val="0"/>
              </a:spcBef>
              <a:spcAft>
                <a:spcPct val="0"/>
              </a:spcAft>
              <a:buClr>
                <a:srgbClr val="303A96"/>
              </a:buClr>
              <a:buSzTx/>
              <a:buFont typeface="Calibri" pitchFamily="34" charset="0"/>
              <a:buAutoNum type="arabicPeriod" startAt="5"/>
            </a:pPr>
            <a:r>
              <a:rPr lang="en-US" sz="2300" dirty="0">
                <a:solidFill>
                  <a:prstClr val="black"/>
                </a:solidFill>
                <a:latin typeface="Calibri" pitchFamily="34" charset="0"/>
                <a:ea typeface="MS PGothic" pitchFamily="34" charset="-128"/>
                <a:cs typeface="Helvetica" pitchFamily="-84" charset="0"/>
                <a:sym typeface="Helvetica" pitchFamily="-84" charset="0"/>
              </a:rPr>
              <a:t>The NGSS are </a:t>
            </a:r>
            <a:r>
              <a:rPr lang="en-US" sz="2300" b="1" dirty="0">
                <a:solidFill>
                  <a:prstClr val="black"/>
                </a:solidFill>
                <a:latin typeface="Calibri" pitchFamily="34" charset="0"/>
                <a:ea typeface="MS PGothic" pitchFamily="34" charset="-128"/>
                <a:cs typeface="Helvetica" pitchFamily="-84" charset="0"/>
                <a:sym typeface="Helvetica" pitchFamily="-84" charset="0"/>
              </a:rPr>
              <a:t>aligned</a:t>
            </a:r>
            <a:r>
              <a:rPr lang="en-US" sz="2300" dirty="0">
                <a:solidFill>
                  <a:prstClr val="black"/>
                </a:solidFill>
                <a:latin typeface="Calibri" pitchFamily="34" charset="0"/>
                <a:ea typeface="MS PGothic" pitchFamily="34" charset="-128"/>
                <a:cs typeface="Helvetica" pitchFamily="-84" charset="0"/>
                <a:sym typeface="Helvetica" pitchFamily="-84" charset="0"/>
              </a:rPr>
              <a:t> with the </a:t>
            </a:r>
            <a:r>
              <a:rPr lang="en-US" sz="2300" b="1" dirty="0">
                <a:solidFill>
                  <a:prstClr val="black"/>
                </a:solidFill>
                <a:latin typeface="Calibri" pitchFamily="34" charset="0"/>
                <a:ea typeface="MS PGothic" pitchFamily="34" charset="-128"/>
                <a:cs typeface="Helvetica" pitchFamily="-84" charset="0"/>
                <a:sym typeface="Helvetica" pitchFamily="-84" charset="0"/>
              </a:rPr>
              <a:t>Common Core State Standards </a:t>
            </a:r>
            <a:r>
              <a:rPr lang="en-US" sz="2300" dirty="0">
                <a:solidFill>
                  <a:prstClr val="black"/>
                </a:solidFill>
                <a:latin typeface="Calibri" pitchFamily="34" charset="0"/>
                <a:ea typeface="MS PGothic" pitchFamily="34" charset="-128"/>
                <a:cs typeface="Helvetica" pitchFamily="-84" charset="0"/>
                <a:sym typeface="Helvetica" pitchFamily="-84" charset="0"/>
              </a:rPr>
              <a:t>to ensure students have foundational skills to read for understanding, communicate their learning, and utilize mathematical thinking to support scientific investigations and inquiry.</a:t>
            </a:r>
            <a:endParaRPr lang="en-US" sz="2300" dirty="0">
              <a:solidFill>
                <a:prstClr val="black"/>
              </a:solidFill>
              <a:latin typeface="Calibri" pitchFamily="34" charset="0"/>
              <a:ea typeface="MS PGothic" pitchFamily="34" charset="-128"/>
              <a:cs typeface="Helvetica" pitchFamily="-84" charset="0"/>
            </a:endParaRPr>
          </a:p>
          <a:p>
            <a:endParaRPr lang="en-US" dirty="0"/>
          </a:p>
        </p:txBody>
      </p:sp>
      <p:pic>
        <p:nvPicPr>
          <p:cNvPr id="13314" name="Picture 2" descr="http://t1.gstatic.com/images?q=tbn:ANd9GcSg921g49O7HyhbPr6dhMQUmfIcnWRNPvVdn-AoIXF6PPNtquhJ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43200"/>
            <a:ext cx="30956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638800"/>
            <a:ext cx="106045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95352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066800"/>
            <a:ext cx="8229600" cy="5468144"/>
          </a:xfrm>
          <a:noFill/>
          <a:ln w="38100">
            <a:solidFill>
              <a:schemeClr val="tx1"/>
            </a:solidFill>
          </a:ln>
        </p:spPr>
        <p:txBody>
          <a:bodyPr>
            <a:normAutofit/>
          </a:bodyPr>
          <a:lstStyle/>
          <a:p>
            <a:pPr>
              <a:buFont typeface="Wingdings 2" pitchFamily="18" charset="2"/>
              <a:buNone/>
            </a:pPr>
            <a:r>
              <a:rPr lang="en-US" sz="2800" b="1" dirty="0" smtClean="0">
                <a:solidFill>
                  <a:schemeClr val="tx1"/>
                </a:solidFill>
                <a:latin typeface="Arial Narrow" pitchFamily="34" charset="0"/>
              </a:rPr>
              <a:t>The </a:t>
            </a:r>
            <a:r>
              <a:rPr lang="en-US" sz="2800" b="1" i="1" dirty="0" smtClean="0">
                <a:solidFill>
                  <a:schemeClr val="tx1"/>
                </a:solidFill>
                <a:latin typeface="Arial Narrow" pitchFamily="34" charset="0"/>
              </a:rPr>
              <a:t>Framework</a:t>
            </a:r>
            <a:r>
              <a:rPr lang="en-US" sz="2800" b="1" dirty="0" smtClean="0">
                <a:solidFill>
                  <a:schemeClr val="tx1"/>
                </a:solidFill>
                <a:latin typeface="Arial Narrow" pitchFamily="34" charset="0"/>
              </a:rPr>
              <a:t> establishes three dimensions of science learning:</a:t>
            </a:r>
          </a:p>
          <a:p>
            <a:pPr>
              <a:buFont typeface="Wingdings 2" pitchFamily="18" charset="2"/>
              <a:buNone/>
            </a:pPr>
            <a:endParaRPr lang="en-US" sz="3600" b="1" dirty="0" smtClean="0">
              <a:solidFill>
                <a:schemeClr val="tx1"/>
              </a:solidFill>
              <a:latin typeface="Arial Narrow" pitchFamily="34" charset="0"/>
            </a:endParaRPr>
          </a:p>
        </p:txBody>
      </p:sp>
      <p:sp>
        <p:nvSpPr>
          <p:cNvPr id="6" name="Title 1"/>
          <p:cNvSpPr txBox="1">
            <a:spLocks/>
          </p:cNvSpPr>
          <p:nvPr/>
        </p:nvSpPr>
        <p:spPr>
          <a:xfrm>
            <a:off x="1295400" y="914400"/>
            <a:ext cx="6096000" cy="1103313"/>
          </a:xfrm>
          <a:prstGeom prst="rect">
            <a:avLst/>
          </a:prstGeom>
        </p:spPr>
        <p:txBody>
          <a:bodyPr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sz="4200" dirty="0">
              <a:solidFill>
                <a:srgbClr val="C17529">
                  <a:lumMod val="75000"/>
                </a:srgbClr>
              </a:solidFill>
            </a:endParaRPr>
          </a:p>
        </p:txBody>
      </p:sp>
      <p:sp>
        <p:nvSpPr>
          <p:cNvPr id="9" name="Title 1"/>
          <p:cNvSpPr txBox="1">
            <a:spLocks/>
          </p:cNvSpPr>
          <p:nvPr/>
        </p:nvSpPr>
        <p:spPr>
          <a:xfrm>
            <a:off x="457200" y="381000"/>
            <a:ext cx="8229600" cy="1085056"/>
          </a:xfrm>
          <a:prstGeom prst="rect">
            <a:avLst/>
          </a:prstGeom>
        </p:spPr>
        <p:txBody>
          <a:bodyPr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b="1" dirty="0" smtClean="0">
                <a:solidFill>
                  <a:schemeClr val="tx1"/>
                </a:solidFill>
                <a:latin typeface="Arial Narrow" pitchFamily="34" charset="0"/>
              </a:rPr>
              <a:t>Structure of the Framework: </a:t>
            </a:r>
          </a:p>
          <a:p>
            <a:pPr>
              <a:defRPr/>
            </a:pPr>
            <a:r>
              <a:rPr lang="en-US" sz="3600" b="1" dirty="0">
                <a:solidFill>
                  <a:schemeClr val="tx1"/>
                </a:solidFill>
                <a:latin typeface="Arial Narrow" pitchFamily="34" charset="0"/>
              </a:rPr>
              <a:t>	</a:t>
            </a:r>
            <a:r>
              <a:rPr lang="en-US" sz="3600" b="1" dirty="0" smtClean="0">
                <a:solidFill>
                  <a:schemeClr val="tx1"/>
                </a:solidFill>
                <a:latin typeface="Arial Narrow" pitchFamily="34" charset="0"/>
              </a:rPr>
              <a:t>				</a:t>
            </a:r>
            <a:endParaRPr lang="en-US" sz="3600" b="1" dirty="0">
              <a:solidFill>
                <a:schemeClr val="tx1"/>
              </a:solidFill>
              <a:latin typeface="Arial Narrow" pitchFamily="34" charset="0"/>
            </a:endParaRPr>
          </a:p>
        </p:txBody>
      </p:sp>
      <p:graphicFrame>
        <p:nvGraphicFramePr>
          <p:cNvPr id="3" name="Diagram 2"/>
          <p:cNvGraphicFramePr/>
          <p:nvPr>
            <p:extLst>
              <p:ext uri="{D42A27DB-BD31-4B8C-83A1-F6EECF244321}">
                <p14:modId xmlns:p14="http://schemas.microsoft.com/office/powerpoint/2010/main" val="1650989407"/>
              </p:ext>
            </p:extLst>
          </p:nvPr>
        </p:nvGraphicFramePr>
        <p:xfrm>
          <a:off x="1371600" y="1752600"/>
          <a:ext cx="65532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1560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81000" y="1143000"/>
            <a:ext cx="8382000" cy="5257800"/>
          </a:xfrm>
          <a:solidFill>
            <a:schemeClr val="accent1">
              <a:lumMod val="60000"/>
              <a:lumOff val="40000"/>
            </a:schemeClr>
          </a:solidFill>
          <a:ln w="38100">
            <a:solidFill>
              <a:schemeClr val="tx1"/>
            </a:solidFill>
          </a:ln>
        </p:spPr>
        <p:txBody>
          <a:bodyPr>
            <a:normAutofit fontScale="25000" lnSpcReduction="20000"/>
          </a:bodyPr>
          <a:lstStyle/>
          <a:p>
            <a:pPr>
              <a:lnSpc>
                <a:spcPct val="170000"/>
              </a:lnSpc>
              <a:buFont typeface="Wingdings 2" pitchFamily="18" charset="2"/>
              <a:buNone/>
            </a:pPr>
            <a:r>
              <a:rPr lang="en-US" sz="8000" b="1" dirty="0" smtClean="0">
                <a:solidFill>
                  <a:schemeClr val="tx1"/>
                </a:solidFill>
                <a:latin typeface="Calibri" pitchFamily="34" charset="0"/>
              </a:rPr>
              <a:t>1. Asking questions (science) and defining problems (engineering)</a:t>
            </a:r>
          </a:p>
          <a:p>
            <a:pPr>
              <a:lnSpc>
                <a:spcPct val="170000"/>
              </a:lnSpc>
              <a:buFont typeface="Wingdings 2" pitchFamily="18" charset="2"/>
              <a:buNone/>
            </a:pPr>
            <a:r>
              <a:rPr lang="en-US" sz="8000" b="1" dirty="0" smtClean="0">
                <a:solidFill>
                  <a:schemeClr val="tx1"/>
                </a:solidFill>
                <a:latin typeface="Calibri" pitchFamily="34" charset="0"/>
              </a:rPr>
              <a:t>2. Developing and using models</a:t>
            </a:r>
          </a:p>
          <a:p>
            <a:pPr>
              <a:lnSpc>
                <a:spcPct val="170000"/>
              </a:lnSpc>
              <a:buFont typeface="Wingdings 2" pitchFamily="18" charset="2"/>
              <a:buNone/>
            </a:pPr>
            <a:r>
              <a:rPr lang="en-US" sz="8000" b="1" dirty="0" smtClean="0">
                <a:solidFill>
                  <a:schemeClr val="tx1"/>
                </a:solidFill>
                <a:latin typeface="Calibri" pitchFamily="34" charset="0"/>
              </a:rPr>
              <a:t>3. Planning and carrying out investigations</a:t>
            </a:r>
          </a:p>
          <a:p>
            <a:pPr>
              <a:lnSpc>
                <a:spcPct val="170000"/>
              </a:lnSpc>
              <a:buFont typeface="Wingdings 2" pitchFamily="18" charset="2"/>
              <a:buNone/>
            </a:pPr>
            <a:r>
              <a:rPr lang="en-US" sz="8000" b="1" dirty="0" smtClean="0">
                <a:solidFill>
                  <a:schemeClr val="tx1"/>
                </a:solidFill>
                <a:latin typeface="Calibri" pitchFamily="34" charset="0"/>
              </a:rPr>
              <a:t>4. Analyzing and interpreting data</a:t>
            </a:r>
          </a:p>
          <a:p>
            <a:pPr>
              <a:lnSpc>
                <a:spcPct val="170000"/>
              </a:lnSpc>
              <a:buFont typeface="Wingdings 2" pitchFamily="18" charset="2"/>
              <a:buNone/>
            </a:pPr>
            <a:r>
              <a:rPr lang="en-US" sz="8000" b="1" dirty="0" smtClean="0">
                <a:solidFill>
                  <a:schemeClr val="tx1"/>
                </a:solidFill>
                <a:latin typeface="Calibri" pitchFamily="34" charset="0"/>
              </a:rPr>
              <a:t>5. Using mathematics, information and computer technology, and computational thinking</a:t>
            </a:r>
          </a:p>
          <a:p>
            <a:pPr>
              <a:lnSpc>
                <a:spcPct val="170000"/>
              </a:lnSpc>
              <a:buFont typeface="Wingdings 2" pitchFamily="18" charset="2"/>
              <a:buNone/>
            </a:pPr>
            <a:r>
              <a:rPr lang="en-US" sz="8000" b="1" dirty="0" smtClean="0">
                <a:solidFill>
                  <a:schemeClr val="tx1"/>
                </a:solidFill>
                <a:latin typeface="Calibri" pitchFamily="34" charset="0"/>
              </a:rPr>
              <a:t>6. Constructing explanations (science) and designing solutions (engineering)</a:t>
            </a:r>
          </a:p>
          <a:p>
            <a:pPr>
              <a:lnSpc>
                <a:spcPct val="170000"/>
              </a:lnSpc>
              <a:buFont typeface="Wingdings 2" pitchFamily="18" charset="2"/>
              <a:buNone/>
            </a:pPr>
            <a:r>
              <a:rPr lang="en-US" sz="8000" b="1" dirty="0" smtClean="0">
                <a:solidFill>
                  <a:schemeClr val="tx1"/>
                </a:solidFill>
                <a:latin typeface="Calibri" pitchFamily="34" charset="0"/>
              </a:rPr>
              <a:t>7. Engaging in argument from evidence</a:t>
            </a:r>
          </a:p>
          <a:p>
            <a:pPr>
              <a:lnSpc>
                <a:spcPct val="170000"/>
              </a:lnSpc>
              <a:buFont typeface="Wingdings 2" pitchFamily="18" charset="2"/>
              <a:buNone/>
            </a:pPr>
            <a:r>
              <a:rPr lang="en-US" sz="8000" b="1" dirty="0" smtClean="0">
                <a:solidFill>
                  <a:schemeClr val="tx1"/>
                </a:solidFill>
                <a:latin typeface="Calibri" pitchFamily="34" charset="0"/>
              </a:rPr>
              <a:t>8. Obtaining, evaluating, and communicating information</a:t>
            </a:r>
            <a:r>
              <a:rPr lang="en-US" sz="2400" dirty="0" smtClean="0">
                <a:solidFill>
                  <a:srgbClr val="FF0000"/>
                </a:solidFill>
              </a:rPr>
              <a:t/>
            </a:r>
            <a:br>
              <a:rPr lang="en-US" sz="2400" dirty="0" smtClean="0">
                <a:solidFill>
                  <a:srgbClr val="FF0000"/>
                </a:solidFill>
              </a:rPr>
            </a:br>
            <a:endParaRPr lang="en-US" sz="2400" dirty="0" smtClean="0">
              <a:solidFill>
                <a:srgbClr val="FF0000"/>
              </a:solidFill>
            </a:endParaRPr>
          </a:p>
        </p:txBody>
      </p:sp>
      <p:sp>
        <p:nvSpPr>
          <p:cNvPr id="6" name="Title 1"/>
          <p:cNvSpPr txBox="1">
            <a:spLocks/>
          </p:cNvSpPr>
          <p:nvPr/>
        </p:nvSpPr>
        <p:spPr>
          <a:xfrm>
            <a:off x="1295400" y="914400"/>
            <a:ext cx="6096000" cy="1103313"/>
          </a:xfrm>
          <a:prstGeom prst="rect">
            <a:avLst/>
          </a:prstGeom>
        </p:spPr>
        <p:txBody>
          <a:bodyPr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sz="4200" dirty="0">
              <a:solidFill>
                <a:srgbClr val="C17529">
                  <a:lumMod val="75000"/>
                </a:srgbClr>
              </a:solidFill>
            </a:endParaRPr>
          </a:p>
        </p:txBody>
      </p:sp>
      <p:sp>
        <p:nvSpPr>
          <p:cNvPr id="15364"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r>
              <a:rPr lang="en-US" sz="4000" b="1" dirty="0">
                <a:latin typeface="Franklin Gothic Medium" pitchFamily="34" charset="0"/>
              </a:rPr>
              <a:t>Science and Engineering Practices</a:t>
            </a:r>
          </a:p>
        </p:txBody>
      </p:sp>
    </p:spTree>
    <p:extLst>
      <p:ext uri="{BB962C8B-B14F-4D97-AF65-F5344CB8AC3E}">
        <p14:creationId xmlns:p14="http://schemas.microsoft.com/office/powerpoint/2010/main" val="37767249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3"/>
          <p:cNvSpPr>
            <a:spLocks noGrp="1"/>
          </p:cNvSpPr>
          <p:nvPr>
            <p:ph idx="1"/>
          </p:nvPr>
        </p:nvSpPr>
        <p:spPr>
          <a:xfrm>
            <a:off x="609600" y="1436687"/>
            <a:ext cx="7848600" cy="4953000"/>
          </a:xfrm>
          <a:solidFill>
            <a:schemeClr val="accent3">
              <a:lumMod val="75000"/>
            </a:schemeClr>
          </a:solidFill>
          <a:ln w="38100">
            <a:solidFill>
              <a:schemeClr val="tx1"/>
            </a:solidFill>
          </a:ln>
        </p:spPr>
        <p:txBody>
          <a:bodyPr>
            <a:normAutofit/>
          </a:bodyPr>
          <a:lstStyle/>
          <a:p>
            <a:pPr marL="0" indent="0">
              <a:buNone/>
            </a:pPr>
            <a:r>
              <a:rPr lang="en-US" sz="3600" dirty="0" smtClean="0">
                <a:solidFill>
                  <a:schemeClr val="tx1"/>
                </a:solidFill>
              </a:rPr>
              <a:t>Patterns</a:t>
            </a:r>
          </a:p>
          <a:p>
            <a:pPr marL="0" indent="0">
              <a:buNone/>
            </a:pPr>
            <a:r>
              <a:rPr lang="en-US" sz="3600" dirty="0" smtClean="0">
                <a:solidFill>
                  <a:schemeClr val="tx1"/>
                </a:solidFill>
              </a:rPr>
              <a:t>Cause and effect</a:t>
            </a:r>
          </a:p>
          <a:p>
            <a:pPr marL="0" indent="0">
              <a:buNone/>
            </a:pPr>
            <a:r>
              <a:rPr lang="en-US" sz="3600" dirty="0" smtClean="0">
                <a:solidFill>
                  <a:schemeClr val="tx1"/>
                </a:solidFill>
              </a:rPr>
              <a:t>Scale, proportion, and quantity  </a:t>
            </a:r>
          </a:p>
          <a:p>
            <a:pPr marL="0" indent="0">
              <a:buNone/>
            </a:pPr>
            <a:r>
              <a:rPr lang="en-US" sz="3600" dirty="0" smtClean="0">
                <a:solidFill>
                  <a:schemeClr val="tx1"/>
                </a:solidFill>
              </a:rPr>
              <a:t>Systems and system models </a:t>
            </a:r>
          </a:p>
          <a:p>
            <a:pPr marL="0" indent="0">
              <a:buNone/>
            </a:pPr>
            <a:r>
              <a:rPr lang="en-US" sz="3600" dirty="0" smtClean="0">
                <a:solidFill>
                  <a:schemeClr val="tx1"/>
                </a:solidFill>
              </a:rPr>
              <a:t>Energy and matter</a:t>
            </a:r>
          </a:p>
          <a:p>
            <a:pPr marL="0" indent="0">
              <a:buNone/>
            </a:pPr>
            <a:r>
              <a:rPr lang="en-US" sz="3600" dirty="0" smtClean="0">
                <a:solidFill>
                  <a:schemeClr val="tx1"/>
                </a:solidFill>
              </a:rPr>
              <a:t>Structure and function </a:t>
            </a:r>
          </a:p>
          <a:p>
            <a:pPr marL="0" indent="0">
              <a:buNone/>
            </a:pPr>
            <a:r>
              <a:rPr lang="en-US" sz="3600" dirty="0" smtClean="0">
                <a:solidFill>
                  <a:schemeClr val="tx1"/>
                </a:solidFill>
              </a:rPr>
              <a:t>Stability and change </a:t>
            </a:r>
          </a:p>
          <a:p>
            <a:pPr marL="457200" indent="-457200">
              <a:buFont typeface="Franklin Gothic Medium" pitchFamily="34" charset="0"/>
              <a:buAutoNum type="arabicPeriod"/>
            </a:pPr>
            <a:endParaRPr lang="en-US" sz="2000" i="1" dirty="0" smtClean="0">
              <a:solidFill>
                <a:srgbClr val="FF0000"/>
              </a:solidFill>
            </a:endParaRPr>
          </a:p>
          <a:p>
            <a:pPr marL="457200" indent="-457200">
              <a:buFont typeface="Franklin Gothic Medium" pitchFamily="34" charset="0"/>
              <a:buAutoNum type="arabicPeriod"/>
            </a:pPr>
            <a:endParaRPr lang="en-US" dirty="0" smtClean="0">
              <a:solidFill>
                <a:srgbClr val="FF0000"/>
              </a:solidFill>
            </a:endParaRPr>
          </a:p>
        </p:txBody>
      </p:sp>
      <p:sp>
        <p:nvSpPr>
          <p:cNvPr id="6" name="Title 1"/>
          <p:cNvSpPr txBox="1">
            <a:spLocks/>
          </p:cNvSpPr>
          <p:nvPr/>
        </p:nvSpPr>
        <p:spPr>
          <a:xfrm>
            <a:off x="1295400" y="914400"/>
            <a:ext cx="6096000" cy="1103313"/>
          </a:xfrm>
          <a:prstGeom prst="rect">
            <a:avLst/>
          </a:prstGeom>
        </p:spPr>
        <p:txBody>
          <a:bodyPr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sz="4200" dirty="0">
              <a:solidFill>
                <a:srgbClr val="C17529">
                  <a:lumMod val="75000"/>
                </a:srgbClr>
              </a:solidFill>
            </a:endParaRPr>
          </a:p>
        </p:txBody>
      </p:sp>
      <p:sp>
        <p:nvSpPr>
          <p:cNvPr id="16388" name="Title 1"/>
          <p:cNvSpPr txBox="1">
            <a:spLocks/>
          </p:cNvSpPr>
          <p:nvPr/>
        </p:nvSpPr>
        <p:spPr bwMode="auto">
          <a:xfrm>
            <a:off x="533400" y="1524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r>
              <a:rPr lang="en-US" sz="4000" b="1" dirty="0">
                <a:latin typeface="Franklin Gothic Medium" pitchFamily="34" charset="0"/>
              </a:rPr>
              <a:t>Seven Crosscutting Concepts</a:t>
            </a:r>
          </a:p>
        </p:txBody>
      </p:sp>
    </p:spTree>
    <p:extLst>
      <p:ext uri="{BB962C8B-B14F-4D97-AF65-F5344CB8AC3E}">
        <p14:creationId xmlns:p14="http://schemas.microsoft.com/office/powerpoint/2010/main" val="119093877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3656235226"/>
              </p:ext>
            </p:extLst>
          </p:nvPr>
        </p:nvGraphicFramePr>
        <p:xfrm>
          <a:off x="442127" y="1295400"/>
          <a:ext cx="8320872" cy="4959410"/>
        </p:xfrm>
        <a:graphic>
          <a:graphicData uri="http://schemas.openxmlformats.org/drawingml/2006/table">
            <a:tbl>
              <a:tblPr firstRow="1" firstCol="1" bandRow="1"/>
              <a:tblGrid>
                <a:gridCol w="4236080"/>
                <a:gridCol w="4084792"/>
              </a:tblGrid>
              <a:tr h="4206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tabLst>
                          <a:tab pos="1122045" algn="ctr"/>
                        </a:tabLst>
                      </a:pPr>
                      <a:r>
                        <a:rPr lang="en-US" sz="2400" b="1" dirty="0">
                          <a:solidFill>
                            <a:schemeClr val="bg1"/>
                          </a:solidFill>
                          <a:effectLst/>
                        </a:rPr>
                        <a:t>Life Science</a:t>
                      </a:r>
                      <a:endParaRPr lang="en-US" sz="3200" b="1" dirty="0">
                        <a:solidFill>
                          <a:schemeClr val="bg1"/>
                        </a:solidFill>
                        <a:effectLst/>
                        <a:latin typeface="Times New Roman"/>
                        <a:ea typeface="Times New Roman"/>
                        <a:cs typeface="Times New Roman"/>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dirty="0" smtClean="0">
                          <a:solidFill>
                            <a:schemeClr val="bg1"/>
                          </a:solidFill>
                          <a:effectLst/>
                        </a:rPr>
                        <a:t>Physical Science</a:t>
                      </a:r>
                      <a:endParaRPr lang="en-US" sz="3200" b="1" dirty="0" smtClean="0">
                        <a:solidFill>
                          <a:schemeClr val="bg1"/>
                        </a:solidFill>
                        <a:effectLst/>
                        <a:latin typeface="Times New Roman"/>
                        <a:ea typeface="Times New Roman"/>
                        <a:cs typeface="Times New Roman"/>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6092"/>
                    </a:solidFill>
                  </a:tcPr>
                </a:tc>
              </a:tr>
              <a:tr h="2558743">
                <a:tc>
                  <a:txBody>
                    <a:bodyPr/>
                    <a:lstStyle/>
                    <a:p>
                      <a:pPr marL="573088" marR="0" indent="-573088" algn="l">
                        <a:lnSpc>
                          <a:spcPct val="115000"/>
                        </a:lnSpc>
                        <a:spcBef>
                          <a:spcPts val="0"/>
                        </a:spcBef>
                        <a:spcAft>
                          <a:spcPts val="0"/>
                        </a:spcAft>
                      </a:pPr>
                      <a:r>
                        <a:rPr lang="en-US" sz="1600" b="0" dirty="0" smtClean="0">
                          <a:solidFill>
                            <a:schemeClr val="tx1"/>
                          </a:solidFill>
                          <a:effectLst/>
                        </a:rPr>
                        <a:t>LS1:	From </a:t>
                      </a:r>
                      <a:r>
                        <a:rPr lang="en-US" sz="1600" b="0" dirty="0">
                          <a:solidFill>
                            <a:schemeClr val="tx1"/>
                          </a:solidFill>
                          <a:effectLst/>
                        </a:rPr>
                        <a:t>Molecules to </a:t>
                      </a:r>
                      <a:r>
                        <a:rPr lang="en-US" sz="1600" b="0" dirty="0" smtClean="0">
                          <a:solidFill>
                            <a:schemeClr val="tx1"/>
                          </a:solidFill>
                          <a:effectLst/>
                        </a:rPr>
                        <a:t>Organisms:</a:t>
                      </a:r>
                      <a:r>
                        <a:rPr lang="en-US" sz="1600" b="0" baseline="0" dirty="0" smtClean="0">
                          <a:solidFill>
                            <a:schemeClr val="tx1"/>
                          </a:solidFill>
                          <a:effectLst/>
                        </a:rPr>
                        <a:t> </a:t>
                      </a:r>
                      <a:r>
                        <a:rPr lang="en-US" sz="1600" b="0" dirty="0" smtClean="0">
                          <a:solidFill>
                            <a:schemeClr val="tx1"/>
                          </a:solidFill>
                          <a:effectLst/>
                        </a:rPr>
                        <a:t>Structures </a:t>
                      </a:r>
                      <a:r>
                        <a:rPr lang="en-US" sz="1600" b="0" dirty="0">
                          <a:solidFill>
                            <a:schemeClr val="tx1"/>
                          </a:solidFill>
                          <a:effectLst/>
                        </a:rPr>
                        <a:t>and Processes</a:t>
                      </a:r>
                      <a:endParaRPr lang="en-US" sz="2400" b="0" dirty="0">
                        <a:solidFill>
                          <a:schemeClr val="tx1"/>
                        </a:solidFill>
                        <a:effectLst/>
                      </a:endParaRPr>
                    </a:p>
                    <a:p>
                      <a:pPr marL="573088" marR="0" indent="-573088" algn="l">
                        <a:lnSpc>
                          <a:spcPct val="115000"/>
                        </a:lnSpc>
                        <a:spcBef>
                          <a:spcPts val="0"/>
                        </a:spcBef>
                        <a:spcAft>
                          <a:spcPts val="0"/>
                        </a:spcAft>
                      </a:pPr>
                      <a:endParaRPr lang="en-US" sz="1000" b="0" dirty="0" smtClean="0">
                        <a:solidFill>
                          <a:schemeClr val="tx1"/>
                        </a:solidFill>
                        <a:effectLst/>
                      </a:endParaRPr>
                    </a:p>
                    <a:p>
                      <a:pPr marL="573088" marR="0" indent="-573088" algn="l">
                        <a:lnSpc>
                          <a:spcPct val="115000"/>
                        </a:lnSpc>
                        <a:spcBef>
                          <a:spcPts val="0"/>
                        </a:spcBef>
                        <a:spcAft>
                          <a:spcPts val="0"/>
                        </a:spcAft>
                      </a:pPr>
                      <a:r>
                        <a:rPr lang="en-US" sz="1600" b="0" dirty="0" smtClean="0">
                          <a:solidFill>
                            <a:schemeClr val="tx1"/>
                          </a:solidFill>
                          <a:effectLst/>
                        </a:rPr>
                        <a:t>LS2</a:t>
                      </a:r>
                      <a:r>
                        <a:rPr lang="en-US" sz="1600" b="0" dirty="0">
                          <a:solidFill>
                            <a:schemeClr val="tx1"/>
                          </a:solidFill>
                          <a:effectLst/>
                        </a:rPr>
                        <a:t>: </a:t>
                      </a:r>
                      <a:r>
                        <a:rPr lang="en-US" sz="1600" b="0" dirty="0" smtClean="0">
                          <a:solidFill>
                            <a:schemeClr val="tx1"/>
                          </a:solidFill>
                          <a:effectLst/>
                        </a:rPr>
                        <a:t>	Ecosystems</a:t>
                      </a:r>
                      <a:r>
                        <a:rPr lang="en-US" sz="1600" b="0" dirty="0">
                          <a:solidFill>
                            <a:schemeClr val="tx1"/>
                          </a:solidFill>
                          <a:effectLst/>
                        </a:rPr>
                        <a:t>: Interactions, Energy, and Dynamics</a:t>
                      </a:r>
                      <a:endParaRPr lang="en-US" sz="2400" b="0" dirty="0">
                        <a:solidFill>
                          <a:schemeClr val="tx1"/>
                        </a:solidFill>
                        <a:effectLst/>
                      </a:endParaRPr>
                    </a:p>
                    <a:p>
                      <a:pPr marL="573088" marR="0" indent="-573088" algn="l">
                        <a:lnSpc>
                          <a:spcPct val="115000"/>
                        </a:lnSpc>
                        <a:spcBef>
                          <a:spcPts val="0"/>
                        </a:spcBef>
                        <a:spcAft>
                          <a:spcPts val="0"/>
                        </a:spcAft>
                      </a:pPr>
                      <a:endParaRPr lang="en-US" sz="1000" b="0" dirty="0" smtClean="0">
                        <a:solidFill>
                          <a:schemeClr val="tx1"/>
                        </a:solidFill>
                        <a:effectLst/>
                      </a:endParaRPr>
                    </a:p>
                    <a:p>
                      <a:pPr marL="573088" marR="0" indent="-573088" algn="l">
                        <a:lnSpc>
                          <a:spcPct val="115000"/>
                        </a:lnSpc>
                        <a:spcBef>
                          <a:spcPts val="0"/>
                        </a:spcBef>
                        <a:spcAft>
                          <a:spcPts val="0"/>
                        </a:spcAft>
                      </a:pPr>
                      <a:r>
                        <a:rPr lang="en-US" sz="1600" b="0" dirty="0" smtClean="0">
                          <a:solidFill>
                            <a:schemeClr val="tx1"/>
                          </a:solidFill>
                          <a:effectLst/>
                        </a:rPr>
                        <a:t>LS3:	Heredity</a:t>
                      </a:r>
                      <a:r>
                        <a:rPr lang="en-US" sz="1600" b="0" dirty="0">
                          <a:solidFill>
                            <a:schemeClr val="tx1"/>
                          </a:solidFill>
                          <a:effectLst/>
                        </a:rPr>
                        <a:t>: Inheritance and Variation of Traits</a:t>
                      </a:r>
                      <a:endParaRPr lang="en-US" sz="2400" b="0" dirty="0">
                        <a:solidFill>
                          <a:schemeClr val="tx1"/>
                        </a:solidFill>
                        <a:effectLst/>
                      </a:endParaRPr>
                    </a:p>
                    <a:p>
                      <a:pPr marL="573088" marR="0" indent="-573088" algn="l">
                        <a:lnSpc>
                          <a:spcPct val="115000"/>
                        </a:lnSpc>
                        <a:spcBef>
                          <a:spcPts val="0"/>
                        </a:spcBef>
                        <a:spcAft>
                          <a:spcPts val="0"/>
                        </a:spcAft>
                      </a:pPr>
                      <a:endParaRPr lang="en-US" sz="1000" b="0" dirty="0" smtClean="0">
                        <a:solidFill>
                          <a:schemeClr val="tx1"/>
                        </a:solidFill>
                        <a:effectLst/>
                      </a:endParaRPr>
                    </a:p>
                    <a:p>
                      <a:pPr marL="573088" marR="0" indent="-573088" algn="l">
                        <a:lnSpc>
                          <a:spcPct val="115000"/>
                        </a:lnSpc>
                        <a:spcBef>
                          <a:spcPts val="0"/>
                        </a:spcBef>
                        <a:spcAft>
                          <a:spcPts val="0"/>
                        </a:spcAft>
                      </a:pPr>
                      <a:r>
                        <a:rPr lang="en-US" sz="1600" b="0" dirty="0" smtClean="0">
                          <a:solidFill>
                            <a:schemeClr val="tx1"/>
                          </a:solidFill>
                          <a:effectLst/>
                        </a:rPr>
                        <a:t>LS4</a:t>
                      </a:r>
                      <a:r>
                        <a:rPr lang="en-US" sz="1600" b="0" dirty="0">
                          <a:solidFill>
                            <a:schemeClr val="tx1"/>
                          </a:solidFill>
                          <a:effectLst/>
                        </a:rPr>
                        <a:t>: </a:t>
                      </a:r>
                      <a:r>
                        <a:rPr lang="en-US" sz="1600" b="0" dirty="0" smtClean="0">
                          <a:solidFill>
                            <a:schemeClr val="tx1"/>
                          </a:solidFill>
                          <a:effectLst/>
                        </a:rPr>
                        <a:t>	Biological </a:t>
                      </a:r>
                      <a:r>
                        <a:rPr lang="en-US" sz="1600" b="0" dirty="0">
                          <a:solidFill>
                            <a:schemeClr val="tx1"/>
                          </a:solidFill>
                          <a:effectLst/>
                        </a:rPr>
                        <a:t>Evolution: Unity and </a:t>
                      </a:r>
                      <a:r>
                        <a:rPr lang="en-US" sz="1600" b="0" dirty="0" smtClean="0">
                          <a:solidFill>
                            <a:schemeClr val="tx1"/>
                          </a:solidFill>
                          <a:effectLst/>
                        </a:rPr>
                        <a:t>Diversity</a:t>
                      </a:r>
                    </a:p>
                    <a:p>
                      <a:pPr marL="573088" marR="0" indent="-573088" algn="l">
                        <a:lnSpc>
                          <a:spcPct val="115000"/>
                        </a:lnSpc>
                        <a:spcBef>
                          <a:spcPts val="0"/>
                        </a:spcBef>
                        <a:spcAft>
                          <a:spcPts val="0"/>
                        </a:spcAft>
                      </a:pPr>
                      <a:endParaRPr lang="en-US" sz="400" b="0" dirty="0">
                        <a:solidFill>
                          <a:schemeClr val="tx1"/>
                        </a:solidFill>
                        <a:effectLst/>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p>
                      <a:pPr marL="461963" marR="0" indent="-461963" algn="l">
                        <a:lnSpc>
                          <a:spcPct val="115000"/>
                        </a:lnSpc>
                        <a:spcBef>
                          <a:spcPts val="0"/>
                        </a:spcBef>
                        <a:spcAft>
                          <a:spcPts val="0"/>
                        </a:spcAft>
                      </a:pPr>
                      <a:r>
                        <a:rPr lang="en-US" sz="1600" b="0" dirty="0" smtClean="0">
                          <a:solidFill>
                            <a:schemeClr val="tx1"/>
                          </a:solidFill>
                          <a:effectLst/>
                        </a:rPr>
                        <a:t>PS1: Matter and Its Interactions</a:t>
                      </a:r>
                      <a:endParaRPr lang="en-US" sz="2400" b="0" dirty="0" smtClean="0">
                        <a:solidFill>
                          <a:schemeClr val="tx1"/>
                        </a:solidFill>
                        <a:effectLst/>
                      </a:endParaRPr>
                    </a:p>
                    <a:p>
                      <a:pPr marL="461963" marR="0" indent="-461963" algn="l">
                        <a:lnSpc>
                          <a:spcPct val="115000"/>
                        </a:lnSpc>
                        <a:spcBef>
                          <a:spcPts val="0"/>
                        </a:spcBef>
                        <a:spcAft>
                          <a:spcPts val="0"/>
                        </a:spcAft>
                      </a:pPr>
                      <a:endParaRPr lang="en-US" sz="1000" b="0" dirty="0" smtClean="0">
                        <a:solidFill>
                          <a:schemeClr val="tx1"/>
                        </a:solidFill>
                        <a:effectLst/>
                      </a:endParaRPr>
                    </a:p>
                    <a:p>
                      <a:pPr marL="461963" marR="0" indent="-461963" algn="l">
                        <a:lnSpc>
                          <a:spcPct val="115000"/>
                        </a:lnSpc>
                        <a:spcBef>
                          <a:spcPts val="0"/>
                        </a:spcBef>
                        <a:spcAft>
                          <a:spcPts val="0"/>
                        </a:spcAft>
                      </a:pPr>
                      <a:r>
                        <a:rPr lang="en-US" sz="1600" b="0" dirty="0" smtClean="0">
                          <a:solidFill>
                            <a:schemeClr val="tx1"/>
                          </a:solidFill>
                          <a:effectLst/>
                        </a:rPr>
                        <a:t>PS2: Motion and Stability: Forces and Interactions</a:t>
                      </a:r>
                      <a:endParaRPr lang="en-US" sz="2400" b="0" dirty="0" smtClean="0">
                        <a:solidFill>
                          <a:schemeClr val="tx1"/>
                        </a:solidFill>
                        <a:effectLst/>
                      </a:endParaRPr>
                    </a:p>
                    <a:p>
                      <a:pPr marL="461963" marR="0" indent="-461963" algn="l">
                        <a:lnSpc>
                          <a:spcPct val="115000"/>
                        </a:lnSpc>
                        <a:spcBef>
                          <a:spcPts val="0"/>
                        </a:spcBef>
                        <a:spcAft>
                          <a:spcPts val="0"/>
                        </a:spcAft>
                      </a:pPr>
                      <a:endParaRPr lang="en-US" sz="1000" b="0" dirty="0" smtClean="0">
                        <a:solidFill>
                          <a:schemeClr val="tx1"/>
                        </a:solidFill>
                        <a:effectLst/>
                      </a:endParaRPr>
                    </a:p>
                    <a:p>
                      <a:pPr marL="461963" marR="0" indent="-461963" algn="l">
                        <a:lnSpc>
                          <a:spcPct val="115000"/>
                        </a:lnSpc>
                        <a:spcBef>
                          <a:spcPts val="0"/>
                        </a:spcBef>
                        <a:spcAft>
                          <a:spcPts val="0"/>
                        </a:spcAft>
                      </a:pPr>
                      <a:r>
                        <a:rPr lang="en-US" sz="1600" b="0" dirty="0" smtClean="0">
                          <a:solidFill>
                            <a:schemeClr val="tx1"/>
                          </a:solidFill>
                          <a:effectLst/>
                        </a:rPr>
                        <a:t>PS3: Energy</a:t>
                      </a:r>
                      <a:endParaRPr lang="en-US" sz="2400" b="0" dirty="0" smtClean="0">
                        <a:solidFill>
                          <a:schemeClr val="tx1"/>
                        </a:solidFill>
                        <a:effectLst/>
                      </a:endParaRPr>
                    </a:p>
                    <a:p>
                      <a:pPr marL="461963" marR="0" indent="-461963" algn="l">
                        <a:lnSpc>
                          <a:spcPct val="115000"/>
                        </a:lnSpc>
                        <a:spcBef>
                          <a:spcPts val="0"/>
                        </a:spcBef>
                        <a:spcAft>
                          <a:spcPts val="0"/>
                        </a:spcAft>
                      </a:pPr>
                      <a:endParaRPr lang="en-US" sz="1000" b="0" dirty="0" smtClean="0">
                        <a:solidFill>
                          <a:schemeClr val="tx1"/>
                        </a:solidFill>
                        <a:effectLst/>
                      </a:endParaRPr>
                    </a:p>
                    <a:p>
                      <a:pPr marL="461963" marR="0" indent="-461963" algn="l">
                        <a:lnSpc>
                          <a:spcPct val="115000"/>
                        </a:lnSpc>
                        <a:spcBef>
                          <a:spcPts val="0"/>
                        </a:spcBef>
                        <a:spcAft>
                          <a:spcPts val="0"/>
                        </a:spcAft>
                      </a:pPr>
                      <a:r>
                        <a:rPr lang="en-US" sz="1600" b="0" dirty="0" smtClean="0">
                          <a:solidFill>
                            <a:schemeClr val="tx1"/>
                          </a:solidFill>
                          <a:effectLst/>
                        </a:rPr>
                        <a:t>PS4: Waves and Their Applications in Technologies for Information Transfer</a:t>
                      </a:r>
                      <a:endParaRPr lang="en-US" sz="1600" dirty="0"/>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4821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tab pos="1122045" algn="ctr"/>
                        </a:tabLst>
                        <a:defRPr/>
                      </a:pPr>
                      <a:r>
                        <a:rPr lang="en-US" sz="2400" b="1" dirty="0" smtClean="0">
                          <a:solidFill>
                            <a:schemeClr val="bg1"/>
                          </a:solidFill>
                          <a:effectLst/>
                        </a:rPr>
                        <a:t>Earth &amp; Space Science</a:t>
                      </a:r>
                      <a:endParaRPr lang="en-US" sz="3200" b="1" dirty="0" smtClean="0">
                        <a:solidFill>
                          <a:schemeClr val="bg1"/>
                        </a:solidFill>
                        <a:effectLst/>
                        <a:latin typeface="Times New Roman"/>
                        <a:ea typeface="Times New Roman"/>
                        <a:cs typeface="Times New Roman"/>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lnSpc>
                          <a:spcPct val="115000"/>
                        </a:lnSpc>
                        <a:spcBef>
                          <a:spcPts val="0"/>
                        </a:spcBef>
                        <a:spcAft>
                          <a:spcPts val="0"/>
                        </a:spcAft>
                      </a:pPr>
                      <a:r>
                        <a:rPr lang="en-US" sz="2400" b="1" dirty="0" smtClean="0">
                          <a:solidFill>
                            <a:schemeClr val="bg1"/>
                          </a:solidFill>
                          <a:effectLst/>
                        </a:rPr>
                        <a:t>Engineering &amp; Technology</a:t>
                      </a:r>
                      <a:endParaRPr lang="en-US" sz="3200" b="1" dirty="0">
                        <a:solidFill>
                          <a:schemeClr val="bg1"/>
                        </a:solidFill>
                        <a:effectLst/>
                        <a:latin typeface="Times New Roman"/>
                        <a:ea typeface="Times New Roman"/>
                        <a:cs typeface="Times New Roman"/>
                      </a:endParaRPr>
                    </a:p>
                  </a:txBody>
                  <a:tcPr marL="43311" marR="43311"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04A7B"/>
                    </a:solidFill>
                  </a:tcPr>
                </a:tc>
              </a:tr>
              <a:tr h="1497889">
                <a:tc>
                  <a:txBody>
                    <a:bodyPr/>
                    <a:lstStyle/>
                    <a:p>
                      <a:pPr marL="388620" marR="0" indent="-388620" algn="l">
                        <a:lnSpc>
                          <a:spcPct val="115000"/>
                        </a:lnSpc>
                        <a:spcBef>
                          <a:spcPts val="0"/>
                        </a:spcBef>
                        <a:spcAft>
                          <a:spcPts val="0"/>
                        </a:spcAft>
                      </a:pPr>
                      <a:r>
                        <a:rPr lang="en-US" sz="1600" b="0" dirty="0">
                          <a:solidFill>
                            <a:schemeClr val="tx1"/>
                          </a:solidFill>
                          <a:effectLst/>
                        </a:rPr>
                        <a:t>ESS1: Earth’s Place in the Universe</a:t>
                      </a:r>
                      <a:endParaRPr lang="en-US" sz="2400" b="0" dirty="0">
                        <a:solidFill>
                          <a:schemeClr val="tx1"/>
                        </a:solidFill>
                        <a:effectLst/>
                      </a:endParaRPr>
                    </a:p>
                    <a:p>
                      <a:pPr marL="388620" marR="0" indent="-388620" algn="l">
                        <a:lnSpc>
                          <a:spcPct val="115000"/>
                        </a:lnSpc>
                        <a:spcBef>
                          <a:spcPts val="0"/>
                        </a:spcBef>
                        <a:spcAft>
                          <a:spcPts val="0"/>
                        </a:spcAft>
                      </a:pPr>
                      <a:endParaRPr lang="en-US" sz="1000" b="0" dirty="0" smtClean="0">
                        <a:solidFill>
                          <a:schemeClr val="tx1"/>
                        </a:solidFill>
                        <a:effectLst/>
                      </a:endParaRPr>
                    </a:p>
                    <a:p>
                      <a:pPr marL="388620" marR="0" indent="-388620" algn="l">
                        <a:lnSpc>
                          <a:spcPct val="115000"/>
                        </a:lnSpc>
                        <a:spcBef>
                          <a:spcPts val="0"/>
                        </a:spcBef>
                        <a:spcAft>
                          <a:spcPts val="0"/>
                        </a:spcAft>
                      </a:pPr>
                      <a:r>
                        <a:rPr lang="en-US" sz="1600" b="0" dirty="0" smtClean="0">
                          <a:solidFill>
                            <a:schemeClr val="tx1"/>
                          </a:solidFill>
                          <a:effectLst/>
                        </a:rPr>
                        <a:t>ESS2</a:t>
                      </a:r>
                      <a:r>
                        <a:rPr lang="en-US" sz="1600" b="0" dirty="0">
                          <a:solidFill>
                            <a:schemeClr val="tx1"/>
                          </a:solidFill>
                          <a:effectLst/>
                        </a:rPr>
                        <a:t>: Earth’s Systems</a:t>
                      </a:r>
                      <a:endParaRPr lang="en-US" sz="2400" b="0" dirty="0">
                        <a:solidFill>
                          <a:schemeClr val="tx1"/>
                        </a:solidFill>
                        <a:effectLst/>
                      </a:endParaRPr>
                    </a:p>
                    <a:p>
                      <a:pPr marL="388620" marR="0" indent="-388620" algn="l">
                        <a:lnSpc>
                          <a:spcPct val="115000"/>
                        </a:lnSpc>
                        <a:spcBef>
                          <a:spcPts val="0"/>
                        </a:spcBef>
                        <a:spcAft>
                          <a:spcPts val="0"/>
                        </a:spcAft>
                      </a:pPr>
                      <a:endParaRPr lang="en-US" sz="1000" b="0" dirty="0" smtClean="0">
                        <a:solidFill>
                          <a:schemeClr val="tx1"/>
                        </a:solidFill>
                        <a:effectLst/>
                      </a:endParaRPr>
                    </a:p>
                    <a:p>
                      <a:pPr marL="388620" marR="0" indent="-388620" algn="l">
                        <a:lnSpc>
                          <a:spcPct val="115000"/>
                        </a:lnSpc>
                        <a:spcBef>
                          <a:spcPts val="0"/>
                        </a:spcBef>
                        <a:spcAft>
                          <a:spcPts val="0"/>
                        </a:spcAft>
                      </a:pPr>
                      <a:r>
                        <a:rPr lang="en-US" sz="1600" b="0" dirty="0" smtClean="0">
                          <a:solidFill>
                            <a:schemeClr val="tx1"/>
                          </a:solidFill>
                          <a:effectLst/>
                        </a:rPr>
                        <a:t>ESS3</a:t>
                      </a:r>
                      <a:r>
                        <a:rPr lang="en-US" sz="1600" b="0" dirty="0">
                          <a:solidFill>
                            <a:schemeClr val="tx1"/>
                          </a:solidFill>
                          <a:effectLst/>
                        </a:rPr>
                        <a:t>: Earth and Human </a:t>
                      </a:r>
                      <a:r>
                        <a:rPr lang="en-US" sz="1600" b="0" dirty="0" smtClean="0">
                          <a:solidFill>
                            <a:schemeClr val="tx1"/>
                          </a:solidFill>
                          <a:effectLst/>
                        </a:rPr>
                        <a:t>Activity</a:t>
                      </a:r>
                      <a:endParaRPr lang="en-US" sz="2400" b="0" dirty="0">
                        <a:solidFill>
                          <a:schemeClr val="tx1"/>
                        </a:solidFill>
                        <a:effectLst/>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CD5B5"/>
                    </a:solidFill>
                  </a:tcPr>
                </a:tc>
                <a:tc>
                  <a:txBody>
                    <a:bodyPr/>
                    <a:lstStyle/>
                    <a:p>
                      <a:pPr marL="573088" marR="0" indent="-573088" algn="l">
                        <a:lnSpc>
                          <a:spcPct val="115000"/>
                        </a:lnSpc>
                        <a:spcBef>
                          <a:spcPts val="0"/>
                        </a:spcBef>
                        <a:spcAft>
                          <a:spcPts val="0"/>
                        </a:spcAft>
                      </a:pPr>
                      <a:r>
                        <a:rPr lang="en-US" sz="1600" dirty="0">
                          <a:solidFill>
                            <a:schemeClr val="tx1"/>
                          </a:solidFill>
                          <a:effectLst/>
                        </a:rPr>
                        <a:t>ETS1: Engineering Design</a:t>
                      </a:r>
                      <a:endParaRPr lang="en-US" sz="2400" dirty="0">
                        <a:solidFill>
                          <a:schemeClr val="tx1"/>
                        </a:solidFill>
                        <a:effectLst/>
                      </a:endParaRPr>
                    </a:p>
                    <a:p>
                      <a:pPr marL="573088" marR="0" indent="-573088" algn="l">
                        <a:lnSpc>
                          <a:spcPct val="115000"/>
                        </a:lnSpc>
                        <a:spcBef>
                          <a:spcPts val="0"/>
                        </a:spcBef>
                        <a:spcAft>
                          <a:spcPts val="0"/>
                        </a:spcAft>
                      </a:pPr>
                      <a:endParaRPr lang="en-US" sz="1000" dirty="0" smtClean="0">
                        <a:solidFill>
                          <a:schemeClr val="tx1"/>
                        </a:solidFill>
                        <a:effectLst/>
                      </a:endParaRPr>
                    </a:p>
                    <a:p>
                      <a:pPr marL="573088" marR="0" indent="-573088" algn="l">
                        <a:lnSpc>
                          <a:spcPct val="115000"/>
                        </a:lnSpc>
                        <a:spcBef>
                          <a:spcPts val="0"/>
                        </a:spcBef>
                        <a:spcAft>
                          <a:spcPts val="0"/>
                        </a:spcAft>
                      </a:pPr>
                      <a:r>
                        <a:rPr lang="en-US" sz="1600" dirty="0" smtClean="0">
                          <a:solidFill>
                            <a:schemeClr val="tx1"/>
                          </a:solidFill>
                          <a:effectLst/>
                        </a:rPr>
                        <a:t>ETS2</a:t>
                      </a:r>
                      <a:r>
                        <a:rPr lang="en-US" sz="1600" dirty="0">
                          <a:solidFill>
                            <a:schemeClr val="tx1"/>
                          </a:solidFill>
                          <a:effectLst/>
                        </a:rPr>
                        <a:t>: Links Among Engineering, Technology, Science, and </a:t>
                      </a:r>
                      <a:r>
                        <a:rPr lang="en-US" sz="1600" dirty="0" smtClean="0">
                          <a:solidFill>
                            <a:schemeClr val="tx1"/>
                          </a:solidFill>
                          <a:effectLst/>
                        </a:rPr>
                        <a:t>Society</a:t>
                      </a:r>
                      <a:endParaRPr lang="en-US" sz="2400" dirty="0">
                        <a:solidFill>
                          <a:schemeClr val="tx1"/>
                        </a:solidFill>
                        <a:effectLst/>
                      </a:endParaRPr>
                    </a:p>
                  </a:txBody>
                  <a:tcPr marL="66567" marR="6656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C1DA"/>
                    </a:solidFill>
                  </a:tcPr>
                </a:tc>
              </a:tr>
            </a:tbl>
          </a:graphicData>
        </a:graphic>
      </p:graphicFrame>
      <p:sp>
        <p:nvSpPr>
          <p:cNvPr id="14357" name="Slide Number Placeholder 1"/>
          <p:cNvSpPr>
            <a:spLocks noGrp="1"/>
          </p:cNvSpPr>
          <p:nvPr>
            <p:ph type="sldNum" sz="quarter" idx="12"/>
          </p:nvPr>
        </p:nvSpPr>
        <p:spPr bwMode="auto">
          <a:xfrm>
            <a:off x="0" y="6400800"/>
            <a:ext cx="2133600" cy="365125"/>
          </a:xfrm>
          <a:prstGeom prst="rect">
            <a:avLst/>
          </a:prstGeom>
          <a:noFill/>
          <a:ln>
            <a:miter lim="800000"/>
            <a:headEnd/>
            <a:tailEnd/>
          </a:ln>
        </p:spPr>
        <p:txBody>
          <a:bodyPr anchor="ctr"/>
          <a:lstStyle/>
          <a:p>
            <a:pPr defTabSz="457200" fontAlgn="base">
              <a:spcBef>
                <a:spcPct val="0"/>
              </a:spcBef>
              <a:spcAft>
                <a:spcPct val="0"/>
              </a:spcAft>
            </a:pPr>
            <a:fld id="{F97CD1E2-C74C-4AF4-83C4-AA368B4FDAE4}" type="slidenum">
              <a:rPr lang="en-US" sz="1100">
                <a:solidFill>
                  <a:srgbClr val="000000"/>
                </a:solidFill>
                <a:latin typeface="Calibri" pitchFamily="34" charset="0"/>
                <a:ea typeface="ＭＳ Ｐゴシック" charset="-128"/>
              </a:rPr>
              <a:pPr defTabSz="457200" fontAlgn="base">
                <a:spcBef>
                  <a:spcPct val="0"/>
                </a:spcBef>
                <a:spcAft>
                  <a:spcPct val="0"/>
                </a:spcAft>
              </a:pPr>
              <a:t>67</a:t>
            </a:fld>
            <a:endParaRPr lang="en-US" sz="1100" dirty="0">
              <a:solidFill>
                <a:srgbClr val="000000"/>
              </a:solidFill>
              <a:latin typeface="Calibri" pitchFamily="34" charset="0"/>
              <a:ea typeface="ＭＳ Ｐゴシック" charset="-128"/>
            </a:endParaRPr>
          </a:p>
        </p:txBody>
      </p:sp>
      <p:sp>
        <p:nvSpPr>
          <p:cNvPr id="6" name="Title 1"/>
          <p:cNvSpPr txBox="1">
            <a:spLocks/>
          </p:cNvSpPr>
          <p:nvPr/>
        </p:nvSpPr>
        <p:spPr>
          <a:xfrm>
            <a:off x="457200" y="274638"/>
            <a:ext cx="6705600" cy="715962"/>
          </a:xfrm>
          <a:prstGeom prst="rect">
            <a:avLst/>
          </a:prstGeom>
        </p:spPr>
        <p:txBody>
          <a:bodyPr anchor="ctr">
            <a:noAutofit/>
          </a:bodyPr>
          <a:lstStyle>
            <a:lvl1pPr algn="l" defTabSz="914400" rtl="0" eaLnBrk="1" latinLnBrk="0" hangingPunct="1">
              <a:spcBef>
                <a:spcPct val="0"/>
              </a:spcBef>
              <a:buNone/>
              <a:defRPr sz="3600" kern="1200">
                <a:solidFill>
                  <a:srgbClr val="0071B5"/>
                </a:solidFill>
                <a:latin typeface="+mj-lt"/>
                <a:ea typeface="+mj-ea"/>
                <a:cs typeface="+mj-cs"/>
              </a:defRPr>
            </a:lvl1pPr>
          </a:lstStyle>
          <a:p>
            <a:r>
              <a:rPr lang="en-US" b="1" dirty="0" smtClean="0">
                <a:solidFill>
                  <a:schemeClr val="tx1"/>
                </a:solidFill>
              </a:rPr>
              <a:t>Disciplinary Core Ideas</a:t>
            </a:r>
            <a:endParaRPr lang="en-US" dirty="0">
              <a:solidFill>
                <a:schemeClr val="tx1"/>
              </a:solidFill>
            </a:endParaRPr>
          </a:p>
        </p:txBody>
      </p:sp>
    </p:spTree>
    <p:extLst>
      <p:ext uri="{BB962C8B-B14F-4D97-AF65-F5344CB8AC3E}">
        <p14:creationId xmlns:p14="http://schemas.microsoft.com/office/powerpoint/2010/main" val="71630574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533400"/>
            <a:ext cx="7230034" cy="990600"/>
          </a:xfrm>
          <a:ln w="28575">
            <a:noFill/>
          </a:ln>
        </p:spPr>
        <p:txBody>
          <a:bodyPr>
            <a:normAutofit/>
          </a:bodyPr>
          <a:lstStyle/>
          <a:p>
            <a:pPr marL="0" indent="0" algn="ctr">
              <a:buNone/>
            </a:pPr>
            <a:r>
              <a:rPr lang="en-US" b="1" dirty="0" smtClean="0">
                <a:latin typeface="Arial Narrow" pitchFamily="34" charset="0"/>
              </a:rPr>
              <a:t>Standards = 3 Dimensions</a:t>
            </a:r>
          </a:p>
        </p:txBody>
      </p:sp>
      <p:sp>
        <p:nvSpPr>
          <p:cNvPr id="4" name="Content Placeholder 2"/>
          <p:cNvSpPr>
            <a:spLocks noGrp="1"/>
          </p:cNvSpPr>
          <p:nvPr>
            <p:ph sz="half" idx="1"/>
          </p:nvPr>
        </p:nvSpPr>
        <p:spPr>
          <a:xfrm>
            <a:off x="609600" y="1524000"/>
            <a:ext cx="4343400" cy="4800600"/>
          </a:xfrm>
          <a:prstGeom prst="rect">
            <a:avLst/>
          </a:prstGeom>
          <a:solidFill>
            <a:schemeClr val="bg1"/>
          </a:solidFill>
          <a:ln w="28575">
            <a:solidFill>
              <a:schemeClr val="tx1"/>
            </a:solidFill>
          </a:ln>
        </p:spPr>
        <p:txBody>
          <a:bodyPr>
            <a:noAutofit/>
          </a:bodyPr>
          <a:lstStyle/>
          <a:p>
            <a:pPr marL="45720" indent="0">
              <a:buNone/>
            </a:pPr>
            <a:r>
              <a:rPr lang="en-US" dirty="0" smtClean="0">
                <a:solidFill>
                  <a:schemeClr val="tx1"/>
                </a:solidFill>
              </a:rPr>
              <a:t>Not separate treatment of “</a:t>
            </a:r>
            <a:r>
              <a:rPr lang="en-US" dirty="0" smtClean="0">
                <a:solidFill>
                  <a:srgbClr val="FF0000"/>
                </a:solidFill>
              </a:rPr>
              <a:t>content</a:t>
            </a:r>
            <a:r>
              <a:rPr lang="en-US" dirty="0" smtClean="0">
                <a:solidFill>
                  <a:schemeClr val="tx1"/>
                </a:solidFill>
              </a:rPr>
              <a:t>” and “</a:t>
            </a:r>
            <a:r>
              <a:rPr lang="en-US" dirty="0" smtClean="0">
                <a:solidFill>
                  <a:srgbClr val="FF0000"/>
                </a:solidFill>
              </a:rPr>
              <a:t>inquiry</a:t>
            </a:r>
            <a:r>
              <a:rPr lang="en-US" dirty="0" smtClean="0">
                <a:solidFill>
                  <a:schemeClr val="tx1"/>
                </a:solidFill>
              </a:rPr>
              <a:t>”</a:t>
            </a:r>
            <a:endParaRPr lang="en-US" dirty="0">
              <a:solidFill>
                <a:schemeClr val="tx1"/>
              </a:solidFill>
            </a:endParaRPr>
          </a:p>
          <a:p>
            <a:r>
              <a:rPr lang="en-US" dirty="0" smtClean="0">
                <a:solidFill>
                  <a:schemeClr val="tx1"/>
                </a:solidFill>
              </a:rPr>
              <a:t>Curriculum and instruction needs to do more than present and assess scientific ideas – they need to </a:t>
            </a:r>
            <a:r>
              <a:rPr lang="en-US" b="1" dirty="0" smtClean="0">
                <a:solidFill>
                  <a:srgbClr val="FF0000"/>
                </a:solidFill>
              </a:rPr>
              <a:t>involve learners in using scientific practices to develop and apply the scientific ideas</a:t>
            </a:r>
            <a:r>
              <a:rPr lang="en-US" dirty="0" smtClean="0">
                <a:solidFill>
                  <a:srgbClr val="FF0000"/>
                </a:solidFill>
              </a:rPr>
              <a:t>.</a:t>
            </a:r>
            <a:r>
              <a:rPr lang="en-US" dirty="0" smtClean="0"/>
              <a:t/>
            </a:r>
            <a:br>
              <a:rPr lang="en-US" dirty="0" smtClean="0"/>
            </a:br>
            <a:endParaRPr lang="en-US" dirty="0"/>
          </a:p>
        </p:txBody>
      </p:sp>
      <p:pic>
        <p:nvPicPr>
          <p:cNvPr id="23556" name="Picture 5"/>
          <p:cNvPicPr>
            <a:picLocks noChangeAspect="1"/>
          </p:cNvPicPr>
          <p:nvPr/>
        </p:nvPicPr>
        <p:blipFill>
          <a:blip r:embed="rId3" cstate="print"/>
          <a:srcRect/>
          <a:stretch>
            <a:fillRect/>
          </a:stretch>
        </p:blipFill>
        <p:spPr bwMode="auto">
          <a:xfrm>
            <a:off x="5581534" y="1676400"/>
            <a:ext cx="2544285" cy="4896935"/>
          </a:xfrm>
          <a:prstGeom prst="rect">
            <a:avLst/>
          </a:prstGeom>
          <a:noFill/>
          <a:ln w="28575">
            <a:solidFill>
              <a:schemeClr val="tx1"/>
            </a:solidFill>
            <a:miter lim="800000"/>
            <a:headEnd/>
            <a:tailEnd/>
          </a:ln>
        </p:spPr>
      </p:pic>
      <p:sp>
        <p:nvSpPr>
          <p:cNvPr id="23557" name="TextBox 6"/>
          <p:cNvSpPr txBox="1">
            <a:spLocks noChangeArrowheads="1"/>
          </p:cNvSpPr>
          <p:nvPr/>
        </p:nvSpPr>
        <p:spPr bwMode="auto">
          <a:xfrm>
            <a:off x="8124825" y="1978818"/>
            <a:ext cx="942975" cy="614363"/>
          </a:xfrm>
          <a:prstGeom prst="rect">
            <a:avLst/>
          </a:prstGeom>
          <a:noFill/>
          <a:ln w="9525">
            <a:noFill/>
            <a:miter lim="800000"/>
            <a:headEnd/>
            <a:tailEnd/>
          </a:ln>
        </p:spPr>
        <p:txBody>
          <a:bodyPr>
            <a:spAutoFit/>
          </a:bodyPr>
          <a:lstStyle/>
          <a:p>
            <a:pPr>
              <a:lnSpc>
                <a:spcPts val="2000"/>
              </a:lnSpc>
            </a:pPr>
            <a:r>
              <a:rPr lang="en-US" sz="2000" b="1" dirty="0">
                <a:solidFill>
                  <a:srgbClr val="FF0000"/>
                </a:solidFill>
                <a:latin typeface="Calibri" pitchFamily="34" charset="0"/>
                <a:cs typeface="Calibri" pitchFamily="34" charset="0"/>
              </a:rPr>
              <a:t>Core </a:t>
            </a:r>
          </a:p>
          <a:p>
            <a:pPr>
              <a:lnSpc>
                <a:spcPts val="2000"/>
              </a:lnSpc>
            </a:pPr>
            <a:r>
              <a:rPr lang="en-US" sz="2000" b="1" dirty="0">
                <a:solidFill>
                  <a:srgbClr val="FF0000"/>
                </a:solidFill>
                <a:latin typeface="Calibri" pitchFamily="34" charset="0"/>
                <a:cs typeface="Calibri" pitchFamily="34" charset="0"/>
              </a:rPr>
              <a:t>Ideas</a:t>
            </a:r>
          </a:p>
        </p:txBody>
      </p:sp>
      <p:sp>
        <p:nvSpPr>
          <p:cNvPr id="23558" name="TextBox 7"/>
          <p:cNvSpPr txBox="1">
            <a:spLocks noChangeArrowheads="1"/>
          </p:cNvSpPr>
          <p:nvPr/>
        </p:nvSpPr>
        <p:spPr bwMode="auto">
          <a:xfrm>
            <a:off x="5074920" y="2514600"/>
            <a:ext cx="1143000" cy="400110"/>
          </a:xfrm>
          <a:prstGeom prst="rect">
            <a:avLst/>
          </a:prstGeom>
          <a:noFill/>
          <a:ln w="9525">
            <a:noFill/>
            <a:miter lim="800000"/>
            <a:headEnd/>
            <a:tailEnd/>
          </a:ln>
        </p:spPr>
        <p:txBody>
          <a:bodyPr wrap="square">
            <a:spAutoFit/>
          </a:bodyPr>
          <a:lstStyle/>
          <a:p>
            <a:r>
              <a:rPr lang="en-US" sz="2000" b="1" dirty="0">
                <a:solidFill>
                  <a:srgbClr val="FF0000"/>
                </a:solidFill>
                <a:latin typeface="Calibri" pitchFamily="34" charset="0"/>
                <a:cs typeface="Calibri" pitchFamily="34" charset="0"/>
              </a:rPr>
              <a:t>Practices</a:t>
            </a:r>
          </a:p>
        </p:txBody>
      </p:sp>
      <p:sp>
        <p:nvSpPr>
          <p:cNvPr id="23559" name="TextBox 8"/>
          <p:cNvSpPr txBox="1">
            <a:spLocks noChangeArrowheads="1"/>
          </p:cNvSpPr>
          <p:nvPr/>
        </p:nvSpPr>
        <p:spPr bwMode="auto">
          <a:xfrm>
            <a:off x="6248400" y="1524000"/>
            <a:ext cx="1614488" cy="614363"/>
          </a:xfrm>
          <a:prstGeom prst="rect">
            <a:avLst/>
          </a:prstGeom>
          <a:noFill/>
          <a:ln w="9525">
            <a:noFill/>
            <a:miter lim="800000"/>
            <a:headEnd/>
            <a:tailEnd/>
          </a:ln>
        </p:spPr>
        <p:txBody>
          <a:bodyPr>
            <a:spAutoFit/>
          </a:bodyPr>
          <a:lstStyle/>
          <a:p>
            <a:pPr>
              <a:lnSpc>
                <a:spcPts val="2000"/>
              </a:lnSpc>
            </a:pPr>
            <a:r>
              <a:rPr lang="en-US" sz="2000" b="1" dirty="0">
                <a:solidFill>
                  <a:srgbClr val="FF0000"/>
                </a:solidFill>
                <a:latin typeface="Calibri" pitchFamily="34" charset="0"/>
                <a:cs typeface="Calibri" pitchFamily="34" charset="0"/>
              </a:rPr>
              <a:t>Crosscutting Concepts</a:t>
            </a:r>
          </a:p>
        </p:txBody>
      </p:sp>
    </p:spTree>
    <p:extLst>
      <p:ext uri="{BB962C8B-B14F-4D97-AF65-F5344CB8AC3E}">
        <p14:creationId xmlns:p14="http://schemas.microsoft.com/office/powerpoint/2010/main" val="232311182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K screensho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9312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9822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2743200"/>
            <a:ext cx="8470900" cy="1778000"/>
          </a:xfrm>
          <a:prstGeom prst="rect">
            <a:avLst/>
          </a:prstGeom>
        </p:spPr>
      </p:pic>
    </p:spTree>
    <p:extLst>
      <p:ext uri="{BB962C8B-B14F-4D97-AF65-F5344CB8AC3E}">
        <p14:creationId xmlns:p14="http://schemas.microsoft.com/office/powerpoint/2010/main" val="390186113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K2 scre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0"/>
            <a:ext cx="655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47181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128" y="1031031"/>
            <a:ext cx="4159672" cy="479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281613" y="170809"/>
            <a:ext cx="1813112" cy="9253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rPr>
              <a:t>Inside the NGSS Box</a:t>
            </a:r>
            <a:endParaRPr lang="en-US" sz="2400" dirty="0">
              <a:solidFill>
                <a:prstClr val="black"/>
              </a:solidFill>
            </a:endParaRPr>
          </a:p>
        </p:txBody>
      </p:sp>
      <p:sp>
        <p:nvSpPr>
          <p:cNvPr id="4" name="Right Brace 3"/>
          <p:cNvSpPr/>
          <p:nvPr/>
        </p:nvSpPr>
        <p:spPr>
          <a:xfrm flipH="1">
            <a:off x="2032747" y="1102962"/>
            <a:ext cx="152400" cy="1226561"/>
          </a:xfrm>
          <a:prstGeom prst="rightBrace">
            <a:avLst>
              <a:gd name="adj1" fmla="val 8333"/>
              <a:gd name="adj2" fmla="val 2132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5" name="TextBox 4"/>
          <p:cNvSpPr txBox="1"/>
          <p:nvPr/>
        </p:nvSpPr>
        <p:spPr>
          <a:xfrm>
            <a:off x="212912" y="1176974"/>
            <a:ext cx="1833283" cy="1138773"/>
          </a:xfrm>
          <a:prstGeom prst="rect">
            <a:avLst/>
          </a:prstGeom>
          <a:noFill/>
        </p:spPr>
        <p:txBody>
          <a:bodyPr wrap="square" rtlCol="0">
            <a:spAutoFit/>
          </a:bodyPr>
          <a:lstStyle/>
          <a:p>
            <a:pPr algn="r"/>
            <a:r>
              <a:rPr lang="en-US" b="1" dirty="0">
                <a:solidFill>
                  <a:srgbClr val="FF0000"/>
                </a:solidFill>
                <a:cs typeface="Calibri" pitchFamily="34" charset="0"/>
              </a:rPr>
              <a:t>What is Assessed</a:t>
            </a:r>
            <a:br>
              <a:rPr lang="en-US" b="1" dirty="0">
                <a:solidFill>
                  <a:srgbClr val="FF0000"/>
                </a:solidFill>
                <a:cs typeface="Calibri" pitchFamily="34" charset="0"/>
              </a:rPr>
            </a:br>
            <a:r>
              <a:rPr lang="en-US" sz="1000" dirty="0">
                <a:solidFill>
                  <a:prstClr val="black"/>
                </a:solidFill>
                <a:cs typeface="Calibri" pitchFamily="34" charset="0"/>
              </a:rPr>
              <a:t>A collection of several performance expectations describing what students should be able to do to master this standard</a:t>
            </a:r>
          </a:p>
        </p:txBody>
      </p:sp>
      <p:sp>
        <p:nvSpPr>
          <p:cNvPr id="6" name="TextBox 5"/>
          <p:cNvSpPr txBox="1"/>
          <p:nvPr/>
        </p:nvSpPr>
        <p:spPr>
          <a:xfrm>
            <a:off x="212912" y="3087390"/>
            <a:ext cx="1819835" cy="1292662"/>
          </a:xfrm>
          <a:prstGeom prst="rect">
            <a:avLst/>
          </a:prstGeom>
          <a:noFill/>
        </p:spPr>
        <p:txBody>
          <a:bodyPr wrap="square" rtlCol="0">
            <a:spAutoFit/>
          </a:bodyPr>
          <a:lstStyle/>
          <a:p>
            <a:pPr algn="r"/>
            <a:r>
              <a:rPr lang="en-US" b="1" dirty="0">
                <a:solidFill>
                  <a:srgbClr val="FF0000"/>
                </a:solidFill>
                <a:cs typeface="Calibri" pitchFamily="34" charset="0"/>
              </a:rPr>
              <a:t>Foundation Box</a:t>
            </a:r>
          </a:p>
          <a:p>
            <a:pPr algn="r"/>
            <a:r>
              <a:rPr lang="en-US" sz="1000" dirty="0">
                <a:solidFill>
                  <a:prstClr val="black"/>
                </a:solidFill>
                <a:cs typeface="Calibri" pitchFamily="34" charset="0"/>
              </a:rPr>
              <a:t>The practices, core disciplinary ideas, and crosscutting concepts from the </a:t>
            </a:r>
            <a:r>
              <a:rPr lang="en-US" sz="1000" i="1" dirty="0">
                <a:solidFill>
                  <a:prstClr val="black"/>
                </a:solidFill>
                <a:cs typeface="Calibri" pitchFamily="34" charset="0"/>
              </a:rPr>
              <a:t>Framework for K-12 Science Education </a:t>
            </a:r>
            <a:r>
              <a:rPr lang="en-US" sz="1000" dirty="0">
                <a:solidFill>
                  <a:prstClr val="black"/>
                </a:solidFill>
                <a:cs typeface="Calibri" pitchFamily="34" charset="0"/>
              </a:rPr>
              <a:t/>
            </a:r>
            <a:br>
              <a:rPr lang="en-US" sz="1000" dirty="0">
                <a:solidFill>
                  <a:prstClr val="black"/>
                </a:solidFill>
                <a:cs typeface="Calibri" pitchFamily="34" charset="0"/>
              </a:rPr>
            </a:br>
            <a:r>
              <a:rPr lang="en-US" sz="1000" dirty="0">
                <a:solidFill>
                  <a:prstClr val="black"/>
                </a:solidFill>
                <a:cs typeface="Calibri" pitchFamily="34" charset="0"/>
              </a:rPr>
              <a:t>that were used to form the performance expectations</a:t>
            </a:r>
            <a:endParaRPr lang="en-US" sz="1000" b="1" dirty="0">
              <a:solidFill>
                <a:prstClr val="black"/>
              </a:solidFill>
              <a:cs typeface="Calibri" pitchFamily="34" charset="0"/>
            </a:endParaRPr>
          </a:p>
        </p:txBody>
      </p:sp>
      <p:sp>
        <p:nvSpPr>
          <p:cNvPr id="7" name="Right Brace 6"/>
          <p:cNvSpPr/>
          <p:nvPr/>
        </p:nvSpPr>
        <p:spPr>
          <a:xfrm flipH="1">
            <a:off x="2032747" y="2365874"/>
            <a:ext cx="152400" cy="2342193"/>
          </a:xfrm>
          <a:prstGeom prst="rightBrace">
            <a:avLst>
              <a:gd name="adj1" fmla="val 8333"/>
              <a:gd name="adj2" fmla="val 392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8" name="TextBox 7"/>
          <p:cNvSpPr txBox="1"/>
          <p:nvPr/>
        </p:nvSpPr>
        <p:spPr>
          <a:xfrm>
            <a:off x="212912" y="4745777"/>
            <a:ext cx="1833282" cy="1138773"/>
          </a:xfrm>
          <a:prstGeom prst="rect">
            <a:avLst/>
          </a:prstGeom>
          <a:noFill/>
        </p:spPr>
        <p:txBody>
          <a:bodyPr wrap="square" rtlCol="0">
            <a:spAutoFit/>
          </a:bodyPr>
          <a:lstStyle/>
          <a:p>
            <a:pPr algn="r"/>
            <a:r>
              <a:rPr lang="en-US" b="1" dirty="0">
                <a:solidFill>
                  <a:srgbClr val="FF0000"/>
                </a:solidFill>
                <a:cs typeface="Calibri" pitchFamily="34" charset="0"/>
              </a:rPr>
              <a:t>Connection Box</a:t>
            </a:r>
          </a:p>
          <a:p>
            <a:pPr algn="r"/>
            <a:r>
              <a:rPr lang="en-US" sz="1000" dirty="0">
                <a:solidFill>
                  <a:prstClr val="black"/>
                </a:solidFill>
                <a:cs typeface="Calibri" pitchFamily="34" charset="0"/>
              </a:rPr>
              <a:t>Other standards in the </a:t>
            </a:r>
            <a:r>
              <a:rPr lang="en-US" sz="1000" i="1" dirty="0">
                <a:solidFill>
                  <a:prstClr val="black"/>
                </a:solidFill>
                <a:cs typeface="Calibri" pitchFamily="34" charset="0"/>
              </a:rPr>
              <a:t>Next Generation Science Standards </a:t>
            </a:r>
            <a:r>
              <a:rPr lang="en-US" sz="1000" dirty="0">
                <a:solidFill>
                  <a:prstClr val="black"/>
                </a:solidFill>
                <a:cs typeface="Calibri" pitchFamily="34" charset="0"/>
              </a:rPr>
              <a:t>or in the </a:t>
            </a:r>
            <a:r>
              <a:rPr lang="en-US" sz="1000" i="1" dirty="0">
                <a:solidFill>
                  <a:prstClr val="black"/>
                </a:solidFill>
                <a:cs typeface="Calibri" pitchFamily="34" charset="0"/>
              </a:rPr>
              <a:t>Common Core State Standards</a:t>
            </a:r>
            <a:r>
              <a:rPr lang="en-US" sz="1000" dirty="0">
                <a:solidFill>
                  <a:prstClr val="black"/>
                </a:solidFill>
                <a:cs typeface="Calibri" pitchFamily="34" charset="0"/>
              </a:rPr>
              <a:t> that are related</a:t>
            </a:r>
            <a:br>
              <a:rPr lang="en-US" sz="1000" dirty="0">
                <a:solidFill>
                  <a:prstClr val="black"/>
                </a:solidFill>
                <a:cs typeface="Calibri" pitchFamily="34" charset="0"/>
              </a:rPr>
            </a:br>
            <a:r>
              <a:rPr lang="en-US" sz="1000" dirty="0">
                <a:solidFill>
                  <a:prstClr val="black"/>
                </a:solidFill>
                <a:cs typeface="Calibri" pitchFamily="34" charset="0"/>
              </a:rPr>
              <a:t> to this standard </a:t>
            </a:r>
          </a:p>
        </p:txBody>
      </p:sp>
      <p:sp>
        <p:nvSpPr>
          <p:cNvPr id="9" name="Right Brace 8"/>
          <p:cNvSpPr/>
          <p:nvPr/>
        </p:nvSpPr>
        <p:spPr>
          <a:xfrm flipH="1">
            <a:off x="2028825" y="4743078"/>
            <a:ext cx="156322" cy="1054574"/>
          </a:xfrm>
          <a:prstGeom prst="rightBrace">
            <a:avLst>
              <a:gd name="adj1" fmla="val 8333"/>
              <a:gd name="adj2" fmla="val 197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14" name="TextBox 13"/>
          <p:cNvSpPr txBox="1"/>
          <p:nvPr/>
        </p:nvSpPr>
        <p:spPr>
          <a:xfrm>
            <a:off x="3202707" y="228816"/>
            <a:ext cx="3293185" cy="815608"/>
          </a:xfrm>
          <a:prstGeom prst="rect">
            <a:avLst/>
          </a:prstGeom>
          <a:noFill/>
        </p:spPr>
        <p:txBody>
          <a:bodyPr wrap="square" rtlCol="0">
            <a:spAutoFit/>
          </a:bodyPr>
          <a:lstStyle/>
          <a:p>
            <a:r>
              <a:rPr lang="en-US" sz="1100" b="1" dirty="0">
                <a:solidFill>
                  <a:srgbClr val="FF0000"/>
                </a:solidFill>
                <a:cs typeface="Calibri" pitchFamily="34" charset="0"/>
              </a:rPr>
              <a:t>Title and Code</a:t>
            </a:r>
            <a:r>
              <a:rPr lang="en-US" sz="1200" b="1" dirty="0">
                <a:solidFill>
                  <a:srgbClr val="FF0000"/>
                </a:solidFill>
                <a:cs typeface="Calibri" pitchFamily="34" charset="0"/>
              </a:rPr>
              <a:t/>
            </a:r>
            <a:br>
              <a:rPr lang="en-US" sz="1200" b="1" dirty="0">
                <a:solidFill>
                  <a:srgbClr val="FF0000"/>
                </a:solidFill>
                <a:cs typeface="Calibri" pitchFamily="34" charset="0"/>
              </a:rPr>
            </a:br>
            <a:r>
              <a:rPr lang="en-US" sz="900" dirty="0">
                <a:solidFill>
                  <a:prstClr val="black"/>
                </a:solidFill>
                <a:cs typeface="Calibri" pitchFamily="34" charset="0"/>
              </a:rPr>
              <a:t>The titles of standard pages are not necessarily unique and may be reused at several different grade levels . The code, however, is a unique identifier for each set based on the grade level, content area, and topic it addresses.</a:t>
            </a:r>
          </a:p>
        </p:txBody>
      </p:sp>
      <p:sp>
        <p:nvSpPr>
          <p:cNvPr id="15" name="Rounded Rectangle 14"/>
          <p:cNvSpPr/>
          <p:nvPr/>
        </p:nvSpPr>
        <p:spPr>
          <a:xfrm flipV="1">
            <a:off x="2270311" y="1031262"/>
            <a:ext cx="1923863" cy="1010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24" name="Elbow Connector 23"/>
          <p:cNvCxnSpPr/>
          <p:nvPr/>
        </p:nvCxnSpPr>
        <p:spPr>
          <a:xfrm rot="5400000">
            <a:off x="2842752" y="620675"/>
            <a:ext cx="671894" cy="149280"/>
          </a:xfrm>
          <a:prstGeom prst="bentConnector3">
            <a:avLst>
              <a:gd name="adj1" fmla="val -93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140564" y="6237634"/>
            <a:ext cx="893106" cy="461665"/>
          </a:xfrm>
          <a:prstGeom prst="rect">
            <a:avLst/>
          </a:prstGeom>
          <a:noFill/>
        </p:spPr>
        <p:txBody>
          <a:bodyPr wrap="square" rtlCol="0">
            <a:spAutoFit/>
          </a:bodyPr>
          <a:lstStyle/>
          <a:p>
            <a:r>
              <a:rPr lang="en-US" sz="800" i="1" dirty="0">
                <a:solidFill>
                  <a:prstClr val="black"/>
                </a:solidFill>
                <a:cs typeface="Calibri" pitchFamily="34" charset="0"/>
              </a:rPr>
              <a:t>Based on the January 2013 Draft of NGSS</a:t>
            </a:r>
          </a:p>
        </p:txBody>
      </p:sp>
    </p:spTree>
    <p:extLst>
      <p:ext uri="{BB962C8B-B14F-4D97-AF65-F5344CB8AC3E}">
        <p14:creationId xmlns:p14="http://schemas.microsoft.com/office/powerpoint/2010/main" val="262716796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128" y="1031031"/>
            <a:ext cx="4159672" cy="47988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281613" y="170809"/>
            <a:ext cx="1813112" cy="9253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rPr>
              <a:t>Inside the NGSS Box</a:t>
            </a:r>
            <a:endParaRPr lang="en-US" sz="2400" dirty="0">
              <a:solidFill>
                <a:prstClr val="black"/>
              </a:solidFill>
            </a:endParaRPr>
          </a:p>
        </p:txBody>
      </p:sp>
      <p:sp>
        <p:nvSpPr>
          <p:cNvPr id="6" name="TextBox 5"/>
          <p:cNvSpPr txBox="1"/>
          <p:nvPr/>
        </p:nvSpPr>
        <p:spPr>
          <a:xfrm>
            <a:off x="212912" y="3087390"/>
            <a:ext cx="1819835" cy="1292662"/>
          </a:xfrm>
          <a:prstGeom prst="rect">
            <a:avLst/>
          </a:prstGeom>
          <a:noFill/>
        </p:spPr>
        <p:txBody>
          <a:bodyPr wrap="square" rtlCol="0">
            <a:spAutoFit/>
          </a:bodyPr>
          <a:lstStyle/>
          <a:p>
            <a:pPr algn="r"/>
            <a:r>
              <a:rPr lang="en-US" b="1" dirty="0">
                <a:solidFill>
                  <a:srgbClr val="FF0000"/>
                </a:solidFill>
                <a:cs typeface="Calibri" pitchFamily="34" charset="0"/>
              </a:rPr>
              <a:t>Foundation Box</a:t>
            </a:r>
          </a:p>
          <a:p>
            <a:pPr algn="r"/>
            <a:r>
              <a:rPr lang="en-US" sz="1000" dirty="0">
                <a:solidFill>
                  <a:prstClr val="black"/>
                </a:solidFill>
                <a:cs typeface="Calibri" pitchFamily="34" charset="0"/>
              </a:rPr>
              <a:t>The practices, core disciplinary ideas, and crosscutting concepts from the </a:t>
            </a:r>
            <a:r>
              <a:rPr lang="en-US" sz="1000" i="1" dirty="0">
                <a:solidFill>
                  <a:prstClr val="black"/>
                </a:solidFill>
                <a:cs typeface="Calibri" pitchFamily="34" charset="0"/>
              </a:rPr>
              <a:t>Framework for K-12 Science Education </a:t>
            </a:r>
            <a:r>
              <a:rPr lang="en-US" sz="1000" dirty="0">
                <a:solidFill>
                  <a:prstClr val="black"/>
                </a:solidFill>
                <a:cs typeface="Calibri" pitchFamily="34" charset="0"/>
              </a:rPr>
              <a:t/>
            </a:r>
            <a:br>
              <a:rPr lang="en-US" sz="1000" dirty="0">
                <a:solidFill>
                  <a:prstClr val="black"/>
                </a:solidFill>
                <a:cs typeface="Calibri" pitchFamily="34" charset="0"/>
              </a:rPr>
            </a:br>
            <a:r>
              <a:rPr lang="en-US" sz="1000" dirty="0">
                <a:solidFill>
                  <a:prstClr val="black"/>
                </a:solidFill>
                <a:cs typeface="Calibri" pitchFamily="34" charset="0"/>
              </a:rPr>
              <a:t>that were used to form the performance expectations</a:t>
            </a:r>
            <a:endParaRPr lang="en-US" sz="1000" b="1" dirty="0">
              <a:solidFill>
                <a:prstClr val="black"/>
              </a:solidFill>
              <a:cs typeface="Calibri" pitchFamily="34" charset="0"/>
            </a:endParaRPr>
          </a:p>
        </p:txBody>
      </p:sp>
      <p:sp>
        <p:nvSpPr>
          <p:cNvPr id="7" name="Right Brace 6"/>
          <p:cNvSpPr/>
          <p:nvPr/>
        </p:nvSpPr>
        <p:spPr>
          <a:xfrm flipH="1">
            <a:off x="2032747" y="2365874"/>
            <a:ext cx="152400" cy="2342193"/>
          </a:xfrm>
          <a:prstGeom prst="rightBrace">
            <a:avLst>
              <a:gd name="adj1" fmla="val 8333"/>
              <a:gd name="adj2" fmla="val 392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13" name="Rounded Rectangle 12"/>
          <p:cNvSpPr/>
          <p:nvPr/>
        </p:nvSpPr>
        <p:spPr>
          <a:xfrm flipV="1">
            <a:off x="2270310" y="2365457"/>
            <a:ext cx="1383315" cy="2346749"/>
          </a:xfrm>
          <a:prstGeom prst="roundRect">
            <a:avLst>
              <a:gd name="adj" fmla="val 0"/>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6" name="Rounded Rectangle 15"/>
          <p:cNvSpPr/>
          <p:nvPr/>
        </p:nvSpPr>
        <p:spPr>
          <a:xfrm flipV="1">
            <a:off x="3676692" y="2365457"/>
            <a:ext cx="1606161" cy="2346751"/>
          </a:xfrm>
          <a:prstGeom prst="roundRect">
            <a:avLst>
              <a:gd name="adj" fmla="val 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7" name="Rounded Rectangle 16"/>
          <p:cNvSpPr/>
          <p:nvPr/>
        </p:nvSpPr>
        <p:spPr>
          <a:xfrm flipV="1">
            <a:off x="5315446" y="2365458"/>
            <a:ext cx="1056767" cy="2346748"/>
          </a:xfrm>
          <a:prstGeom prst="roundRect">
            <a:avLst>
              <a:gd name="adj" fmla="val 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21" name="TextBox 20"/>
          <p:cNvSpPr txBox="1"/>
          <p:nvPr/>
        </p:nvSpPr>
        <p:spPr>
          <a:xfrm>
            <a:off x="6572092" y="2703638"/>
            <a:ext cx="2481524" cy="677108"/>
          </a:xfrm>
          <a:prstGeom prst="rect">
            <a:avLst/>
          </a:prstGeom>
          <a:noFill/>
        </p:spPr>
        <p:txBody>
          <a:bodyPr wrap="square" rtlCol="0">
            <a:spAutoFit/>
          </a:bodyPr>
          <a:lstStyle/>
          <a:p>
            <a:r>
              <a:rPr lang="en-US" sz="1100" b="1" dirty="0">
                <a:solidFill>
                  <a:srgbClr val="003399"/>
                </a:solidFill>
                <a:cs typeface="Calibri" pitchFamily="34" charset="0"/>
              </a:rPr>
              <a:t>Scientific &amp; Engineering Practices</a:t>
            </a:r>
            <a:r>
              <a:rPr lang="en-US" sz="1100" b="1" dirty="0">
                <a:solidFill>
                  <a:srgbClr val="FF0000"/>
                </a:solidFill>
                <a:cs typeface="Calibri" pitchFamily="34" charset="0"/>
              </a:rPr>
              <a:t/>
            </a:r>
            <a:br>
              <a:rPr lang="en-US" sz="1100" b="1" dirty="0">
                <a:solidFill>
                  <a:srgbClr val="FF0000"/>
                </a:solidFill>
                <a:cs typeface="Calibri" pitchFamily="34" charset="0"/>
              </a:rPr>
            </a:br>
            <a:r>
              <a:rPr lang="en-US" sz="900" dirty="0">
                <a:solidFill>
                  <a:prstClr val="black"/>
                </a:solidFill>
                <a:cs typeface="Calibri" pitchFamily="34" charset="0"/>
              </a:rPr>
              <a:t>Activities that scientists and engineers engage in to either understand the world or solve a problem</a:t>
            </a:r>
          </a:p>
        </p:txBody>
      </p:sp>
      <p:sp>
        <p:nvSpPr>
          <p:cNvPr id="22" name="TextBox 21"/>
          <p:cNvSpPr txBox="1"/>
          <p:nvPr/>
        </p:nvSpPr>
        <p:spPr>
          <a:xfrm>
            <a:off x="6572092" y="3363334"/>
            <a:ext cx="2481524" cy="677108"/>
          </a:xfrm>
          <a:prstGeom prst="rect">
            <a:avLst/>
          </a:prstGeom>
          <a:noFill/>
          <a:ln>
            <a:noFill/>
          </a:ln>
        </p:spPr>
        <p:txBody>
          <a:bodyPr wrap="square" rtlCol="0">
            <a:spAutoFit/>
          </a:bodyPr>
          <a:lstStyle/>
          <a:p>
            <a:r>
              <a:rPr lang="en-US" sz="1100" b="1" dirty="0">
                <a:solidFill>
                  <a:srgbClr val="FF6600"/>
                </a:solidFill>
                <a:cs typeface="Calibri" pitchFamily="34" charset="0"/>
              </a:rPr>
              <a:t>Disciplinary Core Ideas</a:t>
            </a:r>
            <a:br>
              <a:rPr lang="en-US" sz="1100" b="1" dirty="0">
                <a:solidFill>
                  <a:srgbClr val="FF6600"/>
                </a:solidFill>
                <a:cs typeface="Calibri" pitchFamily="34" charset="0"/>
              </a:rPr>
            </a:br>
            <a:r>
              <a:rPr lang="en-US" sz="900" dirty="0">
                <a:solidFill>
                  <a:prstClr val="black"/>
                </a:solidFill>
                <a:cs typeface="Calibri" pitchFamily="34" charset="0"/>
              </a:rPr>
              <a:t>Concepts in science and engineering that have broad importance within and across disciplines as well as relevance in people’s lives. </a:t>
            </a:r>
          </a:p>
        </p:txBody>
      </p:sp>
      <p:sp>
        <p:nvSpPr>
          <p:cNvPr id="23" name="TextBox 22"/>
          <p:cNvSpPr txBox="1"/>
          <p:nvPr/>
        </p:nvSpPr>
        <p:spPr>
          <a:xfrm>
            <a:off x="6572092" y="4023262"/>
            <a:ext cx="2481524" cy="677108"/>
          </a:xfrm>
          <a:prstGeom prst="rect">
            <a:avLst/>
          </a:prstGeom>
          <a:noFill/>
        </p:spPr>
        <p:txBody>
          <a:bodyPr wrap="square" rtlCol="0">
            <a:spAutoFit/>
          </a:bodyPr>
          <a:lstStyle/>
          <a:p>
            <a:r>
              <a:rPr lang="en-US" sz="1100" b="1" dirty="0">
                <a:solidFill>
                  <a:srgbClr val="00B050"/>
                </a:solidFill>
                <a:cs typeface="Calibri" pitchFamily="34" charset="0"/>
              </a:rPr>
              <a:t>Crosscutting Concepts</a:t>
            </a:r>
            <a:r>
              <a:rPr lang="en-US" sz="1100" b="1" dirty="0">
                <a:solidFill>
                  <a:srgbClr val="FF0000"/>
                </a:solidFill>
                <a:cs typeface="Calibri" pitchFamily="34" charset="0"/>
              </a:rPr>
              <a:t/>
            </a:r>
            <a:br>
              <a:rPr lang="en-US" sz="1100" b="1" dirty="0">
                <a:solidFill>
                  <a:srgbClr val="FF0000"/>
                </a:solidFill>
                <a:cs typeface="Calibri" pitchFamily="34" charset="0"/>
              </a:rPr>
            </a:br>
            <a:r>
              <a:rPr lang="en-US" sz="900" dirty="0">
                <a:solidFill>
                  <a:prstClr val="black"/>
                </a:solidFill>
                <a:cs typeface="Calibri" pitchFamily="34" charset="0"/>
              </a:rPr>
              <a:t>Ideas, such as  </a:t>
            </a:r>
            <a:r>
              <a:rPr lang="en-US" sz="900" i="1" dirty="0">
                <a:solidFill>
                  <a:prstClr val="black"/>
                </a:solidFill>
                <a:cs typeface="Calibri" pitchFamily="34" charset="0"/>
              </a:rPr>
              <a:t>Patterns</a:t>
            </a:r>
            <a:r>
              <a:rPr lang="en-US" sz="900" dirty="0">
                <a:solidFill>
                  <a:prstClr val="black"/>
                </a:solidFill>
                <a:cs typeface="Calibri" pitchFamily="34" charset="0"/>
              </a:rPr>
              <a:t> and </a:t>
            </a:r>
            <a:r>
              <a:rPr lang="en-US" sz="900" i="1" dirty="0">
                <a:solidFill>
                  <a:prstClr val="black"/>
                </a:solidFill>
                <a:cs typeface="Calibri" pitchFamily="34" charset="0"/>
              </a:rPr>
              <a:t>Cause and Effect</a:t>
            </a:r>
            <a:r>
              <a:rPr lang="en-US" sz="900" dirty="0">
                <a:solidFill>
                  <a:prstClr val="black"/>
                </a:solidFill>
                <a:cs typeface="Calibri" pitchFamily="34" charset="0"/>
              </a:rPr>
              <a:t>, which are not specific to any one discipline but cut across them all. </a:t>
            </a:r>
          </a:p>
        </p:txBody>
      </p:sp>
      <p:sp>
        <p:nvSpPr>
          <p:cNvPr id="98" name="TextBox 97"/>
          <p:cNvSpPr txBox="1"/>
          <p:nvPr/>
        </p:nvSpPr>
        <p:spPr>
          <a:xfrm>
            <a:off x="6572092" y="4664454"/>
            <a:ext cx="2533808" cy="846386"/>
          </a:xfrm>
          <a:prstGeom prst="rect">
            <a:avLst/>
          </a:prstGeom>
          <a:noFill/>
        </p:spPr>
        <p:txBody>
          <a:bodyPr wrap="square" rtlCol="0">
            <a:spAutoFit/>
          </a:bodyPr>
          <a:lstStyle/>
          <a:p>
            <a:r>
              <a:rPr lang="en-US" sz="1100" b="1" dirty="0">
                <a:solidFill>
                  <a:srgbClr val="800000"/>
                </a:solidFill>
                <a:cs typeface="Calibri" pitchFamily="34" charset="0"/>
              </a:rPr>
              <a:t>Connections to Engineering, Technology and Applications of Science</a:t>
            </a:r>
            <a:br>
              <a:rPr lang="en-US" sz="1100" b="1" dirty="0">
                <a:solidFill>
                  <a:srgbClr val="800000"/>
                </a:solidFill>
                <a:cs typeface="Calibri" pitchFamily="34" charset="0"/>
              </a:rPr>
            </a:br>
            <a:r>
              <a:rPr lang="en-US" sz="900" dirty="0">
                <a:solidFill>
                  <a:prstClr val="black"/>
                </a:solidFill>
                <a:cs typeface="Calibri" pitchFamily="34" charset="0"/>
              </a:rPr>
              <a:t>These connections are drawn from the disciplinary core ideas for engineering, technology, and applications of science in the </a:t>
            </a:r>
            <a:r>
              <a:rPr lang="en-US" sz="900" i="1" dirty="0">
                <a:solidFill>
                  <a:prstClr val="black"/>
                </a:solidFill>
                <a:cs typeface="Calibri" pitchFamily="34" charset="0"/>
              </a:rPr>
              <a:t>Framework</a:t>
            </a:r>
            <a:r>
              <a:rPr lang="en-US" sz="900" dirty="0">
                <a:solidFill>
                  <a:prstClr val="black"/>
                </a:solidFill>
                <a:cs typeface="Calibri" pitchFamily="34" charset="0"/>
              </a:rPr>
              <a:t>.</a:t>
            </a:r>
          </a:p>
        </p:txBody>
      </p:sp>
      <p:sp>
        <p:nvSpPr>
          <p:cNvPr id="99" name="TextBox 98"/>
          <p:cNvSpPr txBox="1"/>
          <p:nvPr/>
        </p:nvSpPr>
        <p:spPr>
          <a:xfrm>
            <a:off x="6572092" y="5476353"/>
            <a:ext cx="2533808" cy="677108"/>
          </a:xfrm>
          <a:prstGeom prst="rect">
            <a:avLst/>
          </a:prstGeom>
          <a:noFill/>
        </p:spPr>
        <p:txBody>
          <a:bodyPr wrap="square" rtlCol="0">
            <a:spAutoFit/>
          </a:bodyPr>
          <a:lstStyle/>
          <a:p>
            <a:r>
              <a:rPr lang="en-US" sz="1100" b="1" dirty="0">
                <a:solidFill>
                  <a:srgbClr val="CC0099"/>
                </a:solidFill>
                <a:cs typeface="Calibri" pitchFamily="34" charset="0"/>
              </a:rPr>
              <a:t>Connections to Nature of Science</a:t>
            </a:r>
            <a:r>
              <a:rPr lang="en-US" sz="1100" b="1" i="1" dirty="0">
                <a:solidFill>
                  <a:srgbClr val="4BACC6">
                    <a:lumMod val="75000"/>
                  </a:srgbClr>
                </a:solidFill>
                <a:cs typeface="Calibri" pitchFamily="34" charset="0"/>
              </a:rPr>
              <a:t/>
            </a:r>
            <a:br>
              <a:rPr lang="en-US" sz="1100" b="1" i="1" dirty="0">
                <a:solidFill>
                  <a:srgbClr val="4BACC6">
                    <a:lumMod val="75000"/>
                  </a:srgbClr>
                </a:solidFill>
                <a:cs typeface="Calibri" pitchFamily="34" charset="0"/>
              </a:rPr>
            </a:br>
            <a:r>
              <a:rPr lang="en-US" sz="900" dirty="0">
                <a:solidFill>
                  <a:prstClr val="black"/>
                </a:solidFill>
                <a:cs typeface="Calibri" pitchFamily="34" charset="0"/>
              </a:rPr>
              <a:t>Connections are listed in either the practices or the crosscutting connections section of the foundation box. </a:t>
            </a:r>
          </a:p>
        </p:txBody>
      </p:sp>
      <p:sp>
        <p:nvSpPr>
          <p:cNvPr id="168" name="Rounded Rectangle 167"/>
          <p:cNvSpPr/>
          <p:nvPr/>
        </p:nvSpPr>
        <p:spPr>
          <a:xfrm flipV="1">
            <a:off x="5343431" y="4264309"/>
            <a:ext cx="998361" cy="422166"/>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71" name="Straight Connector 170"/>
          <p:cNvCxnSpPr/>
          <p:nvPr/>
        </p:nvCxnSpPr>
        <p:spPr>
          <a:xfrm>
            <a:off x="6233823" y="4686475"/>
            <a:ext cx="415946" cy="872853"/>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sp>
        <p:nvSpPr>
          <p:cNvPr id="177" name="Rounded Rectangle 176"/>
          <p:cNvSpPr/>
          <p:nvPr/>
        </p:nvSpPr>
        <p:spPr>
          <a:xfrm flipV="1">
            <a:off x="5345111" y="3049675"/>
            <a:ext cx="998361" cy="1145626"/>
          </a:xfrm>
          <a:prstGeom prst="roundRect">
            <a:avLst>
              <a:gd name="adj" fmla="val 0"/>
            </a:avLst>
          </a:prstGeom>
          <a:noFill/>
          <a:ln w="190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78" name="Straight Connector 177"/>
          <p:cNvCxnSpPr/>
          <p:nvPr/>
        </p:nvCxnSpPr>
        <p:spPr>
          <a:xfrm>
            <a:off x="6341792" y="4195301"/>
            <a:ext cx="307977" cy="550476"/>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653626" y="2834737"/>
            <a:ext cx="2965907" cy="191694"/>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3"/>
          </p:cNvCxnSpPr>
          <p:nvPr/>
        </p:nvCxnSpPr>
        <p:spPr>
          <a:xfrm flipV="1">
            <a:off x="5282853" y="3499034"/>
            <a:ext cx="1336680" cy="39798"/>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72213" y="3856313"/>
            <a:ext cx="277557" cy="25533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627126" y="4624574"/>
            <a:ext cx="3022644" cy="934754"/>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140564" y="6237634"/>
            <a:ext cx="893106" cy="461665"/>
          </a:xfrm>
          <a:prstGeom prst="rect">
            <a:avLst/>
          </a:prstGeom>
          <a:noFill/>
        </p:spPr>
        <p:txBody>
          <a:bodyPr wrap="square" rtlCol="0">
            <a:spAutoFit/>
          </a:bodyPr>
          <a:lstStyle/>
          <a:p>
            <a:r>
              <a:rPr lang="en-US" sz="800" i="1" dirty="0">
                <a:solidFill>
                  <a:prstClr val="black"/>
                </a:solidFill>
                <a:cs typeface="Calibri" pitchFamily="34" charset="0"/>
              </a:rPr>
              <a:t>Based on the January 2013 Draft of NGSS</a:t>
            </a:r>
          </a:p>
        </p:txBody>
      </p:sp>
      <p:sp>
        <p:nvSpPr>
          <p:cNvPr id="68" name="Rounded Rectangle 67"/>
          <p:cNvSpPr/>
          <p:nvPr/>
        </p:nvSpPr>
        <p:spPr>
          <a:xfrm flipV="1">
            <a:off x="2299057" y="4248353"/>
            <a:ext cx="1331048" cy="438554"/>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Tree>
    <p:extLst>
      <p:ext uri="{BB962C8B-B14F-4D97-AF65-F5344CB8AC3E}">
        <p14:creationId xmlns:p14="http://schemas.microsoft.com/office/powerpoint/2010/main" val="14382733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128" y="1031031"/>
            <a:ext cx="4159672" cy="47988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281613" y="170809"/>
            <a:ext cx="1813112" cy="9253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rPr>
              <a:t>Inside the NGSS Box</a:t>
            </a:r>
            <a:endParaRPr lang="en-US" sz="2400" dirty="0">
              <a:solidFill>
                <a:prstClr val="black"/>
              </a:solidFill>
            </a:endParaRPr>
          </a:p>
        </p:txBody>
      </p:sp>
      <p:sp>
        <p:nvSpPr>
          <p:cNvPr id="6" name="TextBox 5"/>
          <p:cNvSpPr txBox="1"/>
          <p:nvPr/>
        </p:nvSpPr>
        <p:spPr>
          <a:xfrm>
            <a:off x="212912" y="3087390"/>
            <a:ext cx="1819835" cy="1292662"/>
          </a:xfrm>
          <a:prstGeom prst="rect">
            <a:avLst/>
          </a:prstGeom>
          <a:noFill/>
        </p:spPr>
        <p:txBody>
          <a:bodyPr wrap="square" rtlCol="0">
            <a:spAutoFit/>
          </a:bodyPr>
          <a:lstStyle/>
          <a:p>
            <a:pPr algn="r"/>
            <a:r>
              <a:rPr lang="en-US" b="1" dirty="0">
                <a:solidFill>
                  <a:srgbClr val="FF0000"/>
                </a:solidFill>
                <a:cs typeface="Calibri" pitchFamily="34" charset="0"/>
              </a:rPr>
              <a:t>Foundation Box</a:t>
            </a:r>
          </a:p>
          <a:p>
            <a:pPr algn="r"/>
            <a:r>
              <a:rPr lang="en-US" sz="1000" dirty="0">
                <a:solidFill>
                  <a:prstClr val="black"/>
                </a:solidFill>
                <a:cs typeface="Calibri" pitchFamily="34" charset="0"/>
              </a:rPr>
              <a:t>The practices, core disciplinary ideas, and crosscutting concepts from the </a:t>
            </a:r>
            <a:r>
              <a:rPr lang="en-US" sz="1000" i="1" dirty="0">
                <a:solidFill>
                  <a:prstClr val="black"/>
                </a:solidFill>
                <a:cs typeface="Calibri" pitchFamily="34" charset="0"/>
              </a:rPr>
              <a:t>Framework for K-12 Science Education </a:t>
            </a:r>
            <a:r>
              <a:rPr lang="en-US" sz="1000" dirty="0">
                <a:solidFill>
                  <a:prstClr val="black"/>
                </a:solidFill>
                <a:cs typeface="Calibri" pitchFamily="34" charset="0"/>
              </a:rPr>
              <a:t/>
            </a:r>
            <a:br>
              <a:rPr lang="en-US" sz="1000" dirty="0">
                <a:solidFill>
                  <a:prstClr val="black"/>
                </a:solidFill>
                <a:cs typeface="Calibri" pitchFamily="34" charset="0"/>
              </a:rPr>
            </a:br>
            <a:r>
              <a:rPr lang="en-US" sz="1000" dirty="0">
                <a:solidFill>
                  <a:prstClr val="black"/>
                </a:solidFill>
                <a:cs typeface="Calibri" pitchFamily="34" charset="0"/>
              </a:rPr>
              <a:t>that were used to form the performance expectations</a:t>
            </a:r>
            <a:endParaRPr lang="en-US" sz="1000" b="1" dirty="0">
              <a:solidFill>
                <a:prstClr val="black"/>
              </a:solidFill>
              <a:cs typeface="Calibri" pitchFamily="34" charset="0"/>
            </a:endParaRPr>
          </a:p>
        </p:txBody>
      </p:sp>
      <p:sp>
        <p:nvSpPr>
          <p:cNvPr id="7" name="Right Brace 6"/>
          <p:cNvSpPr/>
          <p:nvPr/>
        </p:nvSpPr>
        <p:spPr>
          <a:xfrm flipH="1">
            <a:off x="2032747" y="2365874"/>
            <a:ext cx="152400" cy="2342193"/>
          </a:xfrm>
          <a:prstGeom prst="rightBrace">
            <a:avLst>
              <a:gd name="adj1" fmla="val 8333"/>
              <a:gd name="adj2" fmla="val 392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13" name="Rounded Rectangle 12"/>
          <p:cNvSpPr/>
          <p:nvPr/>
        </p:nvSpPr>
        <p:spPr>
          <a:xfrm flipV="1">
            <a:off x="2270310" y="2365457"/>
            <a:ext cx="1383315" cy="2346749"/>
          </a:xfrm>
          <a:prstGeom prst="roundRect">
            <a:avLst>
              <a:gd name="adj" fmla="val 0"/>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6" name="Rounded Rectangle 15"/>
          <p:cNvSpPr/>
          <p:nvPr/>
        </p:nvSpPr>
        <p:spPr>
          <a:xfrm flipV="1">
            <a:off x="3676692" y="2365457"/>
            <a:ext cx="1606161" cy="2346751"/>
          </a:xfrm>
          <a:prstGeom prst="roundRect">
            <a:avLst>
              <a:gd name="adj" fmla="val 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7" name="Rounded Rectangle 16"/>
          <p:cNvSpPr/>
          <p:nvPr/>
        </p:nvSpPr>
        <p:spPr>
          <a:xfrm flipV="1">
            <a:off x="5315446" y="2365458"/>
            <a:ext cx="1056767" cy="2346748"/>
          </a:xfrm>
          <a:prstGeom prst="roundRect">
            <a:avLst>
              <a:gd name="adj" fmla="val 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21" name="TextBox 20"/>
          <p:cNvSpPr txBox="1"/>
          <p:nvPr/>
        </p:nvSpPr>
        <p:spPr>
          <a:xfrm>
            <a:off x="6572092" y="2703638"/>
            <a:ext cx="2481524" cy="677108"/>
          </a:xfrm>
          <a:prstGeom prst="rect">
            <a:avLst/>
          </a:prstGeom>
          <a:noFill/>
        </p:spPr>
        <p:txBody>
          <a:bodyPr wrap="square" rtlCol="0">
            <a:spAutoFit/>
          </a:bodyPr>
          <a:lstStyle/>
          <a:p>
            <a:r>
              <a:rPr lang="en-US" sz="1100" b="1" dirty="0">
                <a:solidFill>
                  <a:srgbClr val="003399"/>
                </a:solidFill>
                <a:cs typeface="Calibri" pitchFamily="34" charset="0"/>
              </a:rPr>
              <a:t>Scientific &amp; Engineering Practices</a:t>
            </a:r>
            <a:r>
              <a:rPr lang="en-US" sz="1100" b="1" dirty="0">
                <a:solidFill>
                  <a:srgbClr val="FF0000"/>
                </a:solidFill>
                <a:cs typeface="Calibri" pitchFamily="34" charset="0"/>
              </a:rPr>
              <a:t/>
            </a:r>
            <a:br>
              <a:rPr lang="en-US" sz="1100" b="1" dirty="0">
                <a:solidFill>
                  <a:srgbClr val="FF0000"/>
                </a:solidFill>
                <a:cs typeface="Calibri" pitchFamily="34" charset="0"/>
              </a:rPr>
            </a:br>
            <a:r>
              <a:rPr lang="en-US" sz="900" dirty="0">
                <a:solidFill>
                  <a:prstClr val="black"/>
                </a:solidFill>
                <a:cs typeface="Calibri" pitchFamily="34" charset="0"/>
              </a:rPr>
              <a:t>Activities that scientists and engineers engage in to either understand the world or solve a problem</a:t>
            </a:r>
          </a:p>
        </p:txBody>
      </p:sp>
      <p:sp>
        <p:nvSpPr>
          <p:cNvPr id="22" name="TextBox 21"/>
          <p:cNvSpPr txBox="1"/>
          <p:nvPr/>
        </p:nvSpPr>
        <p:spPr>
          <a:xfrm>
            <a:off x="6572092" y="3363334"/>
            <a:ext cx="2481524" cy="677108"/>
          </a:xfrm>
          <a:prstGeom prst="rect">
            <a:avLst/>
          </a:prstGeom>
          <a:noFill/>
          <a:ln>
            <a:noFill/>
          </a:ln>
        </p:spPr>
        <p:txBody>
          <a:bodyPr wrap="square" rtlCol="0">
            <a:spAutoFit/>
          </a:bodyPr>
          <a:lstStyle/>
          <a:p>
            <a:r>
              <a:rPr lang="en-US" sz="1100" b="1" dirty="0">
                <a:solidFill>
                  <a:srgbClr val="FF6600"/>
                </a:solidFill>
                <a:cs typeface="Calibri" pitchFamily="34" charset="0"/>
              </a:rPr>
              <a:t>Disciplinary Core Ideas</a:t>
            </a:r>
            <a:br>
              <a:rPr lang="en-US" sz="1100" b="1" dirty="0">
                <a:solidFill>
                  <a:srgbClr val="FF6600"/>
                </a:solidFill>
                <a:cs typeface="Calibri" pitchFamily="34" charset="0"/>
              </a:rPr>
            </a:br>
            <a:r>
              <a:rPr lang="en-US" sz="900" dirty="0">
                <a:solidFill>
                  <a:prstClr val="black"/>
                </a:solidFill>
                <a:cs typeface="Calibri" pitchFamily="34" charset="0"/>
              </a:rPr>
              <a:t>Concepts in science and engineering that have broad importance within and across disciplines as well as relevance in people’s lives. </a:t>
            </a:r>
          </a:p>
        </p:txBody>
      </p:sp>
      <p:sp>
        <p:nvSpPr>
          <p:cNvPr id="23" name="TextBox 22"/>
          <p:cNvSpPr txBox="1"/>
          <p:nvPr/>
        </p:nvSpPr>
        <p:spPr>
          <a:xfrm>
            <a:off x="6572092" y="4023262"/>
            <a:ext cx="2481524" cy="677108"/>
          </a:xfrm>
          <a:prstGeom prst="rect">
            <a:avLst/>
          </a:prstGeom>
          <a:noFill/>
        </p:spPr>
        <p:txBody>
          <a:bodyPr wrap="square" rtlCol="0">
            <a:spAutoFit/>
          </a:bodyPr>
          <a:lstStyle/>
          <a:p>
            <a:r>
              <a:rPr lang="en-US" sz="1100" b="1" dirty="0">
                <a:solidFill>
                  <a:srgbClr val="00B050"/>
                </a:solidFill>
                <a:cs typeface="Calibri" pitchFamily="34" charset="0"/>
              </a:rPr>
              <a:t>Crosscutting Concepts</a:t>
            </a:r>
            <a:r>
              <a:rPr lang="en-US" sz="1100" b="1" dirty="0">
                <a:solidFill>
                  <a:srgbClr val="FF0000"/>
                </a:solidFill>
                <a:cs typeface="Calibri" pitchFamily="34" charset="0"/>
              </a:rPr>
              <a:t/>
            </a:r>
            <a:br>
              <a:rPr lang="en-US" sz="1100" b="1" dirty="0">
                <a:solidFill>
                  <a:srgbClr val="FF0000"/>
                </a:solidFill>
                <a:cs typeface="Calibri" pitchFamily="34" charset="0"/>
              </a:rPr>
            </a:br>
            <a:r>
              <a:rPr lang="en-US" sz="900" dirty="0">
                <a:solidFill>
                  <a:prstClr val="black"/>
                </a:solidFill>
                <a:cs typeface="Calibri" pitchFamily="34" charset="0"/>
              </a:rPr>
              <a:t>Ideas, such as  </a:t>
            </a:r>
            <a:r>
              <a:rPr lang="en-US" sz="900" i="1" dirty="0">
                <a:solidFill>
                  <a:prstClr val="black"/>
                </a:solidFill>
                <a:cs typeface="Calibri" pitchFamily="34" charset="0"/>
              </a:rPr>
              <a:t>Patterns</a:t>
            </a:r>
            <a:r>
              <a:rPr lang="en-US" sz="900" dirty="0">
                <a:solidFill>
                  <a:prstClr val="black"/>
                </a:solidFill>
                <a:cs typeface="Calibri" pitchFamily="34" charset="0"/>
              </a:rPr>
              <a:t> and </a:t>
            </a:r>
            <a:r>
              <a:rPr lang="en-US" sz="900" i="1" dirty="0">
                <a:solidFill>
                  <a:prstClr val="black"/>
                </a:solidFill>
                <a:cs typeface="Calibri" pitchFamily="34" charset="0"/>
              </a:rPr>
              <a:t>Cause and Effect</a:t>
            </a:r>
            <a:r>
              <a:rPr lang="en-US" sz="900" dirty="0">
                <a:solidFill>
                  <a:prstClr val="black"/>
                </a:solidFill>
                <a:cs typeface="Calibri" pitchFamily="34" charset="0"/>
              </a:rPr>
              <a:t>, which are not specific to any one discipline but cut across them all. </a:t>
            </a:r>
          </a:p>
        </p:txBody>
      </p:sp>
      <p:cxnSp>
        <p:nvCxnSpPr>
          <p:cNvPr id="18" name="Straight Connector 17"/>
          <p:cNvCxnSpPr/>
          <p:nvPr/>
        </p:nvCxnSpPr>
        <p:spPr>
          <a:xfrm flipV="1">
            <a:off x="3653626" y="2834737"/>
            <a:ext cx="2965907" cy="191694"/>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3"/>
          </p:cNvCxnSpPr>
          <p:nvPr/>
        </p:nvCxnSpPr>
        <p:spPr>
          <a:xfrm flipV="1">
            <a:off x="5282853" y="3499034"/>
            <a:ext cx="1336680" cy="39798"/>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72213" y="3856313"/>
            <a:ext cx="277557" cy="25533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140564" y="6237634"/>
            <a:ext cx="893106" cy="461665"/>
          </a:xfrm>
          <a:prstGeom prst="rect">
            <a:avLst/>
          </a:prstGeom>
          <a:noFill/>
        </p:spPr>
        <p:txBody>
          <a:bodyPr wrap="square" rtlCol="0">
            <a:spAutoFit/>
          </a:bodyPr>
          <a:lstStyle/>
          <a:p>
            <a:r>
              <a:rPr lang="en-US" sz="800" i="1" dirty="0">
                <a:solidFill>
                  <a:prstClr val="black"/>
                </a:solidFill>
                <a:cs typeface="Calibri" pitchFamily="34" charset="0"/>
              </a:rPr>
              <a:t>Based on the January 2013 Draft of NGSS</a:t>
            </a:r>
          </a:p>
        </p:txBody>
      </p:sp>
    </p:spTree>
    <p:extLst>
      <p:ext uri="{BB962C8B-B14F-4D97-AF65-F5344CB8AC3E}">
        <p14:creationId xmlns:p14="http://schemas.microsoft.com/office/powerpoint/2010/main" val="151099974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128" y="1031031"/>
            <a:ext cx="4159672" cy="479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281613" y="170809"/>
            <a:ext cx="1813112" cy="9253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rPr>
              <a:t>Inside the NGSS Box</a:t>
            </a:r>
            <a:endParaRPr lang="en-US" sz="2400" dirty="0">
              <a:solidFill>
                <a:prstClr val="black"/>
              </a:solidFill>
            </a:endParaRPr>
          </a:p>
        </p:txBody>
      </p:sp>
      <p:sp>
        <p:nvSpPr>
          <p:cNvPr id="6" name="TextBox 5"/>
          <p:cNvSpPr txBox="1"/>
          <p:nvPr/>
        </p:nvSpPr>
        <p:spPr>
          <a:xfrm>
            <a:off x="212912" y="3087390"/>
            <a:ext cx="1819835" cy="1292662"/>
          </a:xfrm>
          <a:prstGeom prst="rect">
            <a:avLst/>
          </a:prstGeom>
          <a:noFill/>
        </p:spPr>
        <p:txBody>
          <a:bodyPr wrap="square" rtlCol="0">
            <a:spAutoFit/>
          </a:bodyPr>
          <a:lstStyle/>
          <a:p>
            <a:pPr algn="r"/>
            <a:r>
              <a:rPr lang="en-US" b="1" dirty="0">
                <a:solidFill>
                  <a:srgbClr val="FF0000"/>
                </a:solidFill>
                <a:cs typeface="Calibri" pitchFamily="34" charset="0"/>
              </a:rPr>
              <a:t>Foundation Box</a:t>
            </a:r>
          </a:p>
          <a:p>
            <a:pPr algn="r"/>
            <a:r>
              <a:rPr lang="en-US" sz="1000" dirty="0">
                <a:solidFill>
                  <a:prstClr val="black"/>
                </a:solidFill>
                <a:cs typeface="Calibri" pitchFamily="34" charset="0"/>
              </a:rPr>
              <a:t>The practices, core disciplinary ideas, and crosscutting concepts from the </a:t>
            </a:r>
            <a:r>
              <a:rPr lang="en-US" sz="1000" i="1" dirty="0">
                <a:solidFill>
                  <a:prstClr val="black"/>
                </a:solidFill>
                <a:cs typeface="Calibri" pitchFamily="34" charset="0"/>
              </a:rPr>
              <a:t>Framework for K-12 Science Education </a:t>
            </a:r>
            <a:r>
              <a:rPr lang="en-US" sz="1000" dirty="0">
                <a:solidFill>
                  <a:prstClr val="black"/>
                </a:solidFill>
                <a:cs typeface="Calibri" pitchFamily="34" charset="0"/>
              </a:rPr>
              <a:t/>
            </a:r>
            <a:br>
              <a:rPr lang="en-US" sz="1000" dirty="0">
                <a:solidFill>
                  <a:prstClr val="black"/>
                </a:solidFill>
                <a:cs typeface="Calibri" pitchFamily="34" charset="0"/>
              </a:rPr>
            </a:br>
            <a:r>
              <a:rPr lang="en-US" sz="1000" dirty="0">
                <a:solidFill>
                  <a:prstClr val="black"/>
                </a:solidFill>
                <a:cs typeface="Calibri" pitchFamily="34" charset="0"/>
              </a:rPr>
              <a:t>that were used to form the performance expectations</a:t>
            </a:r>
            <a:endParaRPr lang="en-US" sz="1000" b="1" dirty="0">
              <a:solidFill>
                <a:prstClr val="black"/>
              </a:solidFill>
              <a:cs typeface="Calibri" pitchFamily="34" charset="0"/>
            </a:endParaRPr>
          </a:p>
        </p:txBody>
      </p:sp>
      <p:sp>
        <p:nvSpPr>
          <p:cNvPr id="7" name="Right Brace 6"/>
          <p:cNvSpPr/>
          <p:nvPr/>
        </p:nvSpPr>
        <p:spPr>
          <a:xfrm flipH="1">
            <a:off x="2032747" y="2365874"/>
            <a:ext cx="152400" cy="2342193"/>
          </a:xfrm>
          <a:prstGeom prst="rightBrace">
            <a:avLst>
              <a:gd name="adj1" fmla="val 8333"/>
              <a:gd name="adj2" fmla="val 392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98" name="TextBox 97"/>
          <p:cNvSpPr txBox="1"/>
          <p:nvPr/>
        </p:nvSpPr>
        <p:spPr>
          <a:xfrm>
            <a:off x="6572092" y="4664454"/>
            <a:ext cx="2533808" cy="846386"/>
          </a:xfrm>
          <a:prstGeom prst="rect">
            <a:avLst/>
          </a:prstGeom>
          <a:noFill/>
        </p:spPr>
        <p:txBody>
          <a:bodyPr wrap="square" rtlCol="0">
            <a:spAutoFit/>
          </a:bodyPr>
          <a:lstStyle/>
          <a:p>
            <a:r>
              <a:rPr lang="en-US" sz="1100" b="1" dirty="0">
                <a:solidFill>
                  <a:srgbClr val="800000"/>
                </a:solidFill>
                <a:cs typeface="Calibri" pitchFamily="34" charset="0"/>
              </a:rPr>
              <a:t>Connections to Engineering, Technology and Applications of Science</a:t>
            </a:r>
            <a:br>
              <a:rPr lang="en-US" sz="1100" b="1" dirty="0">
                <a:solidFill>
                  <a:srgbClr val="800000"/>
                </a:solidFill>
                <a:cs typeface="Calibri" pitchFamily="34" charset="0"/>
              </a:rPr>
            </a:br>
            <a:r>
              <a:rPr lang="en-US" sz="900" dirty="0">
                <a:solidFill>
                  <a:prstClr val="black"/>
                </a:solidFill>
                <a:cs typeface="Calibri" pitchFamily="34" charset="0"/>
              </a:rPr>
              <a:t>These connections are drawn from the disciplinary core ideas for engineering, technology, and applications of science in the </a:t>
            </a:r>
            <a:r>
              <a:rPr lang="en-US" sz="900" i="1" dirty="0">
                <a:solidFill>
                  <a:prstClr val="black"/>
                </a:solidFill>
                <a:cs typeface="Calibri" pitchFamily="34" charset="0"/>
              </a:rPr>
              <a:t>Framework</a:t>
            </a:r>
            <a:r>
              <a:rPr lang="en-US" sz="900" dirty="0">
                <a:solidFill>
                  <a:prstClr val="black"/>
                </a:solidFill>
                <a:cs typeface="Calibri" pitchFamily="34" charset="0"/>
              </a:rPr>
              <a:t>.</a:t>
            </a:r>
          </a:p>
        </p:txBody>
      </p:sp>
      <p:sp>
        <p:nvSpPr>
          <p:cNvPr id="99" name="TextBox 98"/>
          <p:cNvSpPr txBox="1"/>
          <p:nvPr/>
        </p:nvSpPr>
        <p:spPr>
          <a:xfrm>
            <a:off x="6572092" y="5476353"/>
            <a:ext cx="2533808" cy="677108"/>
          </a:xfrm>
          <a:prstGeom prst="rect">
            <a:avLst/>
          </a:prstGeom>
          <a:noFill/>
        </p:spPr>
        <p:txBody>
          <a:bodyPr wrap="square" rtlCol="0">
            <a:spAutoFit/>
          </a:bodyPr>
          <a:lstStyle/>
          <a:p>
            <a:r>
              <a:rPr lang="en-US" sz="1100" b="1" dirty="0">
                <a:solidFill>
                  <a:srgbClr val="CC0099"/>
                </a:solidFill>
                <a:cs typeface="Calibri" pitchFamily="34" charset="0"/>
              </a:rPr>
              <a:t>Connections to Nature of Science</a:t>
            </a:r>
            <a:r>
              <a:rPr lang="en-US" sz="1100" b="1" i="1" dirty="0">
                <a:solidFill>
                  <a:srgbClr val="4BACC6">
                    <a:lumMod val="75000"/>
                  </a:srgbClr>
                </a:solidFill>
                <a:cs typeface="Calibri" pitchFamily="34" charset="0"/>
              </a:rPr>
              <a:t/>
            </a:r>
            <a:br>
              <a:rPr lang="en-US" sz="1100" b="1" i="1" dirty="0">
                <a:solidFill>
                  <a:srgbClr val="4BACC6">
                    <a:lumMod val="75000"/>
                  </a:srgbClr>
                </a:solidFill>
                <a:cs typeface="Calibri" pitchFamily="34" charset="0"/>
              </a:rPr>
            </a:br>
            <a:r>
              <a:rPr lang="en-US" sz="900" dirty="0">
                <a:solidFill>
                  <a:prstClr val="black"/>
                </a:solidFill>
                <a:cs typeface="Calibri" pitchFamily="34" charset="0"/>
              </a:rPr>
              <a:t>Connections are listed in either the practices or the crosscutting connections section of the foundation box. </a:t>
            </a:r>
          </a:p>
        </p:txBody>
      </p:sp>
      <p:sp>
        <p:nvSpPr>
          <p:cNvPr id="168" name="Rounded Rectangle 167"/>
          <p:cNvSpPr/>
          <p:nvPr/>
        </p:nvSpPr>
        <p:spPr>
          <a:xfrm flipV="1">
            <a:off x="5343431" y="4264309"/>
            <a:ext cx="998361" cy="422166"/>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71" name="Straight Connector 170"/>
          <p:cNvCxnSpPr/>
          <p:nvPr/>
        </p:nvCxnSpPr>
        <p:spPr>
          <a:xfrm>
            <a:off x="6233823" y="4686475"/>
            <a:ext cx="415946" cy="872853"/>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sp>
        <p:nvSpPr>
          <p:cNvPr id="177" name="Rounded Rectangle 176"/>
          <p:cNvSpPr/>
          <p:nvPr/>
        </p:nvSpPr>
        <p:spPr>
          <a:xfrm flipV="1">
            <a:off x="5345111" y="3049675"/>
            <a:ext cx="998361" cy="1145626"/>
          </a:xfrm>
          <a:prstGeom prst="roundRect">
            <a:avLst>
              <a:gd name="adj" fmla="val 0"/>
            </a:avLst>
          </a:prstGeom>
          <a:noFill/>
          <a:ln w="190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78" name="Straight Connector 177"/>
          <p:cNvCxnSpPr/>
          <p:nvPr/>
        </p:nvCxnSpPr>
        <p:spPr>
          <a:xfrm>
            <a:off x="6341792" y="4195301"/>
            <a:ext cx="307977" cy="550476"/>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627126" y="4624574"/>
            <a:ext cx="3022644" cy="934754"/>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140564" y="6237634"/>
            <a:ext cx="893106" cy="461665"/>
          </a:xfrm>
          <a:prstGeom prst="rect">
            <a:avLst/>
          </a:prstGeom>
          <a:noFill/>
        </p:spPr>
        <p:txBody>
          <a:bodyPr wrap="square" rtlCol="0">
            <a:spAutoFit/>
          </a:bodyPr>
          <a:lstStyle/>
          <a:p>
            <a:r>
              <a:rPr lang="en-US" sz="800" i="1" dirty="0">
                <a:solidFill>
                  <a:prstClr val="black"/>
                </a:solidFill>
                <a:cs typeface="Calibri" pitchFamily="34" charset="0"/>
              </a:rPr>
              <a:t>Based on the January 2013 Draft of NGSS</a:t>
            </a:r>
          </a:p>
        </p:txBody>
      </p:sp>
      <p:sp>
        <p:nvSpPr>
          <p:cNvPr id="68" name="Rounded Rectangle 67"/>
          <p:cNvSpPr/>
          <p:nvPr/>
        </p:nvSpPr>
        <p:spPr>
          <a:xfrm flipV="1">
            <a:off x="2299057" y="4248353"/>
            <a:ext cx="1331048" cy="438554"/>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Tree>
    <p:extLst>
      <p:ext uri="{BB962C8B-B14F-4D97-AF65-F5344CB8AC3E}">
        <p14:creationId xmlns:p14="http://schemas.microsoft.com/office/powerpoint/2010/main" val="8179467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128" y="1031031"/>
            <a:ext cx="4159672" cy="47988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281613" y="170809"/>
            <a:ext cx="1813112" cy="9253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rPr>
              <a:t>Inside the NGSS Box</a:t>
            </a:r>
            <a:endParaRPr lang="en-US" sz="2400" dirty="0">
              <a:solidFill>
                <a:prstClr val="black"/>
              </a:solidFill>
            </a:endParaRPr>
          </a:p>
        </p:txBody>
      </p:sp>
      <p:sp>
        <p:nvSpPr>
          <p:cNvPr id="4" name="Right Brace 3"/>
          <p:cNvSpPr/>
          <p:nvPr/>
        </p:nvSpPr>
        <p:spPr>
          <a:xfrm flipH="1">
            <a:off x="2032747" y="1102962"/>
            <a:ext cx="152400" cy="1226561"/>
          </a:xfrm>
          <a:prstGeom prst="rightBrace">
            <a:avLst>
              <a:gd name="adj1" fmla="val 8333"/>
              <a:gd name="adj2" fmla="val 2132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5" name="TextBox 4"/>
          <p:cNvSpPr txBox="1"/>
          <p:nvPr/>
        </p:nvSpPr>
        <p:spPr>
          <a:xfrm>
            <a:off x="212912" y="1176974"/>
            <a:ext cx="1833283" cy="1138773"/>
          </a:xfrm>
          <a:prstGeom prst="rect">
            <a:avLst/>
          </a:prstGeom>
          <a:noFill/>
        </p:spPr>
        <p:txBody>
          <a:bodyPr wrap="square" rtlCol="0">
            <a:spAutoFit/>
          </a:bodyPr>
          <a:lstStyle/>
          <a:p>
            <a:pPr algn="r"/>
            <a:r>
              <a:rPr lang="en-US" b="1" dirty="0">
                <a:solidFill>
                  <a:srgbClr val="FF0000"/>
                </a:solidFill>
                <a:cs typeface="Calibri" pitchFamily="34" charset="0"/>
              </a:rPr>
              <a:t>What is Assessed</a:t>
            </a:r>
            <a:br>
              <a:rPr lang="en-US" b="1" dirty="0">
                <a:solidFill>
                  <a:srgbClr val="FF0000"/>
                </a:solidFill>
                <a:cs typeface="Calibri" pitchFamily="34" charset="0"/>
              </a:rPr>
            </a:br>
            <a:r>
              <a:rPr lang="en-US" sz="1000" dirty="0">
                <a:solidFill>
                  <a:prstClr val="black"/>
                </a:solidFill>
                <a:cs typeface="Calibri" pitchFamily="34" charset="0"/>
              </a:rPr>
              <a:t>A collection of several performance expectations describing what students should be able to do to master this standard</a:t>
            </a:r>
          </a:p>
        </p:txBody>
      </p:sp>
      <p:sp>
        <p:nvSpPr>
          <p:cNvPr id="10" name="Rounded Rectangle 9"/>
          <p:cNvSpPr/>
          <p:nvPr/>
        </p:nvSpPr>
        <p:spPr>
          <a:xfrm flipV="1">
            <a:off x="2287141" y="1202119"/>
            <a:ext cx="4062603" cy="1748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1" name="Straight Connector 10"/>
          <p:cNvCxnSpPr/>
          <p:nvPr/>
        </p:nvCxnSpPr>
        <p:spPr>
          <a:xfrm flipV="1">
            <a:off x="6174463" y="429370"/>
            <a:ext cx="475307" cy="7669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72092" y="228816"/>
            <a:ext cx="2481524" cy="677108"/>
          </a:xfrm>
          <a:prstGeom prst="rect">
            <a:avLst/>
          </a:prstGeom>
          <a:noFill/>
        </p:spPr>
        <p:txBody>
          <a:bodyPr wrap="square" rtlCol="0">
            <a:spAutoFit/>
          </a:bodyPr>
          <a:lstStyle/>
          <a:p>
            <a:r>
              <a:rPr lang="en-US" sz="1100" b="1" dirty="0">
                <a:solidFill>
                  <a:srgbClr val="FF0000"/>
                </a:solidFill>
                <a:cs typeface="Calibri" pitchFamily="34" charset="0"/>
              </a:rPr>
              <a:t>Performance Expectations</a:t>
            </a:r>
            <a:br>
              <a:rPr lang="en-US" sz="1100" b="1" dirty="0">
                <a:solidFill>
                  <a:srgbClr val="FF0000"/>
                </a:solidFill>
                <a:cs typeface="Calibri" pitchFamily="34" charset="0"/>
              </a:rPr>
            </a:br>
            <a:r>
              <a:rPr lang="en-US" sz="900" dirty="0">
                <a:solidFill>
                  <a:prstClr val="black"/>
                </a:solidFill>
                <a:cs typeface="Calibri" pitchFamily="34" charset="0"/>
              </a:rPr>
              <a:t>A statement that combines practices, core  ideas, and crosscutting concepts together to describe how students can show what they have learned. </a:t>
            </a:r>
          </a:p>
        </p:txBody>
      </p:sp>
      <p:sp>
        <p:nvSpPr>
          <p:cNvPr id="51" name="TextBox 50"/>
          <p:cNvSpPr txBox="1"/>
          <p:nvPr/>
        </p:nvSpPr>
        <p:spPr>
          <a:xfrm>
            <a:off x="6572092" y="1434239"/>
            <a:ext cx="2481524" cy="677108"/>
          </a:xfrm>
          <a:prstGeom prst="rect">
            <a:avLst/>
          </a:prstGeom>
          <a:noFill/>
        </p:spPr>
        <p:txBody>
          <a:bodyPr wrap="square" rtlCol="0">
            <a:spAutoFit/>
          </a:bodyPr>
          <a:lstStyle/>
          <a:p>
            <a:r>
              <a:rPr lang="en-US" sz="1100" b="1" dirty="0">
                <a:solidFill>
                  <a:srgbClr val="FF0000"/>
                </a:solidFill>
                <a:cs typeface="Calibri" pitchFamily="34" charset="0"/>
              </a:rPr>
              <a:t>Assessment Boundary</a:t>
            </a:r>
            <a:br>
              <a:rPr lang="en-US" sz="1100" b="1" dirty="0">
                <a:solidFill>
                  <a:srgbClr val="FF0000"/>
                </a:solidFill>
                <a:cs typeface="Calibri" pitchFamily="34" charset="0"/>
              </a:rPr>
            </a:br>
            <a:r>
              <a:rPr lang="en-US" sz="900" dirty="0">
                <a:solidFill>
                  <a:prstClr val="black"/>
                </a:solidFill>
                <a:cs typeface="Calibri" pitchFamily="34" charset="0"/>
              </a:rPr>
              <a:t>A statement that</a:t>
            </a:r>
            <a:r>
              <a:rPr lang="en-US" sz="900" dirty="0">
                <a:solidFill>
                  <a:prstClr val="black"/>
                </a:solidFill>
              </a:rPr>
              <a:t> provides guidance about the scope of the performance expectation at a particular grade level. </a:t>
            </a:r>
          </a:p>
        </p:txBody>
      </p:sp>
      <p:sp>
        <p:nvSpPr>
          <p:cNvPr id="52" name="TextBox 51"/>
          <p:cNvSpPr txBox="1"/>
          <p:nvPr/>
        </p:nvSpPr>
        <p:spPr>
          <a:xfrm>
            <a:off x="6572092" y="904726"/>
            <a:ext cx="2481524" cy="538609"/>
          </a:xfrm>
          <a:prstGeom prst="rect">
            <a:avLst/>
          </a:prstGeom>
          <a:noFill/>
        </p:spPr>
        <p:txBody>
          <a:bodyPr wrap="square" rtlCol="0">
            <a:spAutoFit/>
          </a:bodyPr>
          <a:lstStyle/>
          <a:p>
            <a:r>
              <a:rPr lang="en-US" sz="1100" b="1" dirty="0">
                <a:solidFill>
                  <a:srgbClr val="FF0000"/>
                </a:solidFill>
                <a:cs typeface="Calibri" pitchFamily="34" charset="0"/>
              </a:rPr>
              <a:t>Clarification Statement</a:t>
            </a:r>
            <a:br>
              <a:rPr lang="en-US" sz="1100" b="1" dirty="0">
                <a:solidFill>
                  <a:srgbClr val="FF0000"/>
                </a:solidFill>
                <a:cs typeface="Calibri" pitchFamily="34" charset="0"/>
              </a:rPr>
            </a:br>
            <a:r>
              <a:rPr lang="en-US" sz="900" dirty="0">
                <a:solidFill>
                  <a:prstClr val="black"/>
                </a:solidFill>
                <a:cs typeface="Calibri" pitchFamily="34" charset="0"/>
              </a:rPr>
              <a:t>A statement that</a:t>
            </a:r>
            <a:r>
              <a:rPr lang="en-US" sz="900" dirty="0">
                <a:solidFill>
                  <a:prstClr val="black"/>
                </a:solidFill>
              </a:rPr>
              <a:t> supplies examples or additional clarification to the performance expectation. </a:t>
            </a:r>
          </a:p>
        </p:txBody>
      </p:sp>
      <p:cxnSp>
        <p:nvCxnSpPr>
          <p:cNvPr id="74" name="Straight Connector 73"/>
          <p:cNvCxnSpPr/>
          <p:nvPr/>
        </p:nvCxnSpPr>
        <p:spPr>
          <a:xfrm flipV="1">
            <a:off x="6233823" y="1081770"/>
            <a:ext cx="415947" cy="5767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287984" y="1645392"/>
            <a:ext cx="361785" cy="3489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ight Bracket 40"/>
          <p:cNvSpPr/>
          <p:nvPr/>
        </p:nvSpPr>
        <p:spPr>
          <a:xfrm flipH="1">
            <a:off x="2654299" y="1706694"/>
            <a:ext cx="992975" cy="8216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54" name="Right Bracket 53"/>
          <p:cNvSpPr/>
          <p:nvPr/>
        </p:nvSpPr>
        <p:spPr>
          <a:xfrm>
            <a:off x="3639067" y="1649938"/>
            <a:ext cx="2702726" cy="13911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cxnSp>
        <p:nvCxnSpPr>
          <p:cNvPr id="43" name="Straight Connector 42"/>
          <p:cNvCxnSpPr/>
          <p:nvPr/>
        </p:nvCxnSpPr>
        <p:spPr>
          <a:xfrm>
            <a:off x="3644829" y="1645392"/>
            <a:ext cx="0" cy="659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Right Bracket 60"/>
          <p:cNvSpPr/>
          <p:nvPr/>
        </p:nvSpPr>
        <p:spPr>
          <a:xfrm>
            <a:off x="5442614" y="1996080"/>
            <a:ext cx="899403" cy="13911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62" name="Right Bracket 61"/>
          <p:cNvSpPr/>
          <p:nvPr/>
        </p:nvSpPr>
        <p:spPr>
          <a:xfrm flipH="1">
            <a:off x="2652374" y="2050876"/>
            <a:ext cx="2797967" cy="8216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cxnSp>
        <p:nvCxnSpPr>
          <p:cNvPr id="63" name="Straight Connector 62"/>
          <p:cNvCxnSpPr/>
          <p:nvPr/>
        </p:nvCxnSpPr>
        <p:spPr>
          <a:xfrm>
            <a:off x="5450342" y="1994519"/>
            <a:ext cx="0" cy="659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572092" y="2076951"/>
            <a:ext cx="2481524" cy="677108"/>
          </a:xfrm>
          <a:prstGeom prst="rect">
            <a:avLst/>
          </a:prstGeom>
          <a:noFill/>
        </p:spPr>
        <p:txBody>
          <a:bodyPr wrap="square" rtlCol="0">
            <a:spAutoFit/>
          </a:bodyPr>
          <a:lstStyle/>
          <a:p>
            <a:r>
              <a:rPr lang="en-US" sz="1100" b="1" dirty="0">
                <a:solidFill>
                  <a:srgbClr val="800000"/>
                </a:solidFill>
                <a:cs typeface="Calibri" pitchFamily="34" charset="0"/>
              </a:rPr>
              <a:t>Engineering Connection</a:t>
            </a:r>
            <a:r>
              <a:rPr lang="en-US" sz="800" b="1" dirty="0">
                <a:solidFill>
                  <a:srgbClr val="800000"/>
                </a:solidFill>
                <a:cs typeface="Calibri" pitchFamily="34" charset="0"/>
              </a:rPr>
              <a:t> (*)</a:t>
            </a:r>
            <a:r>
              <a:rPr lang="en-US" sz="1100" b="1" dirty="0">
                <a:solidFill>
                  <a:srgbClr val="7030A0"/>
                </a:solidFill>
                <a:cs typeface="Calibri" pitchFamily="34" charset="0"/>
              </a:rPr>
              <a:t/>
            </a:r>
            <a:br>
              <a:rPr lang="en-US" sz="1100" b="1" dirty="0">
                <a:solidFill>
                  <a:srgbClr val="7030A0"/>
                </a:solidFill>
                <a:cs typeface="Calibri" pitchFamily="34" charset="0"/>
              </a:rPr>
            </a:br>
            <a:r>
              <a:rPr lang="en-US" sz="900" dirty="0">
                <a:solidFill>
                  <a:prstClr val="black"/>
                </a:solidFill>
                <a:cs typeface="Calibri" pitchFamily="34" charset="0"/>
              </a:rPr>
              <a:t>An asterisk indicates an engineering connection in the practice, core idea or crosscutting concept that supports the performance expectation</a:t>
            </a:r>
            <a:r>
              <a:rPr lang="en-US" sz="900" dirty="0">
                <a:solidFill>
                  <a:prstClr val="black"/>
                </a:solidFill>
              </a:rPr>
              <a:t>. </a:t>
            </a:r>
          </a:p>
        </p:txBody>
      </p:sp>
      <p:sp>
        <p:nvSpPr>
          <p:cNvPr id="1046" name="Oval 1045"/>
          <p:cNvSpPr/>
          <p:nvPr/>
        </p:nvSpPr>
        <p:spPr>
          <a:xfrm>
            <a:off x="3349018" y="2191928"/>
            <a:ext cx="73950" cy="73950"/>
          </a:xfrm>
          <a:prstGeom prst="ellipse">
            <a:avLst/>
          </a:prstGeom>
          <a:noFill/>
          <a:ln w="127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32" name="Straight Connector 131"/>
          <p:cNvCxnSpPr/>
          <p:nvPr/>
        </p:nvCxnSpPr>
        <p:spPr>
          <a:xfrm>
            <a:off x="3419133" y="2209800"/>
            <a:ext cx="3200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140564" y="6237634"/>
            <a:ext cx="893106" cy="461665"/>
          </a:xfrm>
          <a:prstGeom prst="rect">
            <a:avLst/>
          </a:prstGeom>
          <a:noFill/>
        </p:spPr>
        <p:txBody>
          <a:bodyPr wrap="square" rtlCol="0">
            <a:spAutoFit/>
          </a:bodyPr>
          <a:lstStyle/>
          <a:p>
            <a:r>
              <a:rPr lang="en-US" sz="800" i="1" dirty="0">
                <a:solidFill>
                  <a:prstClr val="black"/>
                </a:solidFill>
                <a:cs typeface="Calibri" pitchFamily="34" charset="0"/>
              </a:rPr>
              <a:t>Based on the January 2013 Draft of NGSS</a:t>
            </a:r>
          </a:p>
        </p:txBody>
      </p:sp>
    </p:spTree>
    <p:extLst>
      <p:ext uri="{BB962C8B-B14F-4D97-AF65-F5344CB8AC3E}">
        <p14:creationId xmlns:p14="http://schemas.microsoft.com/office/powerpoint/2010/main" val="300336281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128" y="1031031"/>
            <a:ext cx="4159672" cy="479884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281613" y="170809"/>
            <a:ext cx="1813112" cy="9253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rPr>
              <a:t>Inside the NGSS Box</a:t>
            </a:r>
            <a:endParaRPr lang="en-US" sz="2400" dirty="0">
              <a:solidFill>
                <a:prstClr val="black"/>
              </a:solidFill>
            </a:endParaRPr>
          </a:p>
        </p:txBody>
      </p:sp>
      <p:sp>
        <p:nvSpPr>
          <p:cNvPr id="13" name="Rounded Rectangle 12"/>
          <p:cNvSpPr/>
          <p:nvPr/>
        </p:nvSpPr>
        <p:spPr>
          <a:xfrm flipV="1">
            <a:off x="2270310" y="2365457"/>
            <a:ext cx="1383315" cy="2346749"/>
          </a:xfrm>
          <a:prstGeom prst="roundRect">
            <a:avLst>
              <a:gd name="adj" fmla="val 0"/>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6" name="Rounded Rectangle 15"/>
          <p:cNvSpPr/>
          <p:nvPr/>
        </p:nvSpPr>
        <p:spPr>
          <a:xfrm flipV="1">
            <a:off x="3676692" y="2365457"/>
            <a:ext cx="1606161" cy="2346751"/>
          </a:xfrm>
          <a:prstGeom prst="roundRect">
            <a:avLst>
              <a:gd name="adj" fmla="val 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7" name="Rounded Rectangle 16"/>
          <p:cNvSpPr/>
          <p:nvPr/>
        </p:nvSpPr>
        <p:spPr>
          <a:xfrm flipV="1">
            <a:off x="5315446" y="2365458"/>
            <a:ext cx="1056767" cy="2346748"/>
          </a:xfrm>
          <a:prstGeom prst="roundRect">
            <a:avLst>
              <a:gd name="adj" fmla="val 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31" name="TextBox 30"/>
          <p:cNvSpPr txBox="1"/>
          <p:nvPr/>
        </p:nvSpPr>
        <p:spPr>
          <a:xfrm>
            <a:off x="2492408" y="6059805"/>
            <a:ext cx="3908392" cy="677108"/>
          </a:xfrm>
          <a:prstGeom prst="rect">
            <a:avLst/>
          </a:prstGeom>
          <a:noFill/>
        </p:spPr>
        <p:txBody>
          <a:bodyPr wrap="square" rtlCol="0">
            <a:spAutoFit/>
          </a:bodyPr>
          <a:lstStyle/>
          <a:p>
            <a:r>
              <a:rPr lang="en-US" sz="1100" b="1" dirty="0">
                <a:solidFill>
                  <a:srgbClr val="7030A0"/>
                </a:solidFill>
                <a:cs typeface="Calibri" pitchFamily="34" charset="0"/>
              </a:rPr>
              <a:t>Codes for Performance Expectations</a:t>
            </a:r>
            <a:r>
              <a:rPr lang="en-US" sz="1100" b="1" dirty="0">
                <a:solidFill>
                  <a:srgbClr val="FF0000"/>
                </a:solidFill>
                <a:cs typeface="Calibri" pitchFamily="34" charset="0"/>
              </a:rPr>
              <a:t/>
            </a:r>
            <a:br>
              <a:rPr lang="en-US" sz="1100" b="1" dirty="0">
                <a:solidFill>
                  <a:srgbClr val="FF0000"/>
                </a:solidFill>
                <a:cs typeface="Calibri" pitchFamily="34" charset="0"/>
              </a:rPr>
            </a:br>
            <a:r>
              <a:rPr lang="en-US" sz="900" dirty="0">
                <a:solidFill>
                  <a:prstClr val="black"/>
                </a:solidFill>
                <a:cs typeface="Calibri" pitchFamily="34" charset="0"/>
              </a:rPr>
              <a:t>Codes designate the relevant performance expectation for an item in the foundation box and connection box. In the connections to common core, italics indicate a potential connection rather than a required prerequisite connection.</a:t>
            </a:r>
          </a:p>
        </p:txBody>
      </p:sp>
      <p:sp>
        <p:nvSpPr>
          <p:cNvPr id="123" name="Rounded Rectangle 122"/>
          <p:cNvSpPr/>
          <p:nvPr/>
        </p:nvSpPr>
        <p:spPr>
          <a:xfrm>
            <a:off x="5807798" y="4583146"/>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7" name="Rounded Rectangle 156"/>
          <p:cNvSpPr/>
          <p:nvPr/>
        </p:nvSpPr>
        <p:spPr>
          <a:xfrm>
            <a:off x="5769184" y="2895697"/>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0" name="Rounded Rectangle 159"/>
          <p:cNvSpPr/>
          <p:nvPr/>
        </p:nvSpPr>
        <p:spPr>
          <a:xfrm>
            <a:off x="3786903" y="4163007"/>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1" name="Rounded Rectangle 160"/>
          <p:cNvSpPr/>
          <p:nvPr/>
        </p:nvSpPr>
        <p:spPr>
          <a:xfrm>
            <a:off x="3153765" y="4583146"/>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2" name="Rounded Rectangle 161"/>
          <p:cNvSpPr/>
          <p:nvPr/>
        </p:nvSpPr>
        <p:spPr>
          <a:xfrm>
            <a:off x="2734864" y="3678501"/>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6" name="Rounded Rectangle 165"/>
          <p:cNvSpPr/>
          <p:nvPr/>
        </p:nvSpPr>
        <p:spPr>
          <a:xfrm>
            <a:off x="2537304" y="5080681"/>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7" name="Rounded Rectangle 196"/>
          <p:cNvSpPr/>
          <p:nvPr/>
        </p:nvSpPr>
        <p:spPr>
          <a:xfrm>
            <a:off x="3053056" y="2831125"/>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8" name="Rounded Rectangle 197"/>
          <p:cNvSpPr/>
          <p:nvPr/>
        </p:nvSpPr>
        <p:spPr>
          <a:xfrm>
            <a:off x="4104752" y="3315109"/>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9" name="Rounded Rectangle 198"/>
          <p:cNvSpPr/>
          <p:nvPr/>
        </p:nvSpPr>
        <p:spPr>
          <a:xfrm>
            <a:off x="4206912" y="3492629"/>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4" name="Straight Connector 203"/>
          <p:cNvCxnSpPr/>
          <p:nvPr/>
        </p:nvCxnSpPr>
        <p:spPr>
          <a:xfrm>
            <a:off x="2895600" y="6050280"/>
            <a:ext cx="2057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34864" y="5163538"/>
            <a:ext cx="780026" cy="88862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62" idx="2"/>
          </p:cNvCxnSpPr>
          <p:nvPr/>
        </p:nvCxnSpPr>
        <p:spPr>
          <a:xfrm flipH="1" flipV="1">
            <a:off x="2842655" y="3761358"/>
            <a:ext cx="784471" cy="229080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58576" y="4662935"/>
            <a:ext cx="418116" cy="138489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60" idx="2"/>
          </p:cNvCxnSpPr>
          <p:nvPr/>
        </p:nvCxnSpPr>
        <p:spPr>
          <a:xfrm flipH="1">
            <a:off x="3786903" y="4245864"/>
            <a:ext cx="107791" cy="18063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143871" y="4662935"/>
            <a:ext cx="1714255" cy="1389229"/>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57" idx="2"/>
          </p:cNvCxnSpPr>
          <p:nvPr/>
        </p:nvCxnSpPr>
        <p:spPr>
          <a:xfrm flipH="1">
            <a:off x="4026670" y="2978554"/>
            <a:ext cx="1850305" cy="306927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9" idx="2"/>
          </p:cNvCxnSpPr>
          <p:nvPr/>
        </p:nvCxnSpPr>
        <p:spPr>
          <a:xfrm flipH="1">
            <a:off x="3894694" y="3575486"/>
            <a:ext cx="420009" cy="247667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98" idx="2"/>
          </p:cNvCxnSpPr>
          <p:nvPr/>
        </p:nvCxnSpPr>
        <p:spPr>
          <a:xfrm flipH="1">
            <a:off x="3840798" y="3397966"/>
            <a:ext cx="371745" cy="264986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endCxn id="197" idx="2"/>
          </p:cNvCxnSpPr>
          <p:nvPr/>
        </p:nvCxnSpPr>
        <p:spPr>
          <a:xfrm flipH="1" flipV="1">
            <a:off x="3160847" y="2913982"/>
            <a:ext cx="565465" cy="3138182"/>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140564" y="6237634"/>
            <a:ext cx="893106" cy="461665"/>
          </a:xfrm>
          <a:prstGeom prst="rect">
            <a:avLst/>
          </a:prstGeom>
          <a:noFill/>
        </p:spPr>
        <p:txBody>
          <a:bodyPr wrap="square" rtlCol="0">
            <a:spAutoFit/>
          </a:bodyPr>
          <a:lstStyle/>
          <a:p>
            <a:r>
              <a:rPr lang="en-US" sz="800" i="1" dirty="0">
                <a:solidFill>
                  <a:prstClr val="black"/>
                </a:solidFill>
                <a:cs typeface="Calibri" pitchFamily="34" charset="0"/>
              </a:rPr>
              <a:t>Based on the January 2013 Draft of NGSS</a:t>
            </a:r>
          </a:p>
        </p:txBody>
      </p:sp>
    </p:spTree>
    <p:extLst>
      <p:ext uri="{BB962C8B-B14F-4D97-AF65-F5344CB8AC3E}">
        <p14:creationId xmlns:p14="http://schemas.microsoft.com/office/powerpoint/2010/main" val="28943928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128" y="1031031"/>
            <a:ext cx="4159672" cy="479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p:cNvSpPr>
          <p:nvPr/>
        </p:nvSpPr>
        <p:spPr>
          <a:xfrm>
            <a:off x="281613" y="170809"/>
            <a:ext cx="1813112" cy="9253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rPr>
              <a:t>Inside the NGSS Box</a:t>
            </a:r>
            <a:endParaRPr lang="en-US" sz="2400" dirty="0">
              <a:solidFill>
                <a:prstClr val="black"/>
              </a:solidFill>
            </a:endParaRPr>
          </a:p>
        </p:txBody>
      </p:sp>
      <p:sp>
        <p:nvSpPr>
          <p:cNvPr id="4" name="Right Brace 3"/>
          <p:cNvSpPr/>
          <p:nvPr/>
        </p:nvSpPr>
        <p:spPr>
          <a:xfrm flipH="1">
            <a:off x="2032747" y="1102962"/>
            <a:ext cx="152400" cy="1226561"/>
          </a:xfrm>
          <a:prstGeom prst="rightBrace">
            <a:avLst>
              <a:gd name="adj1" fmla="val 8333"/>
              <a:gd name="adj2" fmla="val 2132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5" name="TextBox 4"/>
          <p:cNvSpPr txBox="1"/>
          <p:nvPr/>
        </p:nvSpPr>
        <p:spPr>
          <a:xfrm>
            <a:off x="212912" y="1176974"/>
            <a:ext cx="1833283" cy="1138773"/>
          </a:xfrm>
          <a:prstGeom prst="rect">
            <a:avLst/>
          </a:prstGeom>
          <a:noFill/>
        </p:spPr>
        <p:txBody>
          <a:bodyPr wrap="square" rtlCol="0">
            <a:spAutoFit/>
          </a:bodyPr>
          <a:lstStyle/>
          <a:p>
            <a:pPr algn="r"/>
            <a:r>
              <a:rPr lang="en-US" b="1" dirty="0">
                <a:solidFill>
                  <a:srgbClr val="FF0000"/>
                </a:solidFill>
                <a:cs typeface="Calibri" pitchFamily="34" charset="0"/>
              </a:rPr>
              <a:t>What is Assessed</a:t>
            </a:r>
            <a:br>
              <a:rPr lang="en-US" b="1" dirty="0">
                <a:solidFill>
                  <a:srgbClr val="FF0000"/>
                </a:solidFill>
                <a:cs typeface="Calibri" pitchFamily="34" charset="0"/>
              </a:rPr>
            </a:br>
            <a:r>
              <a:rPr lang="en-US" sz="1000" dirty="0">
                <a:solidFill>
                  <a:prstClr val="black"/>
                </a:solidFill>
                <a:cs typeface="Calibri" pitchFamily="34" charset="0"/>
              </a:rPr>
              <a:t>A collection of several performance expectations describing what students should be able to do to master this standard</a:t>
            </a:r>
          </a:p>
        </p:txBody>
      </p:sp>
      <p:sp>
        <p:nvSpPr>
          <p:cNvPr id="6" name="TextBox 5"/>
          <p:cNvSpPr txBox="1"/>
          <p:nvPr/>
        </p:nvSpPr>
        <p:spPr>
          <a:xfrm>
            <a:off x="212912" y="3087390"/>
            <a:ext cx="1819835" cy="1292662"/>
          </a:xfrm>
          <a:prstGeom prst="rect">
            <a:avLst/>
          </a:prstGeom>
          <a:noFill/>
        </p:spPr>
        <p:txBody>
          <a:bodyPr wrap="square" rtlCol="0">
            <a:spAutoFit/>
          </a:bodyPr>
          <a:lstStyle/>
          <a:p>
            <a:pPr algn="r"/>
            <a:r>
              <a:rPr lang="en-US" b="1" dirty="0">
                <a:solidFill>
                  <a:srgbClr val="FF0000"/>
                </a:solidFill>
                <a:cs typeface="Calibri" pitchFamily="34" charset="0"/>
              </a:rPr>
              <a:t>Foundation Box</a:t>
            </a:r>
          </a:p>
          <a:p>
            <a:pPr algn="r"/>
            <a:r>
              <a:rPr lang="en-US" sz="1000" dirty="0">
                <a:solidFill>
                  <a:prstClr val="black"/>
                </a:solidFill>
                <a:cs typeface="Calibri" pitchFamily="34" charset="0"/>
              </a:rPr>
              <a:t>The practices, core disciplinary ideas, and crosscutting concepts from the </a:t>
            </a:r>
            <a:r>
              <a:rPr lang="en-US" sz="1000" i="1" dirty="0">
                <a:solidFill>
                  <a:prstClr val="black"/>
                </a:solidFill>
                <a:cs typeface="Calibri" pitchFamily="34" charset="0"/>
              </a:rPr>
              <a:t>Framework for K-12 Science Education </a:t>
            </a:r>
            <a:r>
              <a:rPr lang="en-US" sz="1000" dirty="0">
                <a:solidFill>
                  <a:prstClr val="black"/>
                </a:solidFill>
                <a:cs typeface="Calibri" pitchFamily="34" charset="0"/>
              </a:rPr>
              <a:t/>
            </a:r>
            <a:br>
              <a:rPr lang="en-US" sz="1000" dirty="0">
                <a:solidFill>
                  <a:prstClr val="black"/>
                </a:solidFill>
                <a:cs typeface="Calibri" pitchFamily="34" charset="0"/>
              </a:rPr>
            </a:br>
            <a:r>
              <a:rPr lang="en-US" sz="1000" dirty="0">
                <a:solidFill>
                  <a:prstClr val="black"/>
                </a:solidFill>
                <a:cs typeface="Calibri" pitchFamily="34" charset="0"/>
              </a:rPr>
              <a:t>that were used to form the performance expectations</a:t>
            </a:r>
            <a:endParaRPr lang="en-US" sz="1000" b="1" dirty="0">
              <a:solidFill>
                <a:prstClr val="black"/>
              </a:solidFill>
              <a:cs typeface="Calibri" pitchFamily="34" charset="0"/>
            </a:endParaRPr>
          </a:p>
        </p:txBody>
      </p:sp>
      <p:sp>
        <p:nvSpPr>
          <p:cNvPr id="7" name="Right Brace 6"/>
          <p:cNvSpPr/>
          <p:nvPr/>
        </p:nvSpPr>
        <p:spPr>
          <a:xfrm flipH="1">
            <a:off x="2032747" y="2365874"/>
            <a:ext cx="152400" cy="2342193"/>
          </a:xfrm>
          <a:prstGeom prst="rightBrace">
            <a:avLst>
              <a:gd name="adj1" fmla="val 8333"/>
              <a:gd name="adj2" fmla="val 392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8" name="TextBox 7"/>
          <p:cNvSpPr txBox="1"/>
          <p:nvPr/>
        </p:nvSpPr>
        <p:spPr>
          <a:xfrm>
            <a:off x="212912" y="4745777"/>
            <a:ext cx="1833282" cy="1138773"/>
          </a:xfrm>
          <a:prstGeom prst="rect">
            <a:avLst/>
          </a:prstGeom>
          <a:noFill/>
        </p:spPr>
        <p:txBody>
          <a:bodyPr wrap="square" rtlCol="0">
            <a:spAutoFit/>
          </a:bodyPr>
          <a:lstStyle/>
          <a:p>
            <a:pPr algn="r"/>
            <a:r>
              <a:rPr lang="en-US" b="1" dirty="0">
                <a:solidFill>
                  <a:srgbClr val="FF0000"/>
                </a:solidFill>
                <a:cs typeface="Calibri" pitchFamily="34" charset="0"/>
              </a:rPr>
              <a:t>Connection Box</a:t>
            </a:r>
          </a:p>
          <a:p>
            <a:pPr algn="r"/>
            <a:r>
              <a:rPr lang="en-US" sz="1000" dirty="0">
                <a:solidFill>
                  <a:prstClr val="black"/>
                </a:solidFill>
                <a:cs typeface="Calibri" pitchFamily="34" charset="0"/>
              </a:rPr>
              <a:t>Other standards in the </a:t>
            </a:r>
            <a:r>
              <a:rPr lang="en-US" sz="1000" i="1" dirty="0">
                <a:solidFill>
                  <a:prstClr val="black"/>
                </a:solidFill>
                <a:cs typeface="Calibri" pitchFamily="34" charset="0"/>
              </a:rPr>
              <a:t>Next Generation Science Standards </a:t>
            </a:r>
            <a:r>
              <a:rPr lang="en-US" sz="1000" dirty="0">
                <a:solidFill>
                  <a:prstClr val="black"/>
                </a:solidFill>
                <a:cs typeface="Calibri" pitchFamily="34" charset="0"/>
              </a:rPr>
              <a:t>or in the </a:t>
            </a:r>
            <a:r>
              <a:rPr lang="en-US" sz="1000" i="1" dirty="0">
                <a:solidFill>
                  <a:prstClr val="black"/>
                </a:solidFill>
                <a:cs typeface="Calibri" pitchFamily="34" charset="0"/>
              </a:rPr>
              <a:t>Common Core State Standards</a:t>
            </a:r>
            <a:r>
              <a:rPr lang="en-US" sz="1000" dirty="0">
                <a:solidFill>
                  <a:prstClr val="black"/>
                </a:solidFill>
                <a:cs typeface="Calibri" pitchFamily="34" charset="0"/>
              </a:rPr>
              <a:t> that are related</a:t>
            </a:r>
            <a:br>
              <a:rPr lang="en-US" sz="1000" dirty="0">
                <a:solidFill>
                  <a:prstClr val="black"/>
                </a:solidFill>
                <a:cs typeface="Calibri" pitchFamily="34" charset="0"/>
              </a:rPr>
            </a:br>
            <a:r>
              <a:rPr lang="en-US" sz="1000" dirty="0">
                <a:solidFill>
                  <a:prstClr val="black"/>
                </a:solidFill>
                <a:cs typeface="Calibri" pitchFamily="34" charset="0"/>
              </a:rPr>
              <a:t> to this standard </a:t>
            </a:r>
          </a:p>
        </p:txBody>
      </p:sp>
      <p:sp>
        <p:nvSpPr>
          <p:cNvPr id="9" name="Right Brace 8"/>
          <p:cNvSpPr/>
          <p:nvPr/>
        </p:nvSpPr>
        <p:spPr>
          <a:xfrm flipH="1">
            <a:off x="2028825" y="4743078"/>
            <a:ext cx="156322" cy="1054574"/>
          </a:xfrm>
          <a:prstGeom prst="rightBrace">
            <a:avLst>
              <a:gd name="adj1" fmla="val 8333"/>
              <a:gd name="adj2" fmla="val 197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10" name="Rounded Rectangle 9"/>
          <p:cNvSpPr/>
          <p:nvPr/>
        </p:nvSpPr>
        <p:spPr>
          <a:xfrm flipV="1">
            <a:off x="2287141" y="1202119"/>
            <a:ext cx="4062603" cy="1748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1" name="Straight Connector 10"/>
          <p:cNvCxnSpPr/>
          <p:nvPr/>
        </p:nvCxnSpPr>
        <p:spPr>
          <a:xfrm flipV="1">
            <a:off x="6174463" y="429370"/>
            <a:ext cx="475307" cy="7669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72092" y="228816"/>
            <a:ext cx="2481524" cy="677108"/>
          </a:xfrm>
          <a:prstGeom prst="rect">
            <a:avLst/>
          </a:prstGeom>
          <a:noFill/>
        </p:spPr>
        <p:txBody>
          <a:bodyPr wrap="square" rtlCol="0">
            <a:spAutoFit/>
          </a:bodyPr>
          <a:lstStyle/>
          <a:p>
            <a:r>
              <a:rPr lang="en-US" sz="1100" b="1" dirty="0">
                <a:solidFill>
                  <a:srgbClr val="FF0000"/>
                </a:solidFill>
                <a:cs typeface="Calibri" pitchFamily="34" charset="0"/>
              </a:rPr>
              <a:t>Performance Expectations</a:t>
            </a:r>
            <a:br>
              <a:rPr lang="en-US" sz="1100" b="1" dirty="0">
                <a:solidFill>
                  <a:srgbClr val="FF0000"/>
                </a:solidFill>
                <a:cs typeface="Calibri" pitchFamily="34" charset="0"/>
              </a:rPr>
            </a:br>
            <a:r>
              <a:rPr lang="en-US" sz="900" dirty="0">
                <a:solidFill>
                  <a:prstClr val="black"/>
                </a:solidFill>
                <a:cs typeface="Calibri" pitchFamily="34" charset="0"/>
              </a:rPr>
              <a:t>A statement that combines practices, core  ideas, and crosscutting concepts together to describe how students can show what they have learned. </a:t>
            </a:r>
          </a:p>
        </p:txBody>
      </p:sp>
      <p:sp>
        <p:nvSpPr>
          <p:cNvPr id="13" name="Rounded Rectangle 12"/>
          <p:cNvSpPr/>
          <p:nvPr/>
        </p:nvSpPr>
        <p:spPr>
          <a:xfrm flipV="1">
            <a:off x="2270310" y="2365457"/>
            <a:ext cx="1383315" cy="2346749"/>
          </a:xfrm>
          <a:prstGeom prst="roundRect">
            <a:avLst>
              <a:gd name="adj" fmla="val 0"/>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4" name="TextBox 13"/>
          <p:cNvSpPr txBox="1"/>
          <p:nvPr/>
        </p:nvSpPr>
        <p:spPr>
          <a:xfrm>
            <a:off x="3202707" y="228816"/>
            <a:ext cx="3293185" cy="815608"/>
          </a:xfrm>
          <a:prstGeom prst="rect">
            <a:avLst/>
          </a:prstGeom>
          <a:noFill/>
        </p:spPr>
        <p:txBody>
          <a:bodyPr wrap="square" rtlCol="0">
            <a:spAutoFit/>
          </a:bodyPr>
          <a:lstStyle/>
          <a:p>
            <a:r>
              <a:rPr lang="en-US" sz="1100" b="1" dirty="0">
                <a:solidFill>
                  <a:srgbClr val="FF0000"/>
                </a:solidFill>
                <a:cs typeface="Calibri" pitchFamily="34" charset="0"/>
              </a:rPr>
              <a:t>Title and Code</a:t>
            </a:r>
            <a:r>
              <a:rPr lang="en-US" sz="1200" b="1" dirty="0">
                <a:solidFill>
                  <a:srgbClr val="FF0000"/>
                </a:solidFill>
                <a:cs typeface="Calibri" pitchFamily="34" charset="0"/>
              </a:rPr>
              <a:t/>
            </a:r>
            <a:br>
              <a:rPr lang="en-US" sz="1200" b="1" dirty="0">
                <a:solidFill>
                  <a:srgbClr val="FF0000"/>
                </a:solidFill>
                <a:cs typeface="Calibri" pitchFamily="34" charset="0"/>
              </a:rPr>
            </a:br>
            <a:r>
              <a:rPr lang="en-US" sz="900" dirty="0">
                <a:solidFill>
                  <a:prstClr val="black"/>
                </a:solidFill>
                <a:cs typeface="Calibri" pitchFamily="34" charset="0"/>
              </a:rPr>
              <a:t>The titles of standard pages are not necessarily unique and may be reused at several different grade levels . The code, however, is a unique identifier for each set based on the grade level, content area, and topic it addresses.</a:t>
            </a:r>
          </a:p>
        </p:txBody>
      </p:sp>
      <p:sp>
        <p:nvSpPr>
          <p:cNvPr id="15" name="Rounded Rectangle 14"/>
          <p:cNvSpPr/>
          <p:nvPr/>
        </p:nvSpPr>
        <p:spPr>
          <a:xfrm flipV="1">
            <a:off x="2270311" y="1031262"/>
            <a:ext cx="1923863" cy="1010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6" name="Rounded Rectangle 15"/>
          <p:cNvSpPr/>
          <p:nvPr/>
        </p:nvSpPr>
        <p:spPr>
          <a:xfrm flipV="1">
            <a:off x="3676692" y="2365457"/>
            <a:ext cx="1606161" cy="2346751"/>
          </a:xfrm>
          <a:prstGeom prst="roundRect">
            <a:avLst>
              <a:gd name="adj" fmla="val 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7" name="Rounded Rectangle 16"/>
          <p:cNvSpPr/>
          <p:nvPr/>
        </p:nvSpPr>
        <p:spPr>
          <a:xfrm flipV="1">
            <a:off x="5315446" y="2365458"/>
            <a:ext cx="1056767" cy="2346748"/>
          </a:xfrm>
          <a:prstGeom prst="roundRect">
            <a:avLst>
              <a:gd name="adj" fmla="val 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21" name="TextBox 20"/>
          <p:cNvSpPr txBox="1"/>
          <p:nvPr/>
        </p:nvSpPr>
        <p:spPr>
          <a:xfrm>
            <a:off x="6572092" y="2703638"/>
            <a:ext cx="2481524" cy="677108"/>
          </a:xfrm>
          <a:prstGeom prst="rect">
            <a:avLst/>
          </a:prstGeom>
          <a:noFill/>
        </p:spPr>
        <p:txBody>
          <a:bodyPr wrap="square" rtlCol="0">
            <a:spAutoFit/>
          </a:bodyPr>
          <a:lstStyle/>
          <a:p>
            <a:r>
              <a:rPr lang="en-US" sz="1100" b="1" dirty="0">
                <a:solidFill>
                  <a:srgbClr val="003399"/>
                </a:solidFill>
                <a:cs typeface="Calibri" pitchFamily="34" charset="0"/>
              </a:rPr>
              <a:t>Scientific &amp; Engineering Practices</a:t>
            </a:r>
            <a:r>
              <a:rPr lang="en-US" sz="1100" b="1" dirty="0">
                <a:solidFill>
                  <a:srgbClr val="FF0000"/>
                </a:solidFill>
                <a:cs typeface="Calibri" pitchFamily="34" charset="0"/>
              </a:rPr>
              <a:t/>
            </a:r>
            <a:br>
              <a:rPr lang="en-US" sz="1100" b="1" dirty="0">
                <a:solidFill>
                  <a:srgbClr val="FF0000"/>
                </a:solidFill>
                <a:cs typeface="Calibri" pitchFamily="34" charset="0"/>
              </a:rPr>
            </a:br>
            <a:r>
              <a:rPr lang="en-US" sz="900" dirty="0">
                <a:solidFill>
                  <a:prstClr val="black"/>
                </a:solidFill>
                <a:cs typeface="Calibri" pitchFamily="34" charset="0"/>
              </a:rPr>
              <a:t>Activities that scientists and engineers engage in to either understand the world or solve a problem</a:t>
            </a:r>
          </a:p>
        </p:txBody>
      </p:sp>
      <p:sp>
        <p:nvSpPr>
          <p:cNvPr id="22" name="TextBox 21"/>
          <p:cNvSpPr txBox="1"/>
          <p:nvPr/>
        </p:nvSpPr>
        <p:spPr>
          <a:xfrm>
            <a:off x="6572092" y="3363334"/>
            <a:ext cx="2481524" cy="677108"/>
          </a:xfrm>
          <a:prstGeom prst="rect">
            <a:avLst/>
          </a:prstGeom>
          <a:noFill/>
          <a:ln>
            <a:noFill/>
          </a:ln>
        </p:spPr>
        <p:txBody>
          <a:bodyPr wrap="square" rtlCol="0">
            <a:spAutoFit/>
          </a:bodyPr>
          <a:lstStyle/>
          <a:p>
            <a:r>
              <a:rPr lang="en-US" sz="1100" b="1" dirty="0">
                <a:solidFill>
                  <a:srgbClr val="FF6600"/>
                </a:solidFill>
                <a:cs typeface="Calibri" pitchFamily="34" charset="0"/>
              </a:rPr>
              <a:t>Disciplinary Core Ideas</a:t>
            </a:r>
            <a:br>
              <a:rPr lang="en-US" sz="1100" b="1" dirty="0">
                <a:solidFill>
                  <a:srgbClr val="FF6600"/>
                </a:solidFill>
                <a:cs typeface="Calibri" pitchFamily="34" charset="0"/>
              </a:rPr>
            </a:br>
            <a:r>
              <a:rPr lang="en-US" sz="900" dirty="0">
                <a:solidFill>
                  <a:prstClr val="black"/>
                </a:solidFill>
                <a:cs typeface="Calibri" pitchFamily="34" charset="0"/>
              </a:rPr>
              <a:t>Concepts in science and engineering that have broad importance within and across disciplines as well as relevance in people’s lives. </a:t>
            </a:r>
          </a:p>
        </p:txBody>
      </p:sp>
      <p:sp>
        <p:nvSpPr>
          <p:cNvPr id="23" name="TextBox 22"/>
          <p:cNvSpPr txBox="1"/>
          <p:nvPr/>
        </p:nvSpPr>
        <p:spPr>
          <a:xfrm>
            <a:off x="6572092" y="4023262"/>
            <a:ext cx="2481524" cy="677108"/>
          </a:xfrm>
          <a:prstGeom prst="rect">
            <a:avLst/>
          </a:prstGeom>
          <a:noFill/>
        </p:spPr>
        <p:txBody>
          <a:bodyPr wrap="square" rtlCol="0">
            <a:spAutoFit/>
          </a:bodyPr>
          <a:lstStyle/>
          <a:p>
            <a:r>
              <a:rPr lang="en-US" sz="1100" b="1" dirty="0">
                <a:solidFill>
                  <a:srgbClr val="00B050"/>
                </a:solidFill>
                <a:cs typeface="Calibri" pitchFamily="34" charset="0"/>
              </a:rPr>
              <a:t>Crosscutting Concepts</a:t>
            </a:r>
            <a:r>
              <a:rPr lang="en-US" sz="1100" b="1" dirty="0">
                <a:solidFill>
                  <a:srgbClr val="FF0000"/>
                </a:solidFill>
                <a:cs typeface="Calibri" pitchFamily="34" charset="0"/>
              </a:rPr>
              <a:t/>
            </a:r>
            <a:br>
              <a:rPr lang="en-US" sz="1100" b="1" dirty="0">
                <a:solidFill>
                  <a:srgbClr val="FF0000"/>
                </a:solidFill>
                <a:cs typeface="Calibri" pitchFamily="34" charset="0"/>
              </a:rPr>
            </a:br>
            <a:r>
              <a:rPr lang="en-US" sz="900" dirty="0">
                <a:solidFill>
                  <a:prstClr val="black"/>
                </a:solidFill>
                <a:cs typeface="Calibri" pitchFamily="34" charset="0"/>
              </a:rPr>
              <a:t>Ideas, such as  </a:t>
            </a:r>
            <a:r>
              <a:rPr lang="en-US" sz="900" i="1" dirty="0">
                <a:solidFill>
                  <a:prstClr val="black"/>
                </a:solidFill>
                <a:cs typeface="Calibri" pitchFamily="34" charset="0"/>
              </a:rPr>
              <a:t>Patterns</a:t>
            </a:r>
            <a:r>
              <a:rPr lang="en-US" sz="900" dirty="0">
                <a:solidFill>
                  <a:prstClr val="black"/>
                </a:solidFill>
                <a:cs typeface="Calibri" pitchFamily="34" charset="0"/>
              </a:rPr>
              <a:t> and </a:t>
            </a:r>
            <a:r>
              <a:rPr lang="en-US" sz="900" i="1" dirty="0">
                <a:solidFill>
                  <a:prstClr val="black"/>
                </a:solidFill>
                <a:cs typeface="Calibri" pitchFamily="34" charset="0"/>
              </a:rPr>
              <a:t>Cause and Effect</a:t>
            </a:r>
            <a:r>
              <a:rPr lang="en-US" sz="900" dirty="0">
                <a:solidFill>
                  <a:prstClr val="black"/>
                </a:solidFill>
                <a:cs typeface="Calibri" pitchFamily="34" charset="0"/>
              </a:rPr>
              <a:t>, which are not specific to any one discipline but cut across them all. </a:t>
            </a:r>
          </a:p>
        </p:txBody>
      </p:sp>
      <p:cxnSp>
        <p:nvCxnSpPr>
          <p:cNvPr id="24" name="Elbow Connector 23"/>
          <p:cNvCxnSpPr/>
          <p:nvPr/>
        </p:nvCxnSpPr>
        <p:spPr>
          <a:xfrm rot="5400000">
            <a:off x="2842752" y="620675"/>
            <a:ext cx="671894" cy="149280"/>
          </a:xfrm>
          <a:prstGeom prst="bentConnector3">
            <a:avLst>
              <a:gd name="adj1" fmla="val -93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92408" y="6059805"/>
            <a:ext cx="3908392" cy="677108"/>
          </a:xfrm>
          <a:prstGeom prst="rect">
            <a:avLst/>
          </a:prstGeom>
          <a:noFill/>
        </p:spPr>
        <p:txBody>
          <a:bodyPr wrap="square" rtlCol="0">
            <a:spAutoFit/>
          </a:bodyPr>
          <a:lstStyle/>
          <a:p>
            <a:r>
              <a:rPr lang="en-US" sz="1100" b="1" dirty="0">
                <a:solidFill>
                  <a:srgbClr val="7030A0"/>
                </a:solidFill>
                <a:cs typeface="Calibri" pitchFamily="34" charset="0"/>
              </a:rPr>
              <a:t>Codes for Performance Expectations</a:t>
            </a:r>
            <a:r>
              <a:rPr lang="en-US" sz="1100" b="1" dirty="0">
                <a:solidFill>
                  <a:srgbClr val="FF0000"/>
                </a:solidFill>
                <a:cs typeface="Calibri" pitchFamily="34" charset="0"/>
              </a:rPr>
              <a:t/>
            </a:r>
            <a:br>
              <a:rPr lang="en-US" sz="1100" b="1" dirty="0">
                <a:solidFill>
                  <a:srgbClr val="FF0000"/>
                </a:solidFill>
                <a:cs typeface="Calibri" pitchFamily="34" charset="0"/>
              </a:rPr>
            </a:br>
            <a:r>
              <a:rPr lang="en-US" sz="900" dirty="0">
                <a:solidFill>
                  <a:prstClr val="black"/>
                </a:solidFill>
                <a:cs typeface="Calibri" pitchFamily="34" charset="0"/>
              </a:rPr>
              <a:t>Codes designate the relevant performance expectation for an item in the foundation box and connection box. In the connections to common core, italics indicate a potential connection rather than a required prerequisite connection.</a:t>
            </a:r>
          </a:p>
        </p:txBody>
      </p:sp>
      <p:sp>
        <p:nvSpPr>
          <p:cNvPr id="51" name="TextBox 50"/>
          <p:cNvSpPr txBox="1"/>
          <p:nvPr/>
        </p:nvSpPr>
        <p:spPr>
          <a:xfrm>
            <a:off x="6572092" y="1434239"/>
            <a:ext cx="2481524" cy="677108"/>
          </a:xfrm>
          <a:prstGeom prst="rect">
            <a:avLst/>
          </a:prstGeom>
          <a:noFill/>
        </p:spPr>
        <p:txBody>
          <a:bodyPr wrap="square" rtlCol="0">
            <a:spAutoFit/>
          </a:bodyPr>
          <a:lstStyle/>
          <a:p>
            <a:r>
              <a:rPr lang="en-US" sz="1100" b="1" dirty="0">
                <a:solidFill>
                  <a:srgbClr val="FF0000"/>
                </a:solidFill>
                <a:cs typeface="Calibri" pitchFamily="34" charset="0"/>
              </a:rPr>
              <a:t>Assessment Boundary</a:t>
            </a:r>
            <a:br>
              <a:rPr lang="en-US" sz="1100" b="1" dirty="0">
                <a:solidFill>
                  <a:srgbClr val="FF0000"/>
                </a:solidFill>
                <a:cs typeface="Calibri" pitchFamily="34" charset="0"/>
              </a:rPr>
            </a:br>
            <a:r>
              <a:rPr lang="en-US" sz="900" dirty="0">
                <a:solidFill>
                  <a:prstClr val="black"/>
                </a:solidFill>
                <a:cs typeface="Calibri" pitchFamily="34" charset="0"/>
              </a:rPr>
              <a:t>A statement that</a:t>
            </a:r>
            <a:r>
              <a:rPr lang="en-US" sz="900" dirty="0">
                <a:solidFill>
                  <a:prstClr val="black"/>
                </a:solidFill>
              </a:rPr>
              <a:t> provides guidance about the scope of the performance expectation at a particular grade level. </a:t>
            </a:r>
          </a:p>
        </p:txBody>
      </p:sp>
      <p:sp>
        <p:nvSpPr>
          <p:cNvPr id="52" name="TextBox 51"/>
          <p:cNvSpPr txBox="1"/>
          <p:nvPr/>
        </p:nvSpPr>
        <p:spPr>
          <a:xfrm>
            <a:off x="6572092" y="904726"/>
            <a:ext cx="2481524" cy="538609"/>
          </a:xfrm>
          <a:prstGeom prst="rect">
            <a:avLst/>
          </a:prstGeom>
          <a:noFill/>
        </p:spPr>
        <p:txBody>
          <a:bodyPr wrap="square" rtlCol="0">
            <a:spAutoFit/>
          </a:bodyPr>
          <a:lstStyle/>
          <a:p>
            <a:r>
              <a:rPr lang="en-US" sz="1100" b="1" dirty="0">
                <a:solidFill>
                  <a:srgbClr val="FF0000"/>
                </a:solidFill>
                <a:cs typeface="Calibri" pitchFamily="34" charset="0"/>
              </a:rPr>
              <a:t>Clarification Statement</a:t>
            </a:r>
            <a:br>
              <a:rPr lang="en-US" sz="1100" b="1" dirty="0">
                <a:solidFill>
                  <a:srgbClr val="FF0000"/>
                </a:solidFill>
                <a:cs typeface="Calibri" pitchFamily="34" charset="0"/>
              </a:rPr>
            </a:br>
            <a:r>
              <a:rPr lang="en-US" sz="900" dirty="0">
                <a:solidFill>
                  <a:prstClr val="black"/>
                </a:solidFill>
                <a:cs typeface="Calibri" pitchFamily="34" charset="0"/>
              </a:rPr>
              <a:t>A statement that</a:t>
            </a:r>
            <a:r>
              <a:rPr lang="en-US" sz="900" dirty="0">
                <a:solidFill>
                  <a:prstClr val="black"/>
                </a:solidFill>
              </a:rPr>
              <a:t> supplies examples or additional clarification to the performance expectation. </a:t>
            </a:r>
          </a:p>
        </p:txBody>
      </p:sp>
      <p:cxnSp>
        <p:nvCxnSpPr>
          <p:cNvPr id="74" name="Straight Connector 73"/>
          <p:cNvCxnSpPr/>
          <p:nvPr/>
        </p:nvCxnSpPr>
        <p:spPr>
          <a:xfrm flipV="1">
            <a:off x="6233823" y="1081770"/>
            <a:ext cx="415947" cy="5767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287984" y="1645392"/>
            <a:ext cx="361785" cy="3489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ight Bracket 40"/>
          <p:cNvSpPr/>
          <p:nvPr/>
        </p:nvSpPr>
        <p:spPr>
          <a:xfrm flipH="1">
            <a:off x="2654299" y="1706694"/>
            <a:ext cx="992975" cy="8216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54" name="Right Bracket 53"/>
          <p:cNvSpPr/>
          <p:nvPr/>
        </p:nvSpPr>
        <p:spPr>
          <a:xfrm>
            <a:off x="3639067" y="1649938"/>
            <a:ext cx="2702726" cy="13911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cxnSp>
        <p:nvCxnSpPr>
          <p:cNvPr id="43" name="Straight Connector 42"/>
          <p:cNvCxnSpPr/>
          <p:nvPr/>
        </p:nvCxnSpPr>
        <p:spPr>
          <a:xfrm>
            <a:off x="3644829" y="1645392"/>
            <a:ext cx="0" cy="659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Right Bracket 60"/>
          <p:cNvSpPr/>
          <p:nvPr/>
        </p:nvSpPr>
        <p:spPr>
          <a:xfrm>
            <a:off x="5442614" y="1996080"/>
            <a:ext cx="899403" cy="13911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sp>
        <p:nvSpPr>
          <p:cNvPr id="62" name="Right Bracket 61"/>
          <p:cNvSpPr/>
          <p:nvPr/>
        </p:nvSpPr>
        <p:spPr>
          <a:xfrm flipH="1">
            <a:off x="2652374" y="2050876"/>
            <a:ext cx="2797967" cy="8216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cs typeface="Calibri" pitchFamily="34" charset="0"/>
            </a:endParaRPr>
          </a:p>
        </p:txBody>
      </p:sp>
      <p:cxnSp>
        <p:nvCxnSpPr>
          <p:cNvPr id="63" name="Straight Connector 62"/>
          <p:cNvCxnSpPr/>
          <p:nvPr/>
        </p:nvCxnSpPr>
        <p:spPr>
          <a:xfrm>
            <a:off x="5450342" y="1994519"/>
            <a:ext cx="0" cy="659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572092" y="4664454"/>
            <a:ext cx="2533808" cy="846386"/>
          </a:xfrm>
          <a:prstGeom prst="rect">
            <a:avLst/>
          </a:prstGeom>
          <a:noFill/>
        </p:spPr>
        <p:txBody>
          <a:bodyPr wrap="square" rtlCol="0">
            <a:spAutoFit/>
          </a:bodyPr>
          <a:lstStyle/>
          <a:p>
            <a:r>
              <a:rPr lang="en-US" sz="1100" b="1" dirty="0">
                <a:solidFill>
                  <a:srgbClr val="800000"/>
                </a:solidFill>
                <a:cs typeface="Calibri" pitchFamily="34" charset="0"/>
              </a:rPr>
              <a:t>Connections to Engineering, Technology and Applications of Science</a:t>
            </a:r>
            <a:br>
              <a:rPr lang="en-US" sz="1100" b="1" dirty="0">
                <a:solidFill>
                  <a:srgbClr val="800000"/>
                </a:solidFill>
                <a:cs typeface="Calibri" pitchFamily="34" charset="0"/>
              </a:rPr>
            </a:br>
            <a:r>
              <a:rPr lang="en-US" sz="900" dirty="0">
                <a:solidFill>
                  <a:prstClr val="black"/>
                </a:solidFill>
                <a:cs typeface="Calibri" pitchFamily="34" charset="0"/>
              </a:rPr>
              <a:t>These connections are drawn from the disciplinary core ideas for engineering, technology, and applications of science in the </a:t>
            </a:r>
            <a:r>
              <a:rPr lang="en-US" sz="900" i="1" dirty="0">
                <a:solidFill>
                  <a:prstClr val="black"/>
                </a:solidFill>
                <a:cs typeface="Calibri" pitchFamily="34" charset="0"/>
              </a:rPr>
              <a:t>Framework</a:t>
            </a:r>
            <a:r>
              <a:rPr lang="en-US" sz="900" dirty="0">
                <a:solidFill>
                  <a:prstClr val="black"/>
                </a:solidFill>
                <a:cs typeface="Calibri" pitchFamily="34" charset="0"/>
              </a:rPr>
              <a:t>.</a:t>
            </a:r>
          </a:p>
        </p:txBody>
      </p:sp>
      <p:sp>
        <p:nvSpPr>
          <p:cNvPr id="99" name="TextBox 98"/>
          <p:cNvSpPr txBox="1"/>
          <p:nvPr/>
        </p:nvSpPr>
        <p:spPr>
          <a:xfrm>
            <a:off x="6572092" y="5476353"/>
            <a:ext cx="2533808" cy="677108"/>
          </a:xfrm>
          <a:prstGeom prst="rect">
            <a:avLst/>
          </a:prstGeom>
          <a:noFill/>
        </p:spPr>
        <p:txBody>
          <a:bodyPr wrap="square" rtlCol="0">
            <a:spAutoFit/>
          </a:bodyPr>
          <a:lstStyle/>
          <a:p>
            <a:r>
              <a:rPr lang="en-US" sz="1100" b="1" dirty="0">
                <a:solidFill>
                  <a:srgbClr val="CC0099"/>
                </a:solidFill>
                <a:cs typeface="Calibri" pitchFamily="34" charset="0"/>
              </a:rPr>
              <a:t>Connections to Nature of Science</a:t>
            </a:r>
            <a:r>
              <a:rPr lang="en-US" sz="1100" b="1" i="1" dirty="0">
                <a:solidFill>
                  <a:srgbClr val="4BACC6">
                    <a:lumMod val="75000"/>
                  </a:srgbClr>
                </a:solidFill>
                <a:cs typeface="Calibri" pitchFamily="34" charset="0"/>
              </a:rPr>
              <a:t/>
            </a:r>
            <a:br>
              <a:rPr lang="en-US" sz="1100" b="1" i="1" dirty="0">
                <a:solidFill>
                  <a:srgbClr val="4BACC6">
                    <a:lumMod val="75000"/>
                  </a:srgbClr>
                </a:solidFill>
                <a:cs typeface="Calibri" pitchFamily="34" charset="0"/>
              </a:rPr>
            </a:br>
            <a:r>
              <a:rPr lang="en-US" sz="900" dirty="0">
                <a:solidFill>
                  <a:prstClr val="black"/>
                </a:solidFill>
                <a:cs typeface="Calibri" pitchFamily="34" charset="0"/>
              </a:rPr>
              <a:t>Connections are listed in either the practices or the crosscutting connections section of the foundation box. </a:t>
            </a:r>
          </a:p>
        </p:txBody>
      </p:sp>
      <p:sp>
        <p:nvSpPr>
          <p:cNvPr id="116" name="TextBox 115"/>
          <p:cNvSpPr txBox="1"/>
          <p:nvPr/>
        </p:nvSpPr>
        <p:spPr>
          <a:xfrm>
            <a:off x="6572092" y="2076951"/>
            <a:ext cx="2481524" cy="677108"/>
          </a:xfrm>
          <a:prstGeom prst="rect">
            <a:avLst/>
          </a:prstGeom>
          <a:noFill/>
        </p:spPr>
        <p:txBody>
          <a:bodyPr wrap="square" rtlCol="0">
            <a:spAutoFit/>
          </a:bodyPr>
          <a:lstStyle/>
          <a:p>
            <a:r>
              <a:rPr lang="en-US" sz="1100" b="1" dirty="0">
                <a:solidFill>
                  <a:srgbClr val="800000"/>
                </a:solidFill>
                <a:cs typeface="Calibri" pitchFamily="34" charset="0"/>
              </a:rPr>
              <a:t>Engineering Connection</a:t>
            </a:r>
            <a:r>
              <a:rPr lang="en-US" sz="800" b="1" dirty="0">
                <a:solidFill>
                  <a:srgbClr val="800000"/>
                </a:solidFill>
                <a:cs typeface="Calibri" pitchFamily="34" charset="0"/>
              </a:rPr>
              <a:t> (*)</a:t>
            </a:r>
            <a:r>
              <a:rPr lang="en-US" sz="1100" b="1" dirty="0">
                <a:solidFill>
                  <a:srgbClr val="7030A0"/>
                </a:solidFill>
                <a:cs typeface="Calibri" pitchFamily="34" charset="0"/>
              </a:rPr>
              <a:t/>
            </a:r>
            <a:br>
              <a:rPr lang="en-US" sz="1100" b="1" dirty="0">
                <a:solidFill>
                  <a:srgbClr val="7030A0"/>
                </a:solidFill>
                <a:cs typeface="Calibri" pitchFamily="34" charset="0"/>
              </a:rPr>
            </a:br>
            <a:r>
              <a:rPr lang="en-US" sz="900" dirty="0">
                <a:solidFill>
                  <a:prstClr val="black"/>
                </a:solidFill>
                <a:cs typeface="Calibri" pitchFamily="34" charset="0"/>
              </a:rPr>
              <a:t>An asterisk indicates an engineering connection in the practice, core idea or crosscutting concept that supports the performance expectation</a:t>
            </a:r>
            <a:r>
              <a:rPr lang="en-US" sz="900" dirty="0">
                <a:solidFill>
                  <a:prstClr val="black"/>
                </a:solidFill>
              </a:rPr>
              <a:t>. </a:t>
            </a:r>
          </a:p>
        </p:txBody>
      </p:sp>
      <p:sp>
        <p:nvSpPr>
          <p:cNvPr id="1046" name="Oval 1045"/>
          <p:cNvSpPr/>
          <p:nvPr/>
        </p:nvSpPr>
        <p:spPr>
          <a:xfrm>
            <a:off x="3349018" y="2191928"/>
            <a:ext cx="73950" cy="73950"/>
          </a:xfrm>
          <a:prstGeom prst="ellipse">
            <a:avLst/>
          </a:prstGeom>
          <a:noFill/>
          <a:ln w="127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32" name="Straight Connector 131"/>
          <p:cNvCxnSpPr/>
          <p:nvPr/>
        </p:nvCxnSpPr>
        <p:spPr>
          <a:xfrm>
            <a:off x="3419133" y="2209800"/>
            <a:ext cx="3200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5807798" y="4583146"/>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7" name="Rounded Rectangle 156"/>
          <p:cNvSpPr/>
          <p:nvPr/>
        </p:nvSpPr>
        <p:spPr>
          <a:xfrm>
            <a:off x="5769184" y="2895697"/>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0" name="Rounded Rectangle 159"/>
          <p:cNvSpPr/>
          <p:nvPr/>
        </p:nvSpPr>
        <p:spPr>
          <a:xfrm>
            <a:off x="3786903" y="4163007"/>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1" name="Rounded Rectangle 160"/>
          <p:cNvSpPr/>
          <p:nvPr/>
        </p:nvSpPr>
        <p:spPr>
          <a:xfrm>
            <a:off x="3153765" y="4583146"/>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2" name="Rounded Rectangle 161"/>
          <p:cNvSpPr/>
          <p:nvPr/>
        </p:nvSpPr>
        <p:spPr>
          <a:xfrm>
            <a:off x="2734864" y="3678501"/>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6" name="Rounded Rectangle 165"/>
          <p:cNvSpPr/>
          <p:nvPr/>
        </p:nvSpPr>
        <p:spPr>
          <a:xfrm>
            <a:off x="2537304" y="5080681"/>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8" name="Rounded Rectangle 167"/>
          <p:cNvSpPr/>
          <p:nvPr/>
        </p:nvSpPr>
        <p:spPr>
          <a:xfrm flipV="1">
            <a:off x="5343431" y="4264309"/>
            <a:ext cx="998361" cy="422166"/>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sp>
        <p:nvSpPr>
          <p:cNvPr id="170" name="Rounded Rectangle 169"/>
          <p:cNvSpPr/>
          <p:nvPr/>
        </p:nvSpPr>
        <p:spPr>
          <a:xfrm flipV="1">
            <a:off x="2299057" y="4248353"/>
            <a:ext cx="1331048" cy="438554"/>
          </a:xfrm>
          <a:prstGeom prst="roundRect">
            <a:avLst>
              <a:gd name="adj" fmla="val 0"/>
            </a:avLst>
          </a:prstGeom>
          <a:no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71" name="Straight Connector 170"/>
          <p:cNvCxnSpPr/>
          <p:nvPr/>
        </p:nvCxnSpPr>
        <p:spPr>
          <a:xfrm>
            <a:off x="6233823" y="4686475"/>
            <a:ext cx="415946" cy="872853"/>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sp>
        <p:nvSpPr>
          <p:cNvPr id="177" name="Rounded Rectangle 176"/>
          <p:cNvSpPr/>
          <p:nvPr/>
        </p:nvSpPr>
        <p:spPr>
          <a:xfrm flipV="1">
            <a:off x="5345111" y="3049675"/>
            <a:ext cx="998361" cy="1145626"/>
          </a:xfrm>
          <a:prstGeom prst="roundRect">
            <a:avLst>
              <a:gd name="adj" fmla="val 0"/>
            </a:avLst>
          </a:prstGeom>
          <a:noFill/>
          <a:ln w="190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Calibri" pitchFamily="34" charset="0"/>
            </a:endParaRPr>
          </a:p>
        </p:txBody>
      </p:sp>
      <p:cxnSp>
        <p:nvCxnSpPr>
          <p:cNvPr id="178" name="Straight Connector 177"/>
          <p:cNvCxnSpPr/>
          <p:nvPr/>
        </p:nvCxnSpPr>
        <p:spPr>
          <a:xfrm>
            <a:off x="6341792" y="4195301"/>
            <a:ext cx="307977" cy="550476"/>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97" name="Rounded Rectangle 196"/>
          <p:cNvSpPr/>
          <p:nvPr/>
        </p:nvSpPr>
        <p:spPr>
          <a:xfrm>
            <a:off x="3053056" y="2831125"/>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8" name="Rounded Rectangle 197"/>
          <p:cNvSpPr/>
          <p:nvPr/>
        </p:nvSpPr>
        <p:spPr>
          <a:xfrm>
            <a:off x="4104752" y="3315109"/>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9" name="Rounded Rectangle 198"/>
          <p:cNvSpPr/>
          <p:nvPr/>
        </p:nvSpPr>
        <p:spPr>
          <a:xfrm>
            <a:off x="4206912" y="3492629"/>
            <a:ext cx="215582" cy="82857"/>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4" name="Straight Connector 203"/>
          <p:cNvCxnSpPr/>
          <p:nvPr/>
        </p:nvCxnSpPr>
        <p:spPr>
          <a:xfrm>
            <a:off x="2895600" y="6050280"/>
            <a:ext cx="2057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653626" y="2834737"/>
            <a:ext cx="2965907" cy="191694"/>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3"/>
          </p:cNvCxnSpPr>
          <p:nvPr/>
        </p:nvCxnSpPr>
        <p:spPr>
          <a:xfrm flipV="1">
            <a:off x="5282853" y="3499034"/>
            <a:ext cx="1336680" cy="39798"/>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72213" y="3856313"/>
            <a:ext cx="277557" cy="25533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34864" y="5163538"/>
            <a:ext cx="780026" cy="88862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62" idx="2"/>
          </p:cNvCxnSpPr>
          <p:nvPr/>
        </p:nvCxnSpPr>
        <p:spPr>
          <a:xfrm flipH="1" flipV="1">
            <a:off x="2842655" y="3761358"/>
            <a:ext cx="784471" cy="2290806"/>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58576" y="4662935"/>
            <a:ext cx="418116" cy="138489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60" idx="2"/>
          </p:cNvCxnSpPr>
          <p:nvPr/>
        </p:nvCxnSpPr>
        <p:spPr>
          <a:xfrm flipH="1">
            <a:off x="3786903" y="4245864"/>
            <a:ext cx="107791" cy="18063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143871" y="4662935"/>
            <a:ext cx="1714255" cy="1389229"/>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57" idx="2"/>
          </p:cNvCxnSpPr>
          <p:nvPr/>
        </p:nvCxnSpPr>
        <p:spPr>
          <a:xfrm flipH="1">
            <a:off x="4026670" y="2978554"/>
            <a:ext cx="1850305" cy="306927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9" idx="2"/>
          </p:cNvCxnSpPr>
          <p:nvPr/>
        </p:nvCxnSpPr>
        <p:spPr>
          <a:xfrm flipH="1">
            <a:off x="3894694" y="3575486"/>
            <a:ext cx="420009" cy="247667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98" idx="2"/>
          </p:cNvCxnSpPr>
          <p:nvPr/>
        </p:nvCxnSpPr>
        <p:spPr>
          <a:xfrm flipH="1">
            <a:off x="3840798" y="3397966"/>
            <a:ext cx="371745" cy="264986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endCxn id="197" idx="2"/>
          </p:cNvCxnSpPr>
          <p:nvPr/>
        </p:nvCxnSpPr>
        <p:spPr>
          <a:xfrm flipH="1" flipV="1">
            <a:off x="3160847" y="2913982"/>
            <a:ext cx="565465" cy="3138182"/>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627126" y="4624574"/>
            <a:ext cx="3022644" cy="934754"/>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sp>
        <p:nvSpPr>
          <p:cNvPr id="268" name="TextBox 267"/>
          <p:cNvSpPr txBox="1"/>
          <p:nvPr/>
        </p:nvSpPr>
        <p:spPr>
          <a:xfrm>
            <a:off x="140564" y="6237634"/>
            <a:ext cx="893106" cy="461665"/>
          </a:xfrm>
          <a:prstGeom prst="rect">
            <a:avLst/>
          </a:prstGeom>
          <a:noFill/>
        </p:spPr>
        <p:txBody>
          <a:bodyPr wrap="square" rtlCol="0">
            <a:spAutoFit/>
          </a:bodyPr>
          <a:lstStyle/>
          <a:p>
            <a:r>
              <a:rPr lang="en-US" sz="800" i="1" dirty="0">
                <a:solidFill>
                  <a:prstClr val="black"/>
                </a:solidFill>
                <a:cs typeface="Calibri" pitchFamily="34" charset="0"/>
              </a:rPr>
              <a:t>Based on the January 2013 Draft of NGSS</a:t>
            </a:r>
          </a:p>
        </p:txBody>
      </p:sp>
    </p:spTree>
    <p:extLst>
      <p:ext uri="{BB962C8B-B14F-4D97-AF65-F5344CB8AC3E}">
        <p14:creationId xmlns:p14="http://schemas.microsoft.com/office/powerpoint/2010/main" val="161651779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K2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921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8825" y="4572000"/>
            <a:ext cx="3730878" cy="1676400"/>
          </a:xfrm>
        </p:spPr>
        <p:txBody>
          <a:bodyPr>
            <a:normAutofit fontScale="70000" lnSpcReduction="20000"/>
          </a:bodyPr>
          <a:lstStyle/>
          <a:p>
            <a:pPr>
              <a:buFont typeface="Courier New" pitchFamily="49" charset="0"/>
              <a:buChar char="o"/>
            </a:pPr>
            <a:r>
              <a:rPr lang="en-US" i="1" dirty="0" smtClean="0">
                <a:solidFill>
                  <a:srgbClr val="FF0000"/>
                </a:solidFill>
              </a:rPr>
              <a:t>Presented to KBOE</a:t>
            </a:r>
          </a:p>
          <a:p>
            <a:pPr>
              <a:buFont typeface="Courier New" pitchFamily="49" charset="0"/>
              <a:buChar char="o"/>
            </a:pPr>
            <a:r>
              <a:rPr lang="en-US" i="1" dirty="0" smtClean="0">
                <a:solidFill>
                  <a:srgbClr val="FF0000"/>
                </a:solidFill>
              </a:rPr>
              <a:t>Recommended model</a:t>
            </a:r>
          </a:p>
          <a:p>
            <a:pPr>
              <a:buFont typeface="Courier New" pitchFamily="49" charset="0"/>
              <a:buChar char="o"/>
            </a:pPr>
            <a:r>
              <a:rPr lang="en-US" i="1" dirty="0" smtClean="0">
                <a:solidFill>
                  <a:srgbClr val="FF0000"/>
                </a:solidFill>
              </a:rPr>
              <a:t>See Appendix K of NGSS for </a:t>
            </a:r>
          </a:p>
          <a:p>
            <a:pPr marL="45720" indent="0">
              <a:buNone/>
            </a:pPr>
            <a:r>
              <a:rPr lang="en-US" i="1" dirty="0">
                <a:solidFill>
                  <a:srgbClr val="FF0000"/>
                </a:solidFill>
              </a:rPr>
              <a:t>m</a:t>
            </a:r>
            <a:r>
              <a:rPr lang="en-US" i="1" dirty="0" smtClean="0">
                <a:solidFill>
                  <a:srgbClr val="FF0000"/>
                </a:solidFill>
              </a:rPr>
              <a:t>ore information.</a:t>
            </a:r>
          </a:p>
          <a:p>
            <a:pPr marL="45720" indent="0">
              <a:buNone/>
            </a:pPr>
            <a:endParaRPr lang="en-US" i="1" dirty="0">
              <a:solidFill>
                <a:srgbClr val="FF0000"/>
              </a:solidFill>
            </a:endParaRPr>
          </a:p>
          <a:p>
            <a:pPr marL="45720" indent="0">
              <a:buNone/>
            </a:pPr>
            <a:endParaRPr lang="en-US" i="1" dirty="0">
              <a:solidFill>
                <a:srgbClr val="FF0000"/>
              </a:solidFill>
            </a:endParaRPr>
          </a:p>
        </p:txBody>
      </p:sp>
      <p:sp>
        <p:nvSpPr>
          <p:cNvPr id="4" name="Content Placeholder 3"/>
          <p:cNvSpPr>
            <a:spLocks noGrp="1"/>
          </p:cNvSpPr>
          <p:nvPr>
            <p:ph sz="half" idx="2"/>
          </p:nvPr>
        </p:nvSpPr>
        <p:spPr>
          <a:xfrm>
            <a:off x="758825" y="990600"/>
            <a:ext cx="3620891" cy="3264932"/>
          </a:xfrm>
          <a:solidFill>
            <a:schemeClr val="bg1"/>
          </a:solidFill>
          <a:ln>
            <a:solidFill>
              <a:schemeClr val="tx1"/>
            </a:solidFill>
          </a:ln>
        </p:spPr>
        <p:txBody>
          <a:bodyPr>
            <a:normAutofit fontScale="70000" lnSpcReduction="20000"/>
          </a:bodyPr>
          <a:lstStyle/>
          <a:p>
            <a:r>
              <a:rPr lang="en-US" sz="4600" b="1" dirty="0" smtClean="0"/>
              <a:t>NGSS Conceptual </a:t>
            </a:r>
            <a:r>
              <a:rPr lang="en-US" sz="4600" b="1" dirty="0"/>
              <a:t>Progressions M</a:t>
            </a:r>
            <a:r>
              <a:rPr lang="en-US" sz="4600" b="1" dirty="0" smtClean="0"/>
              <a:t>odel for Middle School  </a:t>
            </a:r>
          </a:p>
          <a:p>
            <a:pPr marL="45720" indent="0">
              <a:buNone/>
            </a:pPr>
            <a:r>
              <a:rPr lang="en-US" sz="3400" dirty="0" smtClean="0"/>
              <a:t>This </a:t>
            </a:r>
            <a:r>
              <a:rPr lang="en-US" sz="3400" dirty="0"/>
              <a:t>model reflects an integrated approach that includes life, earth and physical science concepts in every grade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4267"/>
            <a:ext cx="3771900" cy="618946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077993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2667000"/>
            <a:ext cx="4500613" cy="2362200"/>
          </a:xfrm>
          <a:prstGeom prst="rect">
            <a:avLst/>
          </a:prstGeom>
        </p:spPr>
      </p:pic>
    </p:spTree>
    <p:extLst>
      <p:ext uri="{BB962C8B-B14F-4D97-AF65-F5344CB8AC3E}">
        <p14:creationId xmlns:p14="http://schemas.microsoft.com/office/powerpoint/2010/main" val="235473162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04800" y="457200"/>
            <a:ext cx="8458200" cy="5970866"/>
          </a:xfrm>
          <a:prstGeom prst="rect">
            <a:avLst/>
          </a:prstGeom>
          <a:noFill/>
        </p:spPr>
        <p:txBody>
          <a:bodyPr wrap="square" rtlCol="0">
            <a:spAutoFit/>
          </a:bodyPr>
          <a:lstStyle/>
          <a:p>
            <a:r>
              <a:rPr lang="en-US" sz="2800" b="1" dirty="0"/>
              <a:t>SC-EP-1.2.1</a:t>
            </a:r>
            <a:endParaRPr lang="en-US" sz="2800" dirty="0"/>
          </a:p>
          <a:p>
            <a:r>
              <a:rPr lang="en-US" sz="2800" b="1" dirty="0"/>
              <a:t>Students will describe and make inferences about the interactions of magnets with other magnets and other matter (e.g., magnets can make some things move without touching them).</a:t>
            </a:r>
            <a:endParaRPr lang="en-US" sz="2800" dirty="0"/>
          </a:p>
          <a:p>
            <a:r>
              <a:rPr lang="en-US" sz="2800" b="1" dirty="0"/>
              <a:t> </a:t>
            </a:r>
            <a:endParaRPr lang="en-US" sz="2800" dirty="0"/>
          </a:p>
          <a:p>
            <a:r>
              <a:rPr lang="en-US" sz="2800" b="1" dirty="0"/>
              <a:t>Magnets have observable properties that allow them to attract and repel each other and attract certain kinds of other materials (e.g., iron). Based on the knowledge of the basic properties of magnets, predictions can be made and conclusions drawn about their interactions with other common objects. </a:t>
            </a:r>
            <a:endParaRPr lang="en-US" sz="2800" dirty="0"/>
          </a:p>
          <a:p>
            <a:r>
              <a:rPr lang="en-US" sz="2800" b="1" dirty="0"/>
              <a:t>DOK 3</a:t>
            </a:r>
            <a:endParaRPr lang="en-US" sz="2800" dirty="0"/>
          </a:p>
          <a:p>
            <a:endParaRPr lang="en-US" dirty="0"/>
          </a:p>
        </p:txBody>
      </p:sp>
    </p:spTree>
    <p:extLst>
      <p:ext uri="{BB962C8B-B14F-4D97-AF65-F5344CB8AC3E}">
        <p14:creationId xmlns:p14="http://schemas.microsoft.com/office/powerpoint/2010/main" val="6359697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1"/>
          <p:cNvSpPr txBox="1">
            <a:spLocks noChangeArrowheads="1"/>
          </p:cNvSpPr>
          <p:nvPr/>
        </p:nvSpPr>
        <p:spPr bwMode="auto">
          <a:xfrm>
            <a:off x="457200" y="685800"/>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5400" smtClean="0">
                <a:solidFill>
                  <a:prstClr val="black"/>
                </a:solidFill>
              </a:rPr>
              <a:t>It’s time for $20,000 Pyramid!</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Box 1"/>
          <p:cNvSpPr txBox="1">
            <a:spLocks noChangeArrowheads="1"/>
          </p:cNvSpPr>
          <p:nvPr/>
        </p:nvSpPr>
        <p:spPr bwMode="auto">
          <a:xfrm>
            <a:off x="3124200" y="685800"/>
            <a:ext cx="2808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200" smtClean="0">
                <a:solidFill>
                  <a:srgbClr val="FF0000"/>
                </a:solidFill>
              </a:rPr>
              <a:t>Group A terms</a:t>
            </a:r>
          </a:p>
        </p:txBody>
      </p:sp>
      <p:sp>
        <p:nvSpPr>
          <p:cNvPr id="75778" name="TextBox 2"/>
          <p:cNvSpPr txBox="1">
            <a:spLocks noChangeArrowheads="1"/>
          </p:cNvSpPr>
          <p:nvPr/>
        </p:nvSpPr>
        <p:spPr bwMode="auto">
          <a:xfrm>
            <a:off x="533400" y="1828800"/>
            <a:ext cx="76263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4000" smtClean="0">
                <a:solidFill>
                  <a:prstClr val="black"/>
                </a:solidFill>
              </a:rPr>
              <a:t>Performance Expectations</a:t>
            </a:r>
          </a:p>
          <a:p>
            <a:pPr eaLnBrk="1" fontAlgn="base" hangingPunct="1">
              <a:spcBef>
                <a:spcPct val="0"/>
              </a:spcBef>
              <a:spcAft>
                <a:spcPct val="0"/>
              </a:spcAft>
            </a:pPr>
            <a:endParaRPr lang="en-US" sz="4000" smtClean="0">
              <a:solidFill>
                <a:prstClr val="black"/>
              </a:solidFill>
            </a:endParaRPr>
          </a:p>
          <a:p>
            <a:pPr eaLnBrk="1" fontAlgn="base" hangingPunct="1">
              <a:spcBef>
                <a:spcPct val="0"/>
              </a:spcBef>
              <a:spcAft>
                <a:spcPct val="0"/>
              </a:spcAft>
            </a:pPr>
            <a:r>
              <a:rPr lang="en-US" sz="4000" smtClean="0">
                <a:solidFill>
                  <a:prstClr val="black"/>
                </a:solidFill>
              </a:rPr>
              <a:t>Science &amp; Engineering Practices</a:t>
            </a:r>
          </a:p>
          <a:p>
            <a:pPr eaLnBrk="1" fontAlgn="base" hangingPunct="1">
              <a:spcBef>
                <a:spcPct val="0"/>
              </a:spcBef>
              <a:spcAft>
                <a:spcPct val="0"/>
              </a:spcAft>
            </a:pPr>
            <a:endParaRPr lang="en-US" sz="4000" smtClean="0">
              <a:solidFill>
                <a:prstClr val="black"/>
              </a:solidFill>
            </a:endParaRPr>
          </a:p>
          <a:p>
            <a:pPr eaLnBrk="1" fontAlgn="base" hangingPunct="1">
              <a:spcBef>
                <a:spcPct val="0"/>
              </a:spcBef>
              <a:spcAft>
                <a:spcPct val="0"/>
              </a:spcAft>
            </a:pPr>
            <a:r>
              <a:rPr lang="en-US" sz="4000" smtClean="0">
                <a:solidFill>
                  <a:prstClr val="black"/>
                </a:solidFill>
              </a:rPr>
              <a:t>Clarification Statement</a:t>
            </a:r>
          </a:p>
          <a:p>
            <a:pPr eaLnBrk="1" fontAlgn="base" hangingPunct="1">
              <a:spcBef>
                <a:spcPct val="0"/>
              </a:spcBef>
              <a:spcAft>
                <a:spcPct val="0"/>
              </a:spcAft>
            </a:pPr>
            <a:endParaRPr lang="en-US" sz="4000" smtClean="0">
              <a:solidFill>
                <a:prstClr val="black"/>
              </a:solidFill>
            </a:endParaRPr>
          </a:p>
          <a:p>
            <a:pPr eaLnBrk="1" fontAlgn="base" hangingPunct="1">
              <a:spcBef>
                <a:spcPct val="0"/>
              </a:spcBef>
              <a:spcAft>
                <a:spcPct val="0"/>
              </a:spcAft>
            </a:pPr>
            <a:r>
              <a:rPr lang="en-US" sz="4000" smtClean="0">
                <a:solidFill>
                  <a:prstClr val="black"/>
                </a:solidFill>
              </a:rPr>
              <a:t>Framework</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1"/>
          <p:cNvSpPr txBox="1">
            <a:spLocks noChangeArrowheads="1"/>
          </p:cNvSpPr>
          <p:nvPr/>
        </p:nvSpPr>
        <p:spPr bwMode="auto">
          <a:xfrm>
            <a:off x="3124200" y="609600"/>
            <a:ext cx="285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200" smtClean="0">
                <a:solidFill>
                  <a:srgbClr val="3366FF"/>
                </a:solidFill>
              </a:rPr>
              <a:t>Group B terms</a:t>
            </a:r>
          </a:p>
        </p:txBody>
      </p:sp>
      <p:sp>
        <p:nvSpPr>
          <p:cNvPr id="76802" name="TextBox 2"/>
          <p:cNvSpPr txBox="1">
            <a:spLocks noChangeArrowheads="1"/>
          </p:cNvSpPr>
          <p:nvPr/>
        </p:nvSpPr>
        <p:spPr bwMode="auto">
          <a:xfrm>
            <a:off x="533400" y="1600200"/>
            <a:ext cx="53578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4000" smtClean="0">
                <a:solidFill>
                  <a:prstClr val="black"/>
                </a:solidFill>
              </a:rPr>
              <a:t>Assessment Boundary</a:t>
            </a:r>
          </a:p>
          <a:p>
            <a:pPr eaLnBrk="1" fontAlgn="base" hangingPunct="1">
              <a:spcBef>
                <a:spcPct val="0"/>
              </a:spcBef>
              <a:spcAft>
                <a:spcPct val="0"/>
              </a:spcAft>
            </a:pPr>
            <a:endParaRPr lang="en-US" sz="4000" smtClean="0">
              <a:solidFill>
                <a:prstClr val="black"/>
              </a:solidFill>
            </a:endParaRPr>
          </a:p>
          <a:p>
            <a:pPr eaLnBrk="1" fontAlgn="base" hangingPunct="1">
              <a:spcBef>
                <a:spcPct val="0"/>
              </a:spcBef>
              <a:spcAft>
                <a:spcPct val="0"/>
              </a:spcAft>
            </a:pPr>
            <a:r>
              <a:rPr lang="en-US" sz="4000" smtClean="0">
                <a:solidFill>
                  <a:prstClr val="black"/>
                </a:solidFill>
              </a:rPr>
              <a:t>Cross Cutting Concept</a:t>
            </a:r>
          </a:p>
          <a:p>
            <a:pPr eaLnBrk="1" fontAlgn="base" hangingPunct="1">
              <a:spcBef>
                <a:spcPct val="0"/>
              </a:spcBef>
              <a:spcAft>
                <a:spcPct val="0"/>
              </a:spcAft>
            </a:pPr>
            <a:endParaRPr lang="en-US" sz="4000" smtClean="0">
              <a:solidFill>
                <a:prstClr val="black"/>
              </a:solidFill>
            </a:endParaRPr>
          </a:p>
          <a:p>
            <a:pPr eaLnBrk="1" fontAlgn="base" hangingPunct="1">
              <a:spcBef>
                <a:spcPct val="0"/>
              </a:spcBef>
              <a:spcAft>
                <a:spcPct val="0"/>
              </a:spcAft>
            </a:pPr>
            <a:r>
              <a:rPr lang="en-US" sz="4000" smtClean="0">
                <a:solidFill>
                  <a:prstClr val="black"/>
                </a:solidFill>
              </a:rPr>
              <a:t>Engineering Design</a:t>
            </a:r>
          </a:p>
          <a:p>
            <a:pPr eaLnBrk="1" fontAlgn="base" hangingPunct="1">
              <a:spcBef>
                <a:spcPct val="0"/>
              </a:spcBef>
              <a:spcAft>
                <a:spcPct val="0"/>
              </a:spcAft>
            </a:pPr>
            <a:endParaRPr lang="en-US" sz="4000" smtClean="0">
              <a:solidFill>
                <a:prstClr val="black"/>
              </a:solidFill>
            </a:endParaRPr>
          </a:p>
          <a:p>
            <a:pPr eaLnBrk="1" fontAlgn="base" hangingPunct="1">
              <a:spcBef>
                <a:spcPct val="0"/>
              </a:spcBef>
              <a:spcAft>
                <a:spcPct val="0"/>
              </a:spcAft>
            </a:pPr>
            <a:r>
              <a:rPr lang="en-US" sz="4000" smtClean="0">
                <a:solidFill>
                  <a:prstClr val="black"/>
                </a:solidFill>
              </a:rPr>
              <a:t>Connection Boxes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781800" cy="792162"/>
          </a:xfrm>
          <a:noFill/>
        </p:spPr>
        <p:txBody>
          <a:bodyPr>
            <a:normAutofit fontScale="90000"/>
          </a:bodyPr>
          <a:lstStyle/>
          <a:p>
            <a:pPr algn="ctr"/>
            <a:r>
              <a:rPr lang="en-US" b="1" dirty="0" smtClean="0">
                <a:solidFill>
                  <a:schemeClr val="tx1"/>
                </a:solidFill>
              </a:rPr>
              <a:t>Exploring a Performance Expectation</a:t>
            </a:r>
            <a:endParaRPr lang="en-US" b="1" dirty="0">
              <a:solidFill>
                <a:schemeClr val="tx1"/>
              </a:solidFill>
            </a:endParaRPr>
          </a:p>
        </p:txBody>
      </p:sp>
      <p:sp>
        <p:nvSpPr>
          <p:cNvPr id="3" name="Content Placeholder 2"/>
          <p:cNvSpPr>
            <a:spLocks noGrp="1"/>
          </p:cNvSpPr>
          <p:nvPr>
            <p:ph sz="half" idx="1"/>
          </p:nvPr>
        </p:nvSpPr>
        <p:spPr>
          <a:xfrm>
            <a:off x="609600" y="1295400"/>
            <a:ext cx="7696200" cy="5181600"/>
          </a:xfrm>
          <a:solidFill>
            <a:schemeClr val="bg1"/>
          </a:solidFill>
          <a:ln w="38100">
            <a:solidFill>
              <a:schemeClr val="tx1"/>
            </a:solidFill>
          </a:ln>
        </p:spPr>
        <p:txBody>
          <a:bodyPr>
            <a:normAutofit/>
          </a:bodyPr>
          <a:lstStyle/>
          <a:p>
            <a:pPr marL="0" indent="0">
              <a:buNone/>
            </a:pPr>
            <a:r>
              <a:rPr lang="en-US" dirty="0" smtClean="0"/>
              <a:t>Activity:</a:t>
            </a:r>
          </a:p>
          <a:p>
            <a:pPr marL="0" indent="0">
              <a:buNone/>
            </a:pPr>
            <a:r>
              <a:rPr lang="en-US" i="1" dirty="0" smtClean="0"/>
              <a:t>You are to complete the exploration chart using one of the PEs at the top of the page that  corresponds with the grade level you teach or one that is of interest to you. Feel free to work with others.</a:t>
            </a:r>
            <a:endParaRPr lang="en-US" i="1" dirty="0"/>
          </a:p>
          <a:p>
            <a:r>
              <a:rPr lang="en-US" dirty="0" smtClean="0"/>
              <a:t>Begin by finding  </a:t>
            </a:r>
            <a:r>
              <a:rPr lang="en-US" dirty="0"/>
              <a:t>the Disciplinary Core Idea (DCI) for that PE, and work your way through the NGSS to </a:t>
            </a:r>
            <a:r>
              <a:rPr lang="en-US" dirty="0" smtClean="0"/>
              <a:t>find locate the other components noted on the chart.</a:t>
            </a:r>
            <a:endParaRPr lang="en-US" dirty="0"/>
          </a:p>
          <a:p>
            <a:r>
              <a:rPr lang="en-US" dirty="0"/>
              <a:t>If you finish one PE, try repeating the process for another PE.</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
            <a:ext cx="1219392"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52738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Table Talk</a:t>
            </a:r>
            <a:endParaRPr lang="en-US" b="1" dirty="0">
              <a:solidFill>
                <a:schemeClr val="tx1"/>
              </a:solidFill>
            </a:endParaRPr>
          </a:p>
        </p:txBody>
      </p:sp>
      <p:sp>
        <p:nvSpPr>
          <p:cNvPr id="3" name="Content Placeholder 2"/>
          <p:cNvSpPr>
            <a:spLocks noGrp="1"/>
          </p:cNvSpPr>
          <p:nvPr>
            <p:ph sz="half" idx="1"/>
          </p:nvPr>
        </p:nvSpPr>
        <p:spPr>
          <a:xfrm>
            <a:off x="457200" y="1066800"/>
            <a:ext cx="8001000" cy="5287963"/>
          </a:xfrm>
          <a:solidFill>
            <a:schemeClr val="bg1"/>
          </a:solidFill>
          <a:ln w="38100">
            <a:solidFill>
              <a:schemeClr val="tx1"/>
            </a:solidFill>
          </a:ln>
        </p:spPr>
        <p:txBody>
          <a:bodyPr>
            <a:normAutofit/>
          </a:bodyPr>
          <a:lstStyle/>
          <a:p>
            <a:pPr marL="0" indent="0">
              <a:buNone/>
            </a:pPr>
            <a:r>
              <a:rPr lang="en-US" b="1" dirty="0" smtClean="0"/>
              <a:t>Time to share </a:t>
            </a:r>
            <a:r>
              <a:rPr lang="en-US" b="1" dirty="0"/>
              <a:t>at your table what you learned about the PEs as a result of </a:t>
            </a:r>
            <a:r>
              <a:rPr lang="en-US" b="1" dirty="0" smtClean="0"/>
              <a:t>your exploration</a:t>
            </a:r>
            <a:r>
              <a:rPr lang="en-US" dirty="0" smtClean="0"/>
              <a:t>. </a:t>
            </a:r>
          </a:p>
          <a:p>
            <a:pPr marL="0" indent="0">
              <a:buNone/>
            </a:pPr>
            <a:endParaRPr lang="en-US" dirty="0" smtClean="0"/>
          </a:p>
          <a:p>
            <a:pPr marL="0" indent="0">
              <a:buNone/>
            </a:pPr>
            <a:r>
              <a:rPr lang="en-US" b="1" dirty="0" smtClean="0"/>
              <a:t>Plan to report out the following:</a:t>
            </a:r>
          </a:p>
          <a:p>
            <a:pPr marL="0" indent="0">
              <a:buNone/>
            </a:pPr>
            <a:r>
              <a:rPr lang="en-US" i="1" dirty="0" smtClean="0">
                <a:solidFill>
                  <a:srgbClr val="FF0000"/>
                </a:solidFill>
              </a:rPr>
              <a:t>		We wonder…</a:t>
            </a:r>
          </a:p>
          <a:p>
            <a:pPr marL="0" indent="0">
              <a:buNone/>
            </a:pPr>
            <a:r>
              <a:rPr lang="en-US" i="1" dirty="0" smtClean="0">
                <a:solidFill>
                  <a:srgbClr val="FF0000"/>
                </a:solidFill>
              </a:rPr>
              <a:t>		We noticed…</a:t>
            </a:r>
          </a:p>
          <a:p>
            <a:pPr marL="0" indent="0">
              <a:buNone/>
            </a:pPr>
            <a:r>
              <a:rPr lang="en-US" i="1" dirty="0" smtClean="0">
                <a:solidFill>
                  <a:srgbClr val="FF0000"/>
                </a:solidFill>
              </a:rPr>
              <a:t>		Our greatest AH HA was…</a:t>
            </a:r>
          </a:p>
          <a:p>
            <a:pPr marL="0" indent="0">
              <a:buNone/>
            </a:pPr>
            <a:r>
              <a:rPr lang="en-US" i="1" dirty="0" smtClean="0">
                <a:solidFill>
                  <a:srgbClr val="FF0000"/>
                </a:solidFill>
              </a:rPr>
              <a:t>		We all found…</a:t>
            </a:r>
          </a:p>
          <a:p>
            <a:pPr marL="0" indent="0">
              <a:buNone/>
            </a:pPr>
            <a:r>
              <a:rPr lang="en-US" i="1" dirty="0" smtClean="0">
                <a:solidFill>
                  <a:srgbClr val="FF0000"/>
                </a:solidFill>
              </a:rPr>
              <a:t>		We are concerned about…</a:t>
            </a:r>
          </a:p>
          <a:p>
            <a:pPr marL="0" indent="0">
              <a:buNone/>
            </a:pPr>
            <a:r>
              <a:rPr lang="en-US" i="1" dirty="0" smtClean="0">
                <a:solidFill>
                  <a:srgbClr val="FF0000"/>
                </a:solidFill>
              </a:rPr>
              <a:t>		The NGSS…</a:t>
            </a:r>
          </a:p>
          <a:p>
            <a:pPr marL="0" indent="0">
              <a:buNone/>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096114"/>
            <a:ext cx="1780093" cy="156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53807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chemeClr val="tx1"/>
                </a:solidFill>
              </a:rPr>
              <a:t>Time to Ponder…</a:t>
            </a:r>
            <a:endParaRPr lang="en-US" sz="5400" b="1" dirty="0">
              <a:solidFill>
                <a:schemeClr val="tx1"/>
              </a:solidFill>
            </a:endParaRPr>
          </a:p>
        </p:txBody>
      </p:sp>
      <p:sp>
        <p:nvSpPr>
          <p:cNvPr id="3" name="Content Placeholder 2"/>
          <p:cNvSpPr>
            <a:spLocks noGrp="1"/>
          </p:cNvSpPr>
          <p:nvPr>
            <p:ph sz="half" idx="1"/>
          </p:nvPr>
        </p:nvSpPr>
        <p:spPr>
          <a:xfrm>
            <a:off x="457200" y="1371600"/>
            <a:ext cx="7924800" cy="4724400"/>
          </a:xfrm>
          <a:solidFill>
            <a:schemeClr val="bg1"/>
          </a:solidFill>
          <a:ln w="38100">
            <a:solidFill>
              <a:schemeClr val="tx1"/>
            </a:solidFill>
          </a:ln>
        </p:spPr>
        <p:txBody>
          <a:bodyPr>
            <a:normAutofit fontScale="40000" lnSpcReduction="20000"/>
          </a:bodyPr>
          <a:lstStyle/>
          <a:p>
            <a:endParaRPr lang="en-US" dirty="0" smtClean="0"/>
          </a:p>
          <a:p>
            <a:pPr marL="0" indent="0">
              <a:buNone/>
            </a:pPr>
            <a:r>
              <a:rPr lang="en-US" sz="11100" b="1" dirty="0"/>
              <a:t>Implications for Instruction</a:t>
            </a:r>
            <a:r>
              <a:rPr lang="en-US" sz="11100" b="1" dirty="0" smtClean="0"/>
              <a:t>:</a:t>
            </a:r>
          </a:p>
          <a:p>
            <a:pPr marL="0" indent="0">
              <a:buNone/>
            </a:pPr>
            <a:endParaRPr lang="en-US" sz="11100" dirty="0" smtClean="0"/>
          </a:p>
          <a:p>
            <a:r>
              <a:rPr lang="en-US" sz="11100" i="1" dirty="0" smtClean="0"/>
              <a:t>How will the information you learned about the NGSS today impact your instruction? </a:t>
            </a:r>
          </a:p>
          <a:p>
            <a:pPr marL="0" indent="0">
              <a:buNone/>
            </a:pPr>
            <a:r>
              <a:rPr lang="en-US" sz="11100" dirty="0" smtClean="0"/>
              <a:t>		</a:t>
            </a:r>
          </a:p>
          <a:p>
            <a:pPr marL="0" indent="0" algn="ctr">
              <a:buNone/>
            </a:pPr>
            <a:r>
              <a:rPr lang="en-US" sz="11100" b="1" dirty="0" smtClean="0">
                <a:solidFill>
                  <a:srgbClr val="FF0000"/>
                </a:solidFill>
              </a:rPr>
              <a:t>Respond on the provided card.</a:t>
            </a:r>
          </a:p>
          <a:p>
            <a:endParaRPr lang="en-US" sz="11100" dirty="0"/>
          </a:p>
          <a:p>
            <a:endParaRPr lang="en-US" sz="11100" i="1" dirty="0" smtClean="0"/>
          </a:p>
        </p:txBody>
      </p:sp>
    </p:spTree>
    <p:extLst>
      <p:ext uri="{BB962C8B-B14F-4D97-AF65-F5344CB8AC3E}">
        <p14:creationId xmlns:p14="http://schemas.microsoft.com/office/powerpoint/2010/main" val="20781695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038600"/>
            <a:ext cx="4572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a:xfrm>
            <a:off x="5257800" y="457200"/>
            <a:ext cx="3352800" cy="3200400"/>
          </a:xfrm>
        </p:spPr>
        <p:txBody>
          <a:bodyPr/>
          <a:lstStyle/>
          <a:p>
            <a:r>
              <a:rPr lang="en-US">
                <a:latin typeface="Calibri" charset="0"/>
              </a:rPr>
              <a:t>Speed bumps on the road to NGSS</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sz="5400" dirty="0" smtClean="0"/>
              <a:t>Old dullness can trump new standards</a:t>
            </a:r>
            <a:endParaRPr lang="en-US" sz="5400" dirty="0"/>
          </a:p>
        </p:txBody>
      </p:sp>
    </p:spTree>
    <p:extLst>
      <p:ext uri="{BB962C8B-B14F-4D97-AF65-F5344CB8AC3E}">
        <p14:creationId xmlns:p14="http://schemas.microsoft.com/office/powerpoint/2010/main" val="358215520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3094037"/>
            <a:ext cx="4038600" cy="3154363"/>
          </a:xfrm>
        </p:spPr>
        <p:txBody>
          <a:bodyPr/>
          <a:lstStyle/>
          <a:p>
            <a:r>
              <a:rPr lang="en-US" dirty="0" smtClean="0"/>
              <a:t>Read some stuff</a:t>
            </a:r>
          </a:p>
          <a:p>
            <a:r>
              <a:rPr lang="en-US" dirty="0" smtClean="0"/>
              <a:t>Do some worksheets</a:t>
            </a:r>
          </a:p>
          <a:p>
            <a:r>
              <a:rPr lang="en-US" dirty="0" smtClean="0"/>
              <a:t>Write an argumentative passage</a:t>
            </a:r>
          </a:p>
          <a:p>
            <a:r>
              <a:rPr lang="en-US" dirty="0" smtClean="0"/>
              <a:t>Answer an ORQ</a:t>
            </a:r>
          </a:p>
          <a:p>
            <a:r>
              <a:rPr lang="en-US" dirty="0" smtClean="0"/>
              <a:t>Take it on faith</a:t>
            </a:r>
            <a:endParaRPr lang="en-US" dirty="0"/>
          </a:p>
        </p:txBody>
      </p:sp>
      <p:sp>
        <p:nvSpPr>
          <p:cNvPr id="4" name="Content Placeholder 3"/>
          <p:cNvSpPr>
            <a:spLocks noGrp="1"/>
          </p:cNvSpPr>
          <p:nvPr>
            <p:ph sz="half" idx="2"/>
          </p:nvPr>
        </p:nvSpPr>
        <p:spPr>
          <a:xfrm>
            <a:off x="4572000" y="2971800"/>
            <a:ext cx="4038600" cy="3154363"/>
          </a:xfrm>
        </p:spPr>
        <p:txBody>
          <a:bodyPr/>
          <a:lstStyle/>
          <a:p>
            <a:r>
              <a:rPr lang="en-US" dirty="0" smtClean="0"/>
              <a:t>Read some stuff</a:t>
            </a:r>
          </a:p>
          <a:p>
            <a:r>
              <a:rPr lang="en-US" dirty="0" smtClean="0"/>
              <a:t>Grow some plants and measure soil mass before/after</a:t>
            </a:r>
          </a:p>
          <a:p>
            <a:r>
              <a:rPr lang="en-US" dirty="0"/>
              <a:t>Write an argumentative passage</a:t>
            </a:r>
          </a:p>
          <a:p>
            <a:r>
              <a:rPr lang="en-US" b="1" dirty="0" smtClean="0">
                <a:solidFill>
                  <a:srgbClr val="FF0000"/>
                </a:solidFill>
              </a:rPr>
              <a:t>Prove</a:t>
            </a:r>
            <a:r>
              <a:rPr lang="en-US" dirty="0" smtClean="0"/>
              <a:t> it to yourself</a:t>
            </a:r>
            <a:endParaRPr lang="en-US" dirty="0"/>
          </a:p>
        </p:txBody>
      </p:sp>
      <p:sp>
        <p:nvSpPr>
          <p:cNvPr id="5" name="Rectangle 4"/>
          <p:cNvSpPr/>
          <p:nvPr/>
        </p:nvSpPr>
        <p:spPr>
          <a:xfrm>
            <a:off x="304800" y="609600"/>
            <a:ext cx="8686800" cy="2123658"/>
          </a:xfrm>
          <a:prstGeom prst="rect">
            <a:avLst/>
          </a:prstGeom>
        </p:spPr>
        <p:txBody>
          <a:bodyPr wrap="square">
            <a:spAutoFit/>
          </a:bodyPr>
          <a:lstStyle/>
          <a:p>
            <a:pPr fontAlgn="base">
              <a:spcBef>
                <a:spcPct val="0"/>
              </a:spcBef>
              <a:spcAft>
                <a:spcPct val="0"/>
              </a:spcAft>
            </a:pPr>
            <a:r>
              <a:rPr lang="en-US" sz="2800" b="1" dirty="0">
                <a:solidFill>
                  <a:prstClr val="black"/>
                </a:solidFill>
                <a:latin typeface="Arial" charset="0"/>
                <a:ea typeface="ＭＳ Ｐゴシック" charset="0"/>
                <a:cs typeface="ＭＳ Ｐゴシック" charset="0"/>
              </a:rPr>
              <a:t>5-LS1-1. Support an argument that plants get the materials they need for growth chiefly from air and water. </a:t>
            </a:r>
            <a:r>
              <a:rPr lang="en-US" sz="2400" dirty="0">
                <a:solidFill>
                  <a:srgbClr val="FF0000"/>
                </a:solidFill>
                <a:latin typeface="Arial" charset="0"/>
                <a:ea typeface="ＭＳ Ｐゴシック" charset="0"/>
                <a:cs typeface="ＭＳ Ｐゴシック" charset="0"/>
              </a:rPr>
              <a:t>[</a:t>
            </a:r>
            <a:r>
              <a:rPr lang="en-US" sz="2400" dirty="0" smtClean="0">
                <a:solidFill>
                  <a:srgbClr val="FF0000"/>
                </a:solidFill>
                <a:latin typeface="Arial" charset="0"/>
                <a:ea typeface="ＭＳ Ｐゴシック" charset="0"/>
                <a:cs typeface="ＭＳ Ｐゴシック" charset="0"/>
              </a:rPr>
              <a:t>Clarification Statement</a:t>
            </a:r>
            <a:r>
              <a:rPr lang="en-US" sz="2400" dirty="0">
                <a:solidFill>
                  <a:srgbClr val="FF0000"/>
                </a:solidFill>
                <a:latin typeface="Arial" charset="0"/>
                <a:ea typeface="ＭＳ Ｐゴシック" charset="0"/>
                <a:cs typeface="ＭＳ Ｐゴシック" charset="0"/>
              </a:rPr>
              <a:t>: Emphasis is on the idea that plant matter comes mostly from air and water, not from the soil.]</a:t>
            </a:r>
          </a:p>
        </p:txBody>
      </p:sp>
    </p:spTree>
    <p:extLst>
      <p:ext uri="{BB962C8B-B14F-4D97-AF65-F5344CB8AC3E}">
        <p14:creationId xmlns:p14="http://schemas.microsoft.com/office/powerpoint/2010/main" val="114897686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1800" y="2438400"/>
            <a:ext cx="3365500" cy="2540000"/>
          </a:xfrm>
          <a:prstGeom prst="rect">
            <a:avLst/>
          </a:prstGeom>
        </p:spPr>
      </p:pic>
    </p:spTree>
    <p:extLst>
      <p:ext uri="{BB962C8B-B14F-4D97-AF65-F5344CB8AC3E}">
        <p14:creationId xmlns:p14="http://schemas.microsoft.com/office/powerpoint/2010/main" val="312926426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3094037"/>
            <a:ext cx="4038600" cy="3154363"/>
          </a:xfrm>
        </p:spPr>
        <p:txBody>
          <a:bodyPr/>
          <a:lstStyle/>
          <a:p>
            <a:r>
              <a:rPr lang="en-US" dirty="0" smtClean="0"/>
              <a:t>Read some stuff</a:t>
            </a:r>
          </a:p>
          <a:p>
            <a:r>
              <a:rPr lang="en-US" dirty="0" smtClean="0"/>
              <a:t>Do some worksheets</a:t>
            </a:r>
          </a:p>
          <a:p>
            <a:r>
              <a:rPr lang="en-US" dirty="0" smtClean="0"/>
              <a:t>Write report with data tables or diagrams</a:t>
            </a:r>
          </a:p>
          <a:p>
            <a:r>
              <a:rPr lang="en-US" dirty="0" smtClean="0"/>
              <a:t>Answer an ORQ</a:t>
            </a:r>
          </a:p>
          <a:p>
            <a:r>
              <a:rPr lang="en-US" dirty="0" smtClean="0"/>
              <a:t>Take it on faith</a:t>
            </a:r>
            <a:endParaRPr lang="en-US" dirty="0"/>
          </a:p>
        </p:txBody>
      </p:sp>
      <p:sp>
        <p:nvSpPr>
          <p:cNvPr id="4" name="Content Placeholder 3"/>
          <p:cNvSpPr>
            <a:spLocks noGrp="1"/>
          </p:cNvSpPr>
          <p:nvPr>
            <p:ph sz="half" idx="2"/>
          </p:nvPr>
        </p:nvSpPr>
        <p:spPr>
          <a:xfrm>
            <a:off x="4572000" y="2971800"/>
            <a:ext cx="4038600" cy="3154363"/>
          </a:xfrm>
        </p:spPr>
        <p:txBody>
          <a:bodyPr/>
          <a:lstStyle/>
          <a:p>
            <a:r>
              <a:rPr lang="en-US" dirty="0" smtClean="0"/>
              <a:t>Read some stuff</a:t>
            </a:r>
          </a:p>
          <a:p>
            <a:r>
              <a:rPr lang="en-US" dirty="0" smtClean="0"/>
              <a:t>Conduct investigations using compounds of varied structures… </a:t>
            </a:r>
          </a:p>
          <a:p>
            <a:r>
              <a:rPr lang="en-US" dirty="0" smtClean="0"/>
              <a:t>Select an appropriate format…</a:t>
            </a:r>
            <a:endParaRPr lang="en-US" dirty="0"/>
          </a:p>
          <a:p>
            <a:r>
              <a:rPr lang="en-US" b="1" dirty="0" smtClean="0">
                <a:solidFill>
                  <a:srgbClr val="FF0000"/>
                </a:solidFill>
              </a:rPr>
              <a:t>Prove</a:t>
            </a:r>
            <a:r>
              <a:rPr lang="en-US" dirty="0" smtClean="0"/>
              <a:t> it to yourself</a:t>
            </a:r>
            <a:endParaRPr lang="en-US" dirty="0"/>
          </a:p>
        </p:txBody>
      </p:sp>
      <p:sp>
        <p:nvSpPr>
          <p:cNvPr id="5" name="Rectangle 4"/>
          <p:cNvSpPr/>
          <p:nvPr/>
        </p:nvSpPr>
        <p:spPr>
          <a:xfrm>
            <a:off x="304800" y="609600"/>
            <a:ext cx="8686800" cy="1815882"/>
          </a:xfrm>
          <a:prstGeom prst="rect">
            <a:avLst/>
          </a:prstGeom>
        </p:spPr>
        <p:txBody>
          <a:bodyPr wrap="square">
            <a:spAutoFit/>
          </a:bodyPr>
          <a:lstStyle/>
          <a:p>
            <a:pPr fontAlgn="base">
              <a:spcBef>
                <a:spcPct val="0"/>
              </a:spcBef>
              <a:spcAft>
                <a:spcPct val="0"/>
              </a:spcAft>
            </a:pPr>
            <a:r>
              <a:rPr lang="en-US" sz="2800" b="1" dirty="0">
                <a:solidFill>
                  <a:prstClr val="black"/>
                </a:solidFill>
                <a:latin typeface="Arial" charset="0"/>
                <a:ea typeface="ＭＳ Ｐゴシック" charset="0"/>
                <a:cs typeface="ＭＳ Ｐゴシック" charset="0"/>
              </a:rPr>
              <a:t>HS-PS2-6.	Communicate scientific and technical information about why the molecular-level structure is important in </a:t>
            </a:r>
            <a:r>
              <a:rPr lang="en-US" sz="2800" b="1" dirty="0" smtClean="0">
                <a:solidFill>
                  <a:prstClr val="black"/>
                </a:solidFill>
                <a:latin typeface="Arial" charset="0"/>
                <a:ea typeface="ＭＳ Ｐゴシック" charset="0"/>
                <a:cs typeface="ＭＳ Ｐゴシック" charset="0"/>
              </a:rPr>
              <a:t>the functioning </a:t>
            </a:r>
            <a:r>
              <a:rPr lang="en-US" sz="2800" b="1" dirty="0">
                <a:solidFill>
                  <a:prstClr val="black"/>
                </a:solidFill>
                <a:latin typeface="Arial" charset="0"/>
                <a:ea typeface="ＭＳ Ｐゴシック" charset="0"/>
                <a:cs typeface="ＭＳ Ｐゴシック" charset="0"/>
              </a:rPr>
              <a:t>of </a:t>
            </a:r>
            <a:r>
              <a:rPr lang="en-US" sz="2800" b="1" dirty="0" smtClean="0">
                <a:solidFill>
                  <a:prstClr val="black"/>
                </a:solidFill>
                <a:latin typeface="Arial" charset="0"/>
                <a:ea typeface="ＭＳ Ｐゴシック" charset="0"/>
                <a:cs typeface="ＭＳ Ｐゴシック" charset="0"/>
              </a:rPr>
              <a:t> designed </a:t>
            </a:r>
            <a:r>
              <a:rPr lang="en-US" sz="2800" b="1" dirty="0">
                <a:solidFill>
                  <a:prstClr val="black"/>
                </a:solidFill>
                <a:latin typeface="Arial" charset="0"/>
                <a:ea typeface="ＭＳ Ｐゴシック" charset="0"/>
                <a:cs typeface="ＭＳ Ｐゴシック" charset="0"/>
              </a:rPr>
              <a:t>materials</a:t>
            </a:r>
            <a:r>
              <a:rPr lang="en-US" sz="2800" b="1" dirty="0" smtClean="0">
                <a:solidFill>
                  <a:prstClr val="black"/>
                </a:solidFill>
                <a:latin typeface="Arial" charset="0"/>
                <a:ea typeface="ＭＳ Ｐゴシック" charset="0"/>
                <a:cs typeface="ＭＳ Ｐゴシック" charset="0"/>
              </a:rPr>
              <a:t>. </a:t>
            </a:r>
            <a:endParaRPr lang="en-US" sz="2400" dirty="0">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2475343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K to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15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K to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15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2286000"/>
            <a:ext cx="3200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4" name="Rectangle 3"/>
          <p:cNvSpPr/>
          <p:nvPr/>
        </p:nvSpPr>
        <p:spPr>
          <a:xfrm>
            <a:off x="6858000" y="2286000"/>
            <a:ext cx="2057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5" name="Rectangle 4"/>
          <p:cNvSpPr/>
          <p:nvPr/>
        </p:nvSpPr>
        <p:spPr>
          <a:xfrm>
            <a:off x="3200400" y="5029200"/>
            <a:ext cx="3810000" cy="1447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K to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15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2286000"/>
            <a:ext cx="3200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4" name="Rectangle 3"/>
          <p:cNvSpPr/>
          <p:nvPr/>
        </p:nvSpPr>
        <p:spPr>
          <a:xfrm>
            <a:off x="6858000" y="2286000"/>
            <a:ext cx="2057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5" name="Rectangle 4"/>
          <p:cNvSpPr/>
          <p:nvPr/>
        </p:nvSpPr>
        <p:spPr>
          <a:xfrm>
            <a:off x="3200400" y="2286000"/>
            <a:ext cx="38100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K to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15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2286000"/>
            <a:ext cx="3200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4" name="Rectangle 3"/>
          <p:cNvSpPr/>
          <p:nvPr/>
        </p:nvSpPr>
        <p:spPr>
          <a:xfrm>
            <a:off x="6858000" y="2286000"/>
            <a:ext cx="20574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5" name="Rectangle 4"/>
          <p:cNvSpPr/>
          <p:nvPr/>
        </p:nvSpPr>
        <p:spPr>
          <a:xfrm>
            <a:off x="3200400" y="2286000"/>
            <a:ext cx="3810000" cy="419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6" name="Rectangle 5"/>
          <p:cNvSpPr/>
          <p:nvPr/>
        </p:nvSpPr>
        <p:spPr>
          <a:xfrm>
            <a:off x="381000" y="838200"/>
            <a:ext cx="6019800" cy="457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7" name="Rectangle 6"/>
          <p:cNvSpPr/>
          <p:nvPr/>
        </p:nvSpPr>
        <p:spPr>
          <a:xfrm>
            <a:off x="381000" y="1600200"/>
            <a:ext cx="83820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8" name="Rectangle 7"/>
          <p:cNvSpPr/>
          <p:nvPr/>
        </p:nvSpPr>
        <p:spPr>
          <a:xfrm>
            <a:off x="228600" y="685800"/>
            <a:ext cx="8534400" cy="457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Tree>
    <p:extLst>
      <p:ext uri="{BB962C8B-B14F-4D97-AF65-F5344CB8AC3E}">
        <p14:creationId xmlns:p14="http://schemas.microsoft.com/office/powerpoint/2010/main" val="351924331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2590800"/>
            <a:ext cx="8229600" cy="1143000"/>
          </a:xfrm>
        </p:spPr>
        <p:txBody>
          <a:bodyPr/>
          <a:lstStyle/>
          <a:p>
            <a:r>
              <a:rPr lang="en-US" sz="6600">
                <a:latin typeface="Calibri" charset="0"/>
              </a:rPr>
              <a:t>Crosswalk?</a:t>
            </a:r>
          </a:p>
        </p:txBody>
      </p:sp>
      <p:grpSp>
        <p:nvGrpSpPr>
          <p:cNvPr id="4" name="Group 4"/>
          <p:cNvGrpSpPr>
            <a:grpSpLocks/>
          </p:cNvGrpSpPr>
          <p:nvPr/>
        </p:nvGrpSpPr>
        <p:grpSpPr bwMode="auto">
          <a:xfrm>
            <a:off x="1676400" y="609600"/>
            <a:ext cx="5715000" cy="5715000"/>
            <a:chOff x="1056" y="384"/>
            <a:chExt cx="3600" cy="3600"/>
          </a:xfrm>
        </p:grpSpPr>
        <p:sp>
          <p:nvSpPr>
            <p:cNvPr id="5" name="Oval 5"/>
            <p:cNvSpPr>
              <a:spLocks noChangeArrowheads="1"/>
            </p:cNvSpPr>
            <p:nvPr/>
          </p:nvSpPr>
          <p:spPr bwMode="auto">
            <a:xfrm>
              <a:off x="1056" y="384"/>
              <a:ext cx="3600" cy="3600"/>
            </a:xfrm>
            <a:prstGeom prst="ellipse">
              <a:avLst/>
            </a:prstGeom>
            <a:noFill/>
            <a:ln w="336550">
              <a:solidFill>
                <a:srgbClr val="FF33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cs typeface="ＭＳ Ｐゴシック" charset="0"/>
              </a:endParaRPr>
            </a:p>
          </p:txBody>
        </p:sp>
        <p:sp>
          <p:nvSpPr>
            <p:cNvPr id="6" name="Line 6"/>
            <p:cNvSpPr>
              <a:spLocks noChangeShapeType="1"/>
            </p:cNvSpPr>
            <p:nvPr/>
          </p:nvSpPr>
          <p:spPr bwMode="auto">
            <a:xfrm flipH="1">
              <a:off x="1776" y="960"/>
              <a:ext cx="2256" cy="2592"/>
            </a:xfrm>
            <a:prstGeom prst="line">
              <a:avLst/>
            </a:prstGeom>
            <a:noFill/>
            <a:ln w="317500">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fontAlgn="base">
                <a:spcBef>
                  <a:spcPct val="0"/>
                </a:spcBef>
                <a:spcAft>
                  <a:spcPct val="0"/>
                </a:spcAft>
                <a:defRPr/>
              </a:pPr>
              <a:endParaRPr lang="en-US">
                <a:solidFill>
                  <a:prstClr val="black"/>
                </a:solidFill>
                <a:latin typeface="Arial" charset="0"/>
                <a:ea typeface="ＭＳ Ｐゴシック" charset="0"/>
                <a:cs typeface="ＭＳ Ｐゴシック" charset="0"/>
              </a:endParaRP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BU00198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8763" y="862013"/>
            <a:ext cx="2255837"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5" descr="aa04453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0"/>
            <a:ext cx="2879725"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AA05384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563" y="1035050"/>
            <a:ext cx="2713037"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BU00198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09800"/>
            <a:ext cx="2255838"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4038600" y="3176588"/>
            <a:ext cx="2362200" cy="762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11" name="Left Arrow 10"/>
          <p:cNvSpPr/>
          <p:nvPr/>
        </p:nvSpPr>
        <p:spPr>
          <a:xfrm>
            <a:off x="2743200" y="1014413"/>
            <a:ext cx="2209800" cy="6096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29703" name="TextBox 11"/>
          <p:cNvSpPr txBox="1">
            <a:spLocks noChangeArrowheads="1"/>
          </p:cNvSpPr>
          <p:nvPr/>
        </p:nvSpPr>
        <p:spPr bwMode="auto">
          <a:xfrm>
            <a:off x="2667000" y="49022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200">
                <a:solidFill>
                  <a:prstClr val="black"/>
                </a:solidFill>
              </a:rPr>
              <a:t>Avoid the folder swap</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sz="5400" dirty="0" smtClean="0"/>
              <a:t>“The new standards don’t really impact me very much because I teach high school but I don’t teach biology”</a:t>
            </a:r>
            <a:endParaRPr lang="en-US" sz="5400" dirty="0"/>
          </a:p>
        </p:txBody>
      </p:sp>
      <p:sp>
        <p:nvSpPr>
          <p:cNvPr id="4" name="Rectangle 3"/>
          <p:cNvSpPr/>
          <p:nvPr/>
        </p:nvSpPr>
        <p:spPr>
          <a:xfrm>
            <a:off x="5105400" y="2743200"/>
            <a:ext cx="3200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5" name="Rectangle 4"/>
          <p:cNvSpPr/>
          <p:nvPr/>
        </p:nvSpPr>
        <p:spPr>
          <a:xfrm>
            <a:off x="5791200" y="3581400"/>
            <a:ext cx="2057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Calibri"/>
            </a:endParaRPr>
          </a:p>
        </p:txBody>
      </p:sp>
    </p:spTree>
    <p:extLst>
      <p:ext uri="{BB962C8B-B14F-4D97-AF65-F5344CB8AC3E}">
        <p14:creationId xmlns:p14="http://schemas.microsoft.com/office/powerpoint/2010/main" val="106033399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nebular theory of curriculum accretion in action</a:t>
            </a:r>
            <a:endParaRPr lang="en-US" dirty="0"/>
          </a:p>
        </p:txBody>
      </p:sp>
      <p:pic>
        <p:nvPicPr>
          <p:cNvPr id="4" name="Content Placeholder 3" descr="200860main_rs_image_feature_875_946x710.jpg"/>
          <p:cNvPicPr>
            <a:picLocks noGrp="1" noChangeAspect="1"/>
          </p:cNvPicPr>
          <p:nvPr>
            <p:ph idx="1"/>
          </p:nvPr>
        </p:nvPicPr>
        <p:blipFill>
          <a:blip r:embed="rId2">
            <a:extLst>
              <a:ext uri="{28A0092B-C50C-407E-A947-70E740481C1C}">
                <a14:useLocalDpi xmlns:a14="http://schemas.microsoft.com/office/drawing/2010/main" val="0"/>
              </a:ext>
            </a:extLst>
          </a:blip>
          <a:srcRect t="13362" b="13362"/>
          <a:stretch>
            <a:fillRect/>
          </a:stretch>
        </p:blipFill>
        <p:spPr/>
      </p:pic>
    </p:spTree>
    <p:extLst>
      <p:ext uri="{BB962C8B-B14F-4D97-AF65-F5344CB8AC3E}">
        <p14:creationId xmlns:p14="http://schemas.microsoft.com/office/powerpoint/2010/main" val="91228189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wd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302000"/>
            <a:ext cx="6934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066800" y="990600"/>
            <a:ext cx="71421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6000">
                <a:solidFill>
                  <a:prstClr val="black"/>
                </a:solidFill>
              </a:rPr>
              <a:t>“We already do that”</a:t>
            </a:r>
          </a:p>
        </p:txBody>
      </p:sp>
    </p:spTree>
    <p:extLst>
      <p:ext uri="{BB962C8B-B14F-4D97-AF65-F5344CB8AC3E}">
        <p14:creationId xmlns:p14="http://schemas.microsoft.com/office/powerpoint/2010/main" val="289832281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ehd-3">
  <a:themeElements>
    <a:clrScheme name="cehd-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hd-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hd-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hd-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hd-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hd-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hd-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hd-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hd-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hd-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hd-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hd-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hd-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hd-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A1AB5A6CFC2B0141906FE3BDDFF5D0AC" ma:contentTypeVersion="15" ma:contentTypeDescription="" ma:contentTypeScope="" ma:versionID="7a544ed43ce4c4d71cfa4843ba56429d">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64883a2f67548393703a301c32941d1" ns1:_="" ns2:_="">
    <xsd:import namespace="http://schemas.microsoft.com/sharepoint/v3"/>
    <xsd:import namespace="3a62de7d-ba57-4f43-9dae-9623ba637be0"/>
    <xsd:element name="properties">
      <xsd:complexType>
        <xsd:sequence>
          <xsd:element name="documentManagement">
            <xsd:complexType>
              <xsd:all>
                <xsd:element ref="ns1:RoutingRuleDescription" minOccurs="0"/>
                <xsd:element ref="ns2:Audience1" minOccurs="0"/>
                <xsd:element ref="ns2:Publication_x0020_Date"/>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element name="PublishingStartDate" ma:index="5" nillable="true" ma:displayName="Scheduling Start Date" ma:description="" ma:hidden="true" ma:internalName="PublishingStartDate">
      <xsd:simpleType>
        <xsd:restriction base="dms:Unknown"/>
      </xsd:simpleType>
    </xsd:element>
    <xsd:element name="PublishingExpirationDate" ma:index="6"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udience1" ma:index="3"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4" ma:displayName="Publication Date" ma:default="[today]" ma:format="DateOnly" ma:internalName="Publication_x0020_Date" ma:readOnly="fals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2013-09-24T04:00:00+00:00</Publication_x0020_Date>
    <Audience1 xmlns="3a62de7d-ba57-4f43-9dae-9623ba637be0">
      <Value>10</Value>
    </Audience1>
    <_dlc_DocId xmlns="3a62de7d-ba57-4f43-9dae-9623ba637be0">KYED-269-92</_dlc_DocId>
    <_dlc_DocIdUrl xmlns="3a62de7d-ba57-4f43-9dae-9623ba637be0">
      <Url>https://education-edit.ky.gov/curriculum/sci/_layouts/DocIdRedir.aspx?ID=KYED-269-92</Url>
      <Description>KYED-269-92</Description>
    </_dlc_DocIdUrl>
  </documentManagement>
</p:properties>
</file>

<file path=customXml/itemProps1.xml><?xml version="1.0" encoding="utf-8"?>
<ds:datastoreItem xmlns:ds="http://schemas.openxmlformats.org/officeDocument/2006/customXml" ds:itemID="{BD8E8211-C4DA-4C58-9CCE-4A0EADE9E5B7}"/>
</file>

<file path=customXml/itemProps2.xml><?xml version="1.0" encoding="utf-8"?>
<ds:datastoreItem xmlns:ds="http://schemas.openxmlformats.org/officeDocument/2006/customXml" ds:itemID="{31A2AA8B-F6BC-4DC7-B636-9FB6B788904A}"/>
</file>

<file path=customXml/itemProps3.xml><?xml version="1.0" encoding="utf-8"?>
<ds:datastoreItem xmlns:ds="http://schemas.openxmlformats.org/officeDocument/2006/customXml" ds:itemID="{2DD124D8-A9BA-4B53-99EE-06E90FA81B32}"/>
</file>

<file path=customXml/itemProps4.xml><?xml version="1.0" encoding="utf-8"?>
<ds:datastoreItem xmlns:ds="http://schemas.openxmlformats.org/officeDocument/2006/customXml" ds:itemID="{3AB59C5A-67A0-445D-992A-814D864FBEBF}"/>
</file>

<file path=docProps/app.xml><?xml version="1.0" encoding="utf-8"?>
<Properties xmlns="http://schemas.openxmlformats.org/officeDocument/2006/extended-properties" xmlns:vt="http://schemas.openxmlformats.org/officeDocument/2006/docPropsVTypes">
  <TotalTime>2012</TotalTime>
  <Words>4197</Words>
  <Application>Microsoft Macintosh PowerPoint</Application>
  <PresentationFormat>On-screen Show (4:3)</PresentationFormat>
  <Paragraphs>549</Paragraphs>
  <Slides>107</Slides>
  <Notes>40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107</vt:i4>
      </vt:variant>
    </vt:vector>
  </HeadingPairs>
  <TitlesOfParts>
    <vt:vector size="114" baseType="lpstr">
      <vt:lpstr>3_Office Theme</vt:lpstr>
      <vt:lpstr>4_Office Theme</vt:lpstr>
      <vt:lpstr>1_Office Theme</vt:lpstr>
      <vt:lpstr>cehd-3</vt:lpstr>
      <vt:lpstr>Office Theme</vt:lpstr>
      <vt:lpstr>2_Office Theme</vt:lpstr>
      <vt:lpstr>Bitmap Image</vt:lpstr>
      <vt:lpstr>PowerPoint Presentation</vt:lpstr>
      <vt:lpstr>Who is on the OVEC Science Network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 Norms- Learning Forward</vt:lpstr>
      <vt:lpstr>Goals for the day</vt:lpstr>
      <vt:lpstr>PowerPoint Presentation</vt:lpstr>
      <vt:lpstr>PowerPoint Presentation</vt:lpstr>
      <vt:lpstr>PowerPoint Presentation</vt:lpstr>
      <vt:lpstr>Building Capacity Around the 4 Pillars</vt:lpstr>
      <vt:lpstr>The Four Pillars of the content networks</vt:lpstr>
      <vt:lpstr>Continuous formative assessment &amp; virtual parking lot</vt:lpstr>
      <vt:lpstr>Commit and toss</vt:lpstr>
      <vt:lpstr>Qualities Of A Leader</vt:lpstr>
      <vt:lpstr>PowerPoint Presentation</vt:lpstr>
      <vt:lpstr>The “Right” Network Participants</vt:lpstr>
      <vt:lpstr>The Focus of Leadership Networks</vt:lpstr>
      <vt:lpstr>Building Capacity</vt:lpstr>
      <vt:lpstr>District Leadership Resume </vt:lpstr>
      <vt:lpstr>PowerPoint Presentation</vt:lpstr>
      <vt:lpstr>A Framework for K-12 Science Education</vt:lpstr>
      <vt:lpstr>What it is</vt:lpstr>
      <vt:lpstr>Why we need it</vt:lpstr>
      <vt:lpstr>Why we need it</vt:lpstr>
      <vt:lpstr>Why we need it</vt:lpstr>
      <vt:lpstr>Why we need it</vt:lpstr>
      <vt:lpstr>Why we need it</vt:lpstr>
      <vt:lpstr>Why we need it</vt:lpstr>
      <vt:lpstr>Why we need it</vt:lpstr>
      <vt:lpstr>Why we need it</vt:lpstr>
      <vt:lpstr>Why we need it</vt:lpstr>
      <vt:lpstr>Why we need it</vt:lpstr>
      <vt:lpstr>Major Elements of Framework</vt:lpstr>
      <vt:lpstr>Practices Activity</vt:lpstr>
      <vt:lpstr>Crosscutting Concepts</vt:lpstr>
      <vt:lpstr>Examples of Scaling Effects Surface Area ~ x2          Volume ~ x3</vt:lpstr>
      <vt:lpstr>Geckos’ Climbing Ability</vt:lpstr>
      <vt:lpstr>Van der Waals molecular forces due to size of gecko setae</vt:lpstr>
      <vt:lpstr>Littlest Lizard</vt:lpstr>
      <vt:lpstr>Biggest Lizard</vt:lpstr>
      <vt:lpstr>Bone strength ~ cross-sectional area  Load ~ weight</vt:lpstr>
      <vt:lpstr>PowerPoint Presentation</vt:lpstr>
      <vt:lpstr>Bone strength ~ cross-sectional area  Load ~ weight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Standards = 3 Dimensions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a Performance Expectation</vt:lpstr>
      <vt:lpstr>Table Talk</vt:lpstr>
      <vt:lpstr>Time to Ponder…</vt:lpstr>
      <vt:lpstr>Speed bumps on the road to NGSS</vt:lpstr>
      <vt:lpstr>Old dullness can trump new standards</vt:lpstr>
      <vt:lpstr>PowerPoint Presentation</vt:lpstr>
      <vt:lpstr>PowerPoint Presentation</vt:lpstr>
      <vt:lpstr>PowerPoint Presentation</vt:lpstr>
      <vt:lpstr>PowerPoint Presentation</vt:lpstr>
      <vt:lpstr>PowerPoint Presentation</vt:lpstr>
      <vt:lpstr>PowerPoint Presentation</vt:lpstr>
      <vt:lpstr>Crosswalk?</vt:lpstr>
      <vt:lpstr>PowerPoint Presentation</vt:lpstr>
      <vt:lpstr>“The new standards don’t really impact me very much because I teach high school but I don’t teach biology”</vt:lpstr>
      <vt:lpstr>The nebular theory of curriculum accretion in action</vt:lpstr>
      <vt:lpstr>PowerPoint Presentation</vt:lpstr>
      <vt:lpstr>Death march through the bullets</vt:lpstr>
      <vt:lpstr>PowerPoint Presentation</vt:lpstr>
      <vt:lpstr>District Planning</vt:lpstr>
      <vt:lpstr>Plan, Do, Review</vt:lpstr>
      <vt:lpstr>Gallery Walk</vt:lpstr>
      <vt:lpstr>Follow up</vt:lpstr>
      <vt:lpstr>Meeting dates</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Duke, Christine - Division of Program Standards</dc:creator>
  <cp:lastModifiedBy>STAFF</cp:lastModifiedBy>
  <cp:revision>347</cp:revision>
  <cp:lastPrinted>2013-07-28T22:34:42Z</cp:lastPrinted>
  <dcterms:created xsi:type="dcterms:W3CDTF">2013-07-26T11:46:33Z</dcterms:created>
  <dcterms:modified xsi:type="dcterms:W3CDTF">2013-09-24T19:23:20Z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0x0101001BEB557DBE01834EAB47A683706DCD5B00A1AB5A6CFC2B0141906FE3BDDFF5D0AC</vt:lpwstr>
  </property>
  <property fmtid="{D5CDD505-2E9C-101B-9397-08002B2CF9AE}" pid="3" name="_dlc_DocIdItemGuid">
    <vt:lpwstr>3b821cb8-6b77-49fe-8a9a-b9fb49ae90ec</vt:lpwstr>
  </property>
</Properties>
</file>