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4"/>
    <p:sldMasterId id="2147483750" r:id="rId5"/>
  </p:sldMasterIdLst>
  <p:notesMasterIdLst>
    <p:notesMasterId r:id="rId90"/>
  </p:notesMasterIdLst>
  <p:sldIdLst>
    <p:sldId id="347" r:id="rId6"/>
    <p:sldId id="344" r:id="rId7"/>
    <p:sldId id="345" r:id="rId8"/>
    <p:sldId id="346"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257" r:id="rId26"/>
    <p:sldId id="258" r:id="rId27"/>
    <p:sldId id="260" r:id="rId28"/>
    <p:sldId id="259" r:id="rId29"/>
    <p:sldId id="261" r:id="rId30"/>
    <p:sldId id="265" r:id="rId31"/>
    <p:sldId id="323" r:id="rId32"/>
    <p:sldId id="324" r:id="rId33"/>
    <p:sldId id="276" r:id="rId34"/>
    <p:sldId id="322" r:id="rId35"/>
    <p:sldId id="325" r:id="rId36"/>
    <p:sldId id="326" r:id="rId37"/>
    <p:sldId id="327" r:id="rId38"/>
    <p:sldId id="328" r:id="rId39"/>
    <p:sldId id="329" r:id="rId40"/>
    <p:sldId id="330" r:id="rId41"/>
    <p:sldId id="332" r:id="rId42"/>
    <p:sldId id="333" r:id="rId43"/>
    <p:sldId id="277" r:id="rId44"/>
    <p:sldId id="335" r:id="rId45"/>
    <p:sldId id="336" r:id="rId46"/>
    <p:sldId id="337" r:id="rId47"/>
    <p:sldId id="338" r:id="rId48"/>
    <p:sldId id="368" r:id="rId49"/>
    <p:sldId id="339" r:id="rId50"/>
    <p:sldId id="340" r:id="rId51"/>
    <p:sldId id="341" r:id="rId52"/>
    <p:sldId id="342" r:id="rId53"/>
    <p:sldId id="343" r:id="rId54"/>
    <p:sldId id="288" r:id="rId55"/>
    <p:sldId id="273" r:id="rId56"/>
    <p:sldId id="263" r:id="rId57"/>
    <p:sldId id="279" r:id="rId58"/>
    <p:sldId id="278" r:id="rId59"/>
    <p:sldId id="284" r:id="rId60"/>
    <p:sldId id="286" r:id="rId61"/>
    <p:sldId id="289" r:id="rId62"/>
    <p:sldId id="287" r:id="rId63"/>
    <p:sldId id="290" r:id="rId64"/>
    <p:sldId id="364" r:id="rId65"/>
    <p:sldId id="291" r:id="rId66"/>
    <p:sldId id="301" r:id="rId67"/>
    <p:sldId id="292" r:id="rId68"/>
    <p:sldId id="318" r:id="rId69"/>
    <p:sldId id="293" r:id="rId70"/>
    <p:sldId id="316" r:id="rId71"/>
    <p:sldId id="299" r:id="rId72"/>
    <p:sldId id="334" r:id="rId73"/>
    <p:sldId id="309" r:id="rId74"/>
    <p:sldId id="320" r:id="rId75"/>
    <p:sldId id="321" r:id="rId76"/>
    <p:sldId id="304" r:id="rId77"/>
    <p:sldId id="303" r:id="rId78"/>
    <p:sldId id="302" r:id="rId79"/>
    <p:sldId id="311" r:id="rId80"/>
    <p:sldId id="312" r:id="rId81"/>
    <p:sldId id="313" r:id="rId82"/>
    <p:sldId id="282" r:id="rId83"/>
    <p:sldId id="314" r:id="rId84"/>
    <p:sldId id="315" r:id="rId85"/>
    <p:sldId id="369" r:id="rId86"/>
    <p:sldId id="370" r:id="rId87"/>
    <p:sldId id="371" r:id="rId88"/>
    <p:sldId id="372"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A2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50" autoAdjust="0"/>
  </p:normalViewPr>
  <p:slideViewPr>
    <p:cSldViewPr snapToGrid="0" snapToObjects="1">
      <p:cViewPr>
        <p:scale>
          <a:sx n="103" d="100"/>
          <a:sy n="103" d="100"/>
        </p:scale>
        <p:origin x="-808"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512"/>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90" Type="http://schemas.openxmlformats.org/officeDocument/2006/relationships/notesMaster" Target="notesMasters/notes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AC047-9225-4854-86D5-789D398EA996}" type="doc">
      <dgm:prSet loTypeId="urn:microsoft.com/office/officeart/2005/8/layout/radial1" loCatId="cycle" qsTypeId="urn:microsoft.com/office/officeart/2005/8/quickstyle/3d2" qsCatId="3D" csTypeId="urn:microsoft.com/office/officeart/2005/8/colors/colorful1#1" csCatId="colorful" phldr="1"/>
      <dgm:spPr/>
      <dgm:t>
        <a:bodyPr/>
        <a:lstStyle/>
        <a:p>
          <a:endParaRPr lang="en-US"/>
        </a:p>
      </dgm:t>
    </dgm:pt>
    <dgm:pt modelId="{EE01A232-7C95-427D-B3BD-73C2D1853A95}">
      <dgm:prSet phldrT="[Text]" custT="1"/>
      <dgm:spPr/>
      <dgm:t>
        <a:bodyPr/>
        <a:lstStyle/>
        <a:p>
          <a:pPr>
            <a:lnSpc>
              <a:spcPct val="90000"/>
            </a:lnSpc>
          </a:pPr>
          <a:r>
            <a:rPr lang="en-US" sz="2400" b="1" dirty="0" smtClean="0"/>
            <a:t>3D Student Performances </a:t>
          </a:r>
        </a:p>
        <a:p>
          <a:pPr>
            <a:lnSpc>
              <a:spcPct val="80000"/>
            </a:lnSpc>
          </a:pPr>
          <a:r>
            <a:rPr lang="en-US" sz="1600" i="1" dirty="0" smtClean="0">
              <a:solidFill>
                <a:srgbClr val="FFFF00"/>
              </a:solidFill>
            </a:rPr>
            <a:t>1. Instruction</a:t>
          </a:r>
        </a:p>
        <a:p>
          <a:pPr>
            <a:lnSpc>
              <a:spcPct val="80000"/>
            </a:lnSpc>
          </a:pPr>
          <a:r>
            <a:rPr lang="en-US" sz="1600" i="1" dirty="0" smtClean="0">
              <a:solidFill>
                <a:srgbClr val="FFFF00"/>
              </a:solidFill>
            </a:rPr>
            <a:t>2. Assessment </a:t>
          </a:r>
        </a:p>
        <a:p>
          <a:pPr>
            <a:lnSpc>
              <a:spcPct val="80000"/>
            </a:lnSpc>
          </a:pPr>
          <a:r>
            <a:rPr lang="en-US" sz="1600" i="1" dirty="0" smtClean="0">
              <a:solidFill>
                <a:srgbClr val="FFFF00"/>
              </a:solidFill>
            </a:rPr>
            <a:t>3. Instructional Materials</a:t>
          </a:r>
        </a:p>
        <a:p>
          <a:pPr>
            <a:lnSpc>
              <a:spcPct val="80000"/>
            </a:lnSpc>
          </a:pPr>
          <a:r>
            <a:rPr lang="en-US" sz="1600" i="1" dirty="0" smtClean="0">
              <a:solidFill>
                <a:srgbClr val="FFFF00"/>
              </a:solidFill>
            </a:rPr>
            <a:t>4. Professional Development  </a:t>
          </a:r>
          <a:r>
            <a:rPr lang="en-US" sz="2000" dirty="0" smtClean="0"/>
            <a:t/>
          </a:r>
          <a:br>
            <a:rPr lang="en-US" sz="2000" dirty="0" smtClean="0"/>
          </a:br>
          <a:endParaRPr lang="en-US" sz="2000" dirty="0" smtClean="0"/>
        </a:p>
      </dgm:t>
    </dgm:pt>
    <dgm:pt modelId="{04379E7F-1852-421B-A97B-B616460FB38B}" type="parTrans" cxnId="{1016720A-4078-4335-BD9C-0CB1D2082DC1}">
      <dgm:prSet/>
      <dgm:spPr/>
      <dgm:t>
        <a:bodyPr/>
        <a:lstStyle/>
        <a:p>
          <a:endParaRPr lang="en-US"/>
        </a:p>
      </dgm:t>
    </dgm:pt>
    <dgm:pt modelId="{B7CDC22C-ED97-41EC-A3DD-9B0CC0E029DC}" type="sibTrans" cxnId="{1016720A-4078-4335-BD9C-0CB1D2082DC1}">
      <dgm:prSet/>
      <dgm:spPr/>
      <dgm:t>
        <a:bodyPr/>
        <a:lstStyle/>
        <a:p>
          <a:endParaRPr lang="en-US"/>
        </a:p>
      </dgm:t>
    </dgm:pt>
    <dgm:pt modelId="{2A457132-E04B-4310-8E57-846C9B9A2F57}">
      <dgm:prSet phldrT="[Text]"/>
      <dgm:spPr/>
      <dgm:t>
        <a:bodyPr/>
        <a:lstStyle/>
        <a:p>
          <a:r>
            <a:rPr lang="en-US" b="1" dirty="0"/>
            <a:t>Science and Engineering  Practices</a:t>
          </a:r>
        </a:p>
      </dgm:t>
    </dgm:pt>
    <dgm:pt modelId="{E159A84C-2930-4A10-8D85-551A942408DE}" type="parTrans" cxnId="{89424041-7683-498A-A164-7C8745AB0DE6}">
      <dgm:prSet/>
      <dgm:spPr/>
      <dgm:t>
        <a:bodyPr/>
        <a:lstStyle/>
        <a:p>
          <a:endParaRPr lang="en-US"/>
        </a:p>
      </dgm:t>
    </dgm:pt>
    <dgm:pt modelId="{E8882060-7A7A-45D8-8FC6-CA4E387A64D6}" type="sibTrans" cxnId="{89424041-7683-498A-A164-7C8745AB0DE6}">
      <dgm:prSet/>
      <dgm:spPr/>
      <dgm:t>
        <a:bodyPr/>
        <a:lstStyle/>
        <a:p>
          <a:endParaRPr lang="en-US"/>
        </a:p>
      </dgm:t>
    </dgm:pt>
    <dgm:pt modelId="{C5E7DC69-8E53-4CA1-A034-F89761750C9B}">
      <dgm:prSet phldrT="[Text]"/>
      <dgm:spPr/>
      <dgm:t>
        <a:bodyPr/>
        <a:lstStyle/>
        <a:p>
          <a:r>
            <a:rPr lang="en-US" b="1" dirty="0"/>
            <a:t>Crosscutting </a:t>
          </a:r>
        </a:p>
        <a:p>
          <a:r>
            <a:rPr lang="en-US" b="1" dirty="0"/>
            <a:t>Concepts</a:t>
          </a:r>
        </a:p>
      </dgm:t>
    </dgm:pt>
    <dgm:pt modelId="{E653DBC7-2FAD-4C24-BAFA-8C340E8F59F1}" type="parTrans" cxnId="{9AC90FE5-258B-4591-A7C9-681F980D90EE}">
      <dgm:prSet/>
      <dgm:spPr/>
      <dgm:t>
        <a:bodyPr/>
        <a:lstStyle/>
        <a:p>
          <a:endParaRPr lang="en-US"/>
        </a:p>
      </dgm:t>
    </dgm:pt>
    <dgm:pt modelId="{0079BF20-B062-4954-84AE-7C9E8B208561}" type="sibTrans" cxnId="{9AC90FE5-258B-4591-A7C9-681F980D90EE}">
      <dgm:prSet/>
      <dgm:spPr/>
      <dgm:t>
        <a:bodyPr/>
        <a:lstStyle/>
        <a:p>
          <a:endParaRPr lang="en-US"/>
        </a:p>
      </dgm:t>
    </dgm:pt>
    <dgm:pt modelId="{0547038F-7887-4D9A-87F5-03B66FA546B8}">
      <dgm:prSet phldrT="[Text]"/>
      <dgm:spPr/>
      <dgm:t>
        <a:bodyPr/>
        <a:lstStyle/>
        <a:p>
          <a:r>
            <a:rPr lang="en-US" b="1" dirty="0" smtClean="0"/>
            <a:t>Disciplinary </a:t>
          </a:r>
          <a:r>
            <a:rPr lang="en-US" b="1" dirty="0"/>
            <a:t>Core Ideas</a:t>
          </a:r>
        </a:p>
      </dgm:t>
    </dgm:pt>
    <dgm:pt modelId="{215EBA10-5C94-454B-942C-748E6CC4B6B4}" type="parTrans" cxnId="{2EAECD62-EB96-4DC2-8087-77CE8A4D4655}">
      <dgm:prSet/>
      <dgm:spPr/>
      <dgm:t>
        <a:bodyPr/>
        <a:lstStyle/>
        <a:p>
          <a:endParaRPr lang="en-US"/>
        </a:p>
      </dgm:t>
    </dgm:pt>
    <dgm:pt modelId="{427A2DC8-115D-47C8-A18A-21BA9530B40E}" type="sibTrans" cxnId="{2EAECD62-EB96-4DC2-8087-77CE8A4D4655}">
      <dgm:prSet/>
      <dgm:spPr/>
      <dgm:t>
        <a:bodyPr/>
        <a:lstStyle/>
        <a:p>
          <a:endParaRPr lang="en-US"/>
        </a:p>
      </dgm:t>
    </dgm:pt>
    <dgm:pt modelId="{61DA0466-24F4-42FA-8923-DEA53BBF19F6}" type="pres">
      <dgm:prSet presAssocID="{FEAAC047-9225-4854-86D5-789D398EA996}" presName="cycle" presStyleCnt="0">
        <dgm:presLayoutVars>
          <dgm:chMax val="1"/>
          <dgm:dir/>
          <dgm:animLvl val="ctr"/>
          <dgm:resizeHandles val="exact"/>
        </dgm:presLayoutVars>
      </dgm:prSet>
      <dgm:spPr/>
      <dgm:t>
        <a:bodyPr/>
        <a:lstStyle/>
        <a:p>
          <a:endParaRPr lang="en-US"/>
        </a:p>
      </dgm:t>
    </dgm:pt>
    <dgm:pt modelId="{387B92C8-513E-4765-893A-05177A6F6BB9}" type="pres">
      <dgm:prSet presAssocID="{EE01A232-7C95-427D-B3BD-73C2D1853A95}" presName="centerShape" presStyleLbl="node0" presStyleIdx="0" presStyleCnt="1" custScaleX="152262" custScaleY="152938" custLinFactNeighborY="5735"/>
      <dgm:spPr/>
      <dgm:t>
        <a:bodyPr/>
        <a:lstStyle/>
        <a:p>
          <a:endParaRPr lang="en-US"/>
        </a:p>
      </dgm:t>
    </dgm:pt>
    <dgm:pt modelId="{204D5AD2-ABB9-4879-81A2-8BEBDCB7910B}" type="pres">
      <dgm:prSet presAssocID="{E159A84C-2930-4A10-8D85-551A942408DE}" presName="Name9" presStyleLbl="parChTrans1D2" presStyleIdx="0" presStyleCnt="3"/>
      <dgm:spPr/>
      <dgm:t>
        <a:bodyPr/>
        <a:lstStyle/>
        <a:p>
          <a:endParaRPr lang="en-US"/>
        </a:p>
      </dgm:t>
    </dgm:pt>
    <dgm:pt modelId="{C1DDBFAA-B436-484A-A263-E9F0C6D870F5}" type="pres">
      <dgm:prSet presAssocID="{E159A84C-2930-4A10-8D85-551A942408DE}" presName="connTx" presStyleLbl="parChTrans1D2" presStyleIdx="0" presStyleCnt="3"/>
      <dgm:spPr/>
      <dgm:t>
        <a:bodyPr/>
        <a:lstStyle/>
        <a:p>
          <a:endParaRPr lang="en-US"/>
        </a:p>
      </dgm:t>
    </dgm:pt>
    <dgm:pt modelId="{DF8DE72F-0237-4127-B4CC-7E316B30E0F1}" type="pres">
      <dgm:prSet presAssocID="{2A457132-E04B-4310-8E57-846C9B9A2F57}" presName="node" presStyleLbl="node1" presStyleIdx="0" presStyleCnt="3" custScaleX="104372" custScaleY="103518" custRadScaleRad="97575">
        <dgm:presLayoutVars>
          <dgm:bulletEnabled val="1"/>
        </dgm:presLayoutVars>
      </dgm:prSet>
      <dgm:spPr/>
      <dgm:t>
        <a:bodyPr/>
        <a:lstStyle/>
        <a:p>
          <a:endParaRPr lang="en-US"/>
        </a:p>
      </dgm:t>
    </dgm:pt>
    <dgm:pt modelId="{C079A98D-0E39-4241-9A76-EF9419DB979D}" type="pres">
      <dgm:prSet presAssocID="{E653DBC7-2FAD-4C24-BAFA-8C340E8F59F1}" presName="Name9" presStyleLbl="parChTrans1D2" presStyleIdx="1" presStyleCnt="3"/>
      <dgm:spPr/>
      <dgm:t>
        <a:bodyPr/>
        <a:lstStyle/>
        <a:p>
          <a:endParaRPr lang="en-US"/>
        </a:p>
      </dgm:t>
    </dgm:pt>
    <dgm:pt modelId="{B44203BE-AEAB-4E94-9629-679667E2B7D8}" type="pres">
      <dgm:prSet presAssocID="{E653DBC7-2FAD-4C24-BAFA-8C340E8F59F1}" presName="connTx" presStyleLbl="parChTrans1D2" presStyleIdx="1" presStyleCnt="3"/>
      <dgm:spPr/>
      <dgm:t>
        <a:bodyPr/>
        <a:lstStyle/>
        <a:p>
          <a:endParaRPr lang="en-US"/>
        </a:p>
      </dgm:t>
    </dgm:pt>
    <dgm:pt modelId="{64708977-827E-47E6-A167-5D21AA92AE7C}" type="pres">
      <dgm:prSet presAssocID="{C5E7DC69-8E53-4CA1-A034-F89761750C9B}" presName="node" presStyleLbl="node1" presStyleIdx="1" presStyleCnt="3" custScaleX="106321" custScaleY="107282" custRadScaleRad="123072" custRadScaleInc="-12917">
        <dgm:presLayoutVars>
          <dgm:bulletEnabled val="1"/>
        </dgm:presLayoutVars>
      </dgm:prSet>
      <dgm:spPr/>
      <dgm:t>
        <a:bodyPr/>
        <a:lstStyle/>
        <a:p>
          <a:endParaRPr lang="en-US"/>
        </a:p>
      </dgm:t>
    </dgm:pt>
    <dgm:pt modelId="{69B52478-9291-4B7D-8350-B760C1F12979}" type="pres">
      <dgm:prSet presAssocID="{215EBA10-5C94-454B-942C-748E6CC4B6B4}" presName="Name9" presStyleLbl="parChTrans1D2" presStyleIdx="2" presStyleCnt="3"/>
      <dgm:spPr/>
      <dgm:t>
        <a:bodyPr/>
        <a:lstStyle/>
        <a:p>
          <a:endParaRPr lang="en-US"/>
        </a:p>
      </dgm:t>
    </dgm:pt>
    <dgm:pt modelId="{0322A177-94F7-48FC-BA39-227204C74B3B}" type="pres">
      <dgm:prSet presAssocID="{215EBA10-5C94-454B-942C-748E6CC4B6B4}" presName="connTx" presStyleLbl="parChTrans1D2" presStyleIdx="2" presStyleCnt="3"/>
      <dgm:spPr/>
      <dgm:t>
        <a:bodyPr/>
        <a:lstStyle/>
        <a:p>
          <a:endParaRPr lang="en-US"/>
        </a:p>
      </dgm:t>
    </dgm:pt>
    <dgm:pt modelId="{FAFCF202-B97F-4707-BC24-0087997FCDDA}" type="pres">
      <dgm:prSet presAssocID="{0547038F-7887-4D9A-87F5-03B66FA546B8}" presName="node" presStyleLbl="node1" presStyleIdx="2" presStyleCnt="3" custScaleX="109260" custScaleY="112626" custRadScaleRad="125873" custRadScaleInc="12996">
        <dgm:presLayoutVars>
          <dgm:bulletEnabled val="1"/>
        </dgm:presLayoutVars>
      </dgm:prSet>
      <dgm:spPr/>
      <dgm:t>
        <a:bodyPr/>
        <a:lstStyle/>
        <a:p>
          <a:endParaRPr lang="en-US"/>
        </a:p>
      </dgm:t>
    </dgm:pt>
  </dgm:ptLst>
  <dgm:cxnLst>
    <dgm:cxn modelId="{1016720A-4078-4335-BD9C-0CB1D2082DC1}" srcId="{FEAAC047-9225-4854-86D5-789D398EA996}" destId="{EE01A232-7C95-427D-B3BD-73C2D1853A95}" srcOrd="0" destOrd="0" parTransId="{04379E7F-1852-421B-A97B-B616460FB38B}" sibTransId="{B7CDC22C-ED97-41EC-A3DD-9B0CC0E029DC}"/>
    <dgm:cxn modelId="{89424041-7683-498A-A164-7C8745AB0DE6}" srcId="{EE01A232-7C95-427D-B3BD-73C2D1853A95}" destId="{2A457132-E04B-4310-8E57-846C9B9A2F57}" srcOrd="0" destOrd="0" parTransId="{E159A84C-2930-4A10-8D85-551A942408DE}" sibTransId="{E8882060-7A7A-45D8-8FC6-CA4E387A64D6}"/>
    <dgm:cxn modelId="{927F2666-3082-4718-8C9A-C69C51FA9417}" type="presOf" srcId="{215EBA10-5C94-454B-942C-748E6CC4B6B4}" destId="{69B52478-9291-4B7D-8350-B760C1F12979}" srcOrd="0" destOrd="0" presId="urn:microsoft.com/office/officeart/2005/8/layout/radial1"/>
    <dgm:cxn modelId="{2EAECD62-EB96-4DC2-8087-77CE8A4D4655}" srcId="{EE01A232-7C95-427D-B3BD-73C2D1853A95}" destId="{0547038F-7887-4D9A-87F5-03B66FA546B8}" srcOrd="2" destOrd="0" parTransId="{215EBA10-5C94-454B-942C-748E6CC4B6B4}" sibTransId="{427A2DC8-115D-47C8-A18A-21BA9530B40E}"/>
    <dgm:cxn modelId="{AD9E48E1-9C8A-433C-B64F-B05D488AB1B9}" type="presOf" srcId="{FEAAC047-9225-4854-86D5-789D398EA996}" destId="{61DA0466-24F4-42FA-8923-DEA53BBF19F6}" srcOrd="0" destOrd="0" presId="urn:microsoft.com/office/officeart/2005/8/layout/radial1"/>
    <dgm:cxn modelId="{C5A023D0-38AC-4B15-8338-E4E48A9D33B6}" type="presOf" srcId="{E159A84C-2930-4A10-8D85-551A942408DE}" destId="{C1DDBFAA-B436-484A-A263-E9F0C6D870F5}" srcOrd="1" destOrd="0" presId="urn:microsoft.com/office/officeart/2005/8/layout/radial1"/>
    <dgm:cxn modelId="{65E089A3-E79C-46D5-8FD5-E0A4409694A3}" type="presOf" srcId="{2A457132-E04B-4310-8E57-846C9B9A2F57}" destId="{DF8DE72F-0237-4127-B4CC-7E316B30E0F1}" srcOrd="0" destOrd="0" presId="urn:microsoft.com/office/officeart/2005/8/layout/radial1"/>
    <dgm:cxn modelId="{030FE48D-7481-4712-87B9-BE583D707DF9}" type="presOf" srcId="{E653DBC7-2FAD-4C24-BAFA-8C340E8F59F1}" destId="{C079A98D-0E39-4241-9A76-EF9419DB979D}" srcOrd="0" destOrd="0" presId="urn:microsoft.com/office/officeart/2005/8/layout/radial1"/>
    <dgm:cxn modelId="{25015868-9BBA-41E9-A64D-07C7E03967FD}" type="presOf" srcId="{C5E7DC69-8E53-4CA1-A034-F89761750C9B}" destId="{64708977-827E-47E6-A167-5D21AA92AE7C}" srcOrd="0" destOrd="0" presId="urn:microsoft.com/office/officeart/2005/8/layout/radial1"/>
    <dgm:cxn modelId="{46D05E1E-4F89-4D1E-A999-CBC9C0BD50BD}" type="presOf" srcId="{215EBA10-5C94-454B-942C-748E6CC4B6B4}" destId="{0322A177-94F7-48FC-BA39-227204C74B3B}" srcOrd="1" destOrd="0" presId="urn:microsoft.com/office/officeart/2005/8/layout/radial1"/>
    <dgm:cxn modelId="{3CFE8F50-A077-45B3-B05E-3DAD2C4553A1}" type="presOf" srcId="{EE01A232-7C95-427D-B3BD-73C2D1853A95}" destId="{387B92C8-513E-4765-893A-05177A6F6BB9}" srcOrd="0" destOrd="0" presId="urn:microsoft.com/office/officeart/2005/8/layout/radial1"/>
    <dgm:cxn modelId="{9AC90FE5-258B-4591-A7C9-681F980D90EE}" srcId="{EE01A232-7C95-427D-B3BD-73C2D1853A95}" destId="{C5E7DC69-8E53-4CA1-A034-F89761750C9B}" srcOrd="1" destOrd="0" parTransId="{E653DBC7-2FAD-4C24-BAFA-8C340E8F59F1}" sibTransId="{0079BF20-B062-4954-84AE-7C9E8B208561}"/>
    <dgm:cxn modelId="{4E10FC97-B9E3-4857-B00A-A7FEF4422633}" type="presOf" srcId="{0547038F-7887-4D9A-87F5-03B66FA546B8}" destId="{FAFCF202-B97F-4707-BC24-0087997FCDDA}" srcOrd="0" destOrd="0" presId="urn:microsoft.com/office/officeart/2005/8/layout/radial1"/>
    <dgm:cxn modelId="{EE5B8F62-CD84-43DA-8138-61BDD6B5E3FA}" type="presOf" srcId="{E159A84C-2930-4A10-8D85-551A942408DE}" destId="{204D5AD2-ABB9-4879-81A2-8BEBDCB7910B}" srcOrd="0" destOrd="0" presId="urn:microsoft.com/office/officeart/2005/8/layout/radial1"/>
    <dgm:cxn modelId="{FB54521D-6196-4706-BB08-0807A963E869}" type="presOf" srcId="{E653DBC7-2FAD-4C24-BAFA-8C340E8F59F1}" destId="{B44203BE-AEAB-4E94-9629-679667E2B7D8}" srcOrd="1" destOrd="0" presId="urn:microsoft.com/office/officeart/2005/8/layout/radial1"/>
    <dgm:cxn modelId="{BA556316-4DE3-4798-AA41-616D3023E56E}" type="presParOf" srcId="{61DA0466-24F4-42FA-8923-DEA53BBF19F6}" destId="{387B92C8-513E-4765-893A-05177A6F6BB9}" srcOrd="0" destOrd="0" presId="urn:microsoft.com/office/officeart/2005/8/layout/radial1"/>
    <dgm:cxn modelId="{7F21454D-B852-4D1F-9370-27453F20A516}" type="presParOf" srcId="{61DA0466-24F4-42FA-8923-DEA53BBF19F6}" destId="{204D5AD2-ABB9-4879-81A2-8BEBDCB7910B}" srcOrd="1" destOrd="0" presId="urn:microsoft.com/office/officeart/2005/8/layout/radial1"/>
    <dgm:cxn modelId="{01435DDC-0876-4663-8E6C-776A0B46A9DE}" type="presParOf" srcId="{204D5AD2-ABB9-4879-81A2-8BEBDCB7910B}" destId="{C1DDBFAA-B436-484A-A263-E9F0C6D870F5}" srcOrd="0" destOrd="0" presId="urn:microsoft.com/office/officeart/2005/8/layout/radial1"/>
    <dgm:cxn modelId="{2F7E5473-DB2D-4931-A6C3-9B41B7F531E8}" type="presParOf" srcId="{61DA0466-24F4-42FA-8923-DEA53BBF19F6}" destId="{DF8DE72F-0237-4127-B4CC-7E316B30E0F1}" srcOrd="2" destOrd="0" presId="urn:microsoft.com/office/officeart/2005/8/layout/radial1"/>
    <dgm:cxn modelId="{912293B8-EBB0-43F7-AFC0-195E7D9A9409}" type="presParOf" srcId="{61DA0466-24F4-42FA-8923-DEA53BBF19F6}" destId="{C079A98D-0E39-4241-9A76-EF9419DB979D}" srcOrd="3" destOrd="0" presId="urn:microsoft.com/office/officeart/2005/8/layout/radial1"/>
    <dgm:cxn modelId="{850646AE-C7F4-4F9E-9EA0-A244EB0B1FAF}" type="presParOf" srcId="{C079A98D-0E39-4241-9A76-EF9419DB979D}" destId="{B44203BE-AEAB-4E94-9629-679667E2B7D8}" srcOrd="0" destOrd="0" presId="urn:microsoft.com/office/officeart/2005/8/layout/radial1"/>
    <dgm:cxn modelId="{77996043-1FBE-4F5E-B315-D52011ACB539}" type="presParOf" srcId="{61DA0466-24F4-42FA-8923-DEA53BBF19F6}" destId="{64708977-827E-47E6-A167-5D21AA92AE7C}" srcOrd="4" destOrd="0" presId="urn:microsoft.com/office/officeart/2005/8/layout/radial1"/>
    <dgm:cxn modelId="{9A643F7F-5C06-431D-B847-2B95DFA4373A}" type="presParOf" srcId="{61DA0466-24F4-42FA-8923-DEA53BBF19F6}" destId="{69B52478-9291-4B7D-8350-B760C1F12979}" srcOrd="5" destOrd="0" presId="urn:microsoft.com/office/officeart/2005/8/layout/radial1"/>
    <dgm:cxn modelId="{C631571A-962E-459F-A2B8-04F06638B517}" type="presParOf" srcId="{69B52478-9291-4B7D-8350-B760C1F12979}" destId="{0322A177-94F7-48FC-BA39-227204C74B3B}" srcOrd="0" destOrd="0" presId="urn:microsoft.com/office/officeart/2005/8/layout/radial1"/>
    <dgm:cxn modelId="{CF09B573-FAF4-4D95-AFF3-CC51B94C575B}" type="presParOf" srcId="{61DA0466-24F4-42FA-8923-DEA53BBF19F6}" destId="{FAFCF202-B97F-4707-BC24-0087997FCDDA}"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CD6A1-2B16-425A-9CAD-8AA8794FAB7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B211C22C-38B3-48FC-90C9-E724EEAA2A1D}">
      <dgm:prSet phldrT="[Text]" custT="1"/>
      <dgm:spPr>
        <a:ln>
          <a:solidFill>
            <a:srgbClr val="00B050"/>
          </a:solidFill>
        </a:ln>
      </dgm:spPr>
      <dgm:t>
        <a:bodyPr/>
        <a:lstStyle/>
        <a:p>
          <a:pPr algn="l"/>
          <a:endParaRPr lang="en-US" sz="2800" dirty="0" smtClean="0">
            <a:latin typeface="+mn-lt"/>
            <a:cs typeface="Times New Roman" pitchFamily="18" charset="0"/>
          </a:endParaRPr>
        </a:p>
        <a:p>
          <a:pPr algn="l"/>
          <a:r>
            <a:rPr lang="en-US" sz="2400" dirty="0" smtClean="0">
              <a:latin typeface="+mn-lt"/>
              <a:cs typeface="Times New Roman" pitchFamily="18" charset="0"/>
            </a:rPr>
            <a:t>Reasoning</a:t>
          </a:r>
          <a:r>
            <a:rPr lang="en-US" sz="2800" dirty="0" smtClean="0">
              <a:latin typeface="+mn-lt"/>
              <a:cs typeface="Times New Roman" pitchFamily="18" charset="0"/>
            </a:rPr>
            <a:t> </a:t>
          </a:r>
          <a:endParaRPr lang="en-US" sz="2800" dirty="0">
            <a:latin typeface="+mn-lt"/>
            <a:cs typeface="Times New Roman" pitchFamily="18" charset="0"/>
          </a:endParaRPr>
        </a:p>
      </dgm:t>
    </dgm:pt>
    <dgm:pt modelId="{C68990AC-92C2-4FFD-99C1-4EDD97D81818}" type="parTrans" cxnId="{B6E69308-6653-4145-A2AE-C4F40584B8E4}">
      <dgm:prSet/>
      <dgm:spPr/>
      <dgm:t>
        <a:bodyPr/>
        <a:lstStyle/>
        <a:p>
          <a:endParaRPr lang="en-US"/>
        </a:p>
      </dgm:t>
    </dgm:pt>
    <dgm:pt modelId="{9F685832-48B9-4318-9ED8-DAE4C675A839}" type="sibTrans" cxnId="{B6E69308-6653-4145-A2AE-C4F40584B8E4}">
      <dgm:prSet/>
      <dgm:spPr/>
      <dgm:t>
        <a:bodyPr/>
        <a:lstStyle/>
        <a:p>
          <a:endParaRPr lang="en-US"/>
        </a:p>
      </dgm:t>
    </dgm:pt>
    <dgm:pt modelId="{8295AB91-0D20-4643-8AB2-E5265E748A1B}">
      <dgm:prSet phldrT="[Text]" custT="1"/>
      <dgm:spPr>
        <a:ln>
          <a:solidFill>
            <a:srgbClr val="7030A0"/>
          </a:solidFill>
        </a:ln>
      </dgm:spPr>
      <dgm:t>
        <a:bodyPr/>
        <a:lstStyle/>
        <a:p>
          <a:pPr algn="l">
            <a:spcBef>
              <a:spcPts val="600"/>
            </a:spcBef>
            <a:spcAft>
              <a:spcPts val="492"/>
            </a:spcAft>
          </a:pPr>
          <a:r>
            <a:rPr lang="en-US" sz="1800" dirty="0" smtClean="0">
              <a:latin typeface="+mn-lt"/>
              <a:cs typeface="Times New Roman" pitchFamily="18" charset="0"/>
            </a:rPr>
            <a:t>Communicating</a:t>
          </a:r>
        </a:p>
      </dgm:t>
    </dgm:pt>
    <dgm:pt modelId="{6FF964CA-8B93-440B-9775-E9D34B73A3C8}" type="parTrans" cxnId="{D012EBCE-D3DC-4AD1-98A8-C5F97455781C}">
      <dgm:prSet/>
      <dgm:spPr/>
      <dgm:t>
        <a:bodyPr/>
        <a:lstStyle/>
        <a:p>
          <a:endParaRPr lang="en-US"/>
        </a:p>
      </dgm:t>
    </dgm:pt>
    <dgm:pt modelId="{CB68DC87-907E-419B-A40A-BA47E0291727}" type="sibTrans" cxnId="{D012EBCE-D3DC-4AD1-98A8-C5F97455781C}">
      <dgm:prSet/>
      <dgm:spPr/>
      <dgm:t>
        <a:bodyPr/>
        <a:lstStyle/>
        <a:p>
          <a:endParaRPr lang="en-US"/>
        </a:p>
      </dgm:t>
    </dgm:pt>
    <dgm:pt modelId="{869D664E-4C47-4BEC-8D34-C8B778A4346E}">
      <dgm:prSet phldrT="[Text]" custT="1"/>
      <dgm:spPr>
        <a:ln>
          <a:solidFill>
            <a:srgbClr val="FF0000"/>
          </a:solidFill>
        </a:ln>
      </dgm:spPr>
      <dgm:t>
        <a:bodyPr/>
        <a:lstStyle/>
        <a:p>
          <a:pPr algn="l"/>
          <a:endParaRPr lang="en-US" sz="2800" dirty="0" smtClean="0">
            <a:latin typeface="+mn-lt"/>
            <a:cs typeface="Times New Roman" pitchFamily="18" charset="0"/>
          </a:endParaRPr>
        </a:p>
        <a:p>
          <a:pPr algn="l"/>
          <a:endParaRPr lang="en-US" sz="2800" dirty="0" smtClean="0">
            <a:latin typeface="+mn-lt"/>
            <a:cs typeface="Times New Roman" pitchFamily="18" charset="0"/>
          </a:endParaRPr>
        </a:p>
        <a:p>
          <a:pPr algn="l"/>
          <a:endParaRPr lang="en-US" sz="2800" dirty="0" smtClean="0">
            <a:latin typeface="+mn-lt"/>
            <a:cs typeface="Times New Roman" pitchFamily="18" charset="0"/>
          </a:endParaRPr>
        </a:p>
        <a:p>
          <a:pPr algn="l"/>
          <a:r>
            <a:rPr lang="en-US" sz="2400" dirty="0" smtClean="0">
              <a:latin typeface="+mn-lt"/>
              <a:cs typeface="Times New Roman" pitchFamily="18" charset="0"/>
            </a:rPr>
            <a:t>Gathering </a:t>
          </a:r>
          <a:r>
            <a:rPr lang="en-US" sz="2800" dirty="0" smtClean="0">
              <a:latin typeface="+mn-lt"/>
              <a:cs typeface="Times New Roman" pitchFamily="18" charset="0"/>
            </a:rPr>
            <a:t/>
          </a:r>
          <a:br>
            <a:rPr lang="en-US" sz="2800" dirty="0" smtClean="0">
              <a:latin typeface="+mn-lt"/>
              <a:cs typeface="Times New Roman" pitchFamily="18" charset="0"/>
            </a:rPr>
          </a:br>
          <a:endParaRPr lang="en-US" sz="2800" dirty="0">
            <a:latin typeface="+mn-lt"/>
            <a:cs typeface="Times New Roman" pitchFamily="18" charset="0"/>
          </a:endParaRPr>
        </a:p>
      </dgm:t>
    </dgm:pt>
    <dgm:pt modelId="{BA953610-A1D4-448B-B008-15C4184CBA95}" type="sibTrans" cxnId="{A3C1A462-466A-4875-A772-033FE5765715}">
      <dgm:prSet/>
      <dgm:spPr/>
      <dgm:t>
        <a:bodyPr/>
        <a:lstStyle/>
        <a:p>
          <a:endParaRPr lang="en-US"/>
        </a:p>
      </dgm:t>
    </dgm:pt>
    <dgm:pt modelId="{9B847929-742B-4D6F-BE11-785B460FF278}" type="parTrans" cxnId="{A3C1A462-466A-4875-A772-033FE5765715}">
      <dgm:prSet/>
      <dgm:spPr/>
      <dgm:t>
        <a:bodyPr/>
        <a:lstStyle/>
        <a:p>
          <a:endParaRPr lang="en-US"/>
        </a:p>
      </dgm:t>
    </dgm:pt>
    <dgm:pt modelId="{4287C79B-113B-425D-A4B3-D9791DED0E6C}" type="pres">
      <dgm:prSet presAssocID="{BF9CD6A1-2B16-425A-9CAD-8AA8794FAB7D}" presName="Name0" presStyleCnt="0">
        <dgm:presLayoutVars>
          <dgm:chMax val="7"/>
          <dgm:dir/>
          <dgm:animLvl val="lvl"/>
          <dgm:resizeHandles val="exact"/>
        </dgm:presLayoutVars>
      </dgm:prSet>
      <dgm:spPr/>
      <dgm:t>
        <a:bodyPr/>
        <a:lstStyle/>
        <a:p>
          <a:endParaRPr lang="en-US"/>
        </a:p>
      </dgm:t>
    </dgm:pt>
    <dgm:pt modelId="{5314B13C-E113-47A4-99F6-E5EE427C139C}" type="pres">
      <dgm:prSet presAssocID="{869D664E-4C47-4BEC-8D34-C8B778A4346E}" presName="circle1" presStyleLbl="node1" presStyleIdx="0" presStyleCnt="3" custScaleX="91166" custScaleY="118509" custLinFactNeighborX="654" custLinFactNeighborY="678"/>
      <dgm:spPr>
        <a:solidFill>
          <a:srgbClr val="FF0000"/>
        </a:solidFill>
      </dgm:spPr>
    </dgm:pt>
    <dgm:pt modelId="{07489619-A951-434A-80B7-3EE327531133}" type="pres">
      <dgm:prSet presAssocID="{869D664E-4C47-4BEC-8D34-C8B778A4346E}" presName="space" presStyleCnt="0"/>
      <dgm:spPr/>
    </dgm:pt>
    <dgm:pt modelId="{F7CBD45D-73CC-4FA5-96E5-AD91774A9287}" type="pres">
      <dgm:prSet presAssocID="{869D664E-4C47-4BEC-8D34-C8B778A4346E}" presName="rect1" presStyleLbl="alignAcc1" presStyleIdx="0" presStyleCnt="3" custScaleX="109018" custScaleY="124478" custLinFactNeighborY="-1280"/>
      <dgm:spPr/>
      <dgm:t>
        <a:bodyPr/>
        <a:lstStyle/>
        <a:p>
          <a:endParaRPr lang="en-US"/>
        </a:p>
      </dgm:t>
    </dgm:pt>
    <dgm:pt modelId="{75B9260B-FAE7-4054-9D0F-9F82601A705E}" type="pres">
      <dgm:prSet presAssocID="{B211C22C-38B3-48FC-90C9-E724EEAA2A1D}" presName="vertSpace2" presStyleLbl="node1" presStyleIdx="0" presStyleCnt="3"/>
      <dgm:spPr/>
    </dgm:pt>
    <dgm:pt modelId="{AF02493E-406B-4A4C-9AEC-1D862CB4E286}" type="pres">
      <dgm:prSet presAssocID="{B211C22C-38B3-48FC-90C9-E724EEAA2A1D}" presName="circle2" presStyleLbl="node1" presStyleIdx="1" presStyleCnt="3" custScaleX="91469" custScaleY="118370" custLinFactNeighborX="-4685" custLinFactNeighborY="21806"/>
      <dgm:spPr>
        <a:solidFill>
          <a:srgbClr val="00B050"/>
        </a:solidFill>
      </dgm:spPr>
    </dgm:pt>
    <dgm:pt modelId="{DA849A80-2A56-4BC9-BE2F-E7F1EAD8CC88}" type="pres">
      <dgm:prSet presAssocID="{B211C22C-38B3-48FC-90C9-E724EEAA2A1D}" presName="rect2" presStyleLbl="alignAcc1" presStyleIdx="1" presStyleCnt="3" custScaleX="109015" custScaleY="116581" custLinFactNeighborX="-198" custLinFactNeighborY="22343"/>
      <dgm:spPr/>
      <dgm:t>
        <a:bodyPr/>
        <a:lstStyle/>
        <a:p>
          <a:endParaRPr lang="en-US"/>
        </a:p>
      </dgm:t>
    </dgm:pt>
    <dgm:pt modelId="{FE5A7C6E-6AFB-47CF-98A9-BC3793848370}" type="pres">
      <dgm:prSet presAssocID="{8295AB91-0D20-4643-8AB2-E5265E748A1B}" presName="vertSpace3" presStyleLbl="node1" presStyleIdx="1" presStyleCnt="3"/>
      <dgm:spPr/>
    </dgm:pt>
    <dgm:pt modelId="{0FB5A4C6-7763-4E89-8651-E36353CCE510}" type="pres">
      <dgm:prSet presAssocID="{8295AB91-0D20-4643-8AB2-E5265E748A1B}" presName="circle3" presStyleLbl="node1" presStyleIdx="2" presStyleCnt="3" custScaleX="77989" custScaleY="86092" custLinFactNeighborX="-7398" custLinFactNeighborY="91175"/>
      <dgm:spPr>
        <a:solidFill>
          <a:srgbClr val="7030A0"/>
        </a:solidFill>
      </dgm:spPr>
    </dgm:pt>
    <dgm:pt modelId="{B77D7E49-DBA4-4AC4-BE6F-D7BC5EAD7EA0}" type="pres">
      <dgm:prSet presAssocID="{8295AB91-0D20-4643-8AB2-E5265E748A1B}" presName="rect3" presStyleLbl="alignAcc1" presStyleIdx="2" presStyleCnt="3" custScaleX="107906" custScaleY="83218" custLinFactNeighborX="-7" custLinFactNeighborY="82283"/>
      <dgm:spPr/>
      <dgm:t>
        <a:bodyPr/>
        <a:lstStyle/>
        <a:p>
          <a:endParaRPr lang="en-US"/>
        </a:p>
      </dgm:t>
    </dgm:pt>
    <dgm:pt modelId="{B9C2CAD6-C7AF-41D9-9108-225B6127D6A7}" type="pres">
      <dgm:prSet presAssocID="{869D664E-4C47-4BEC-8D34-C8B778A4346E}" presName="rect1ParTxNoCh" presStyleLbl="alignAcc1" presStyleIdx="2" presStyleCnt="3">
        <dgm:presLayoutVars>
          <dgm:chMax val="1"/>
          <dgm:bulletEnabled val="1"/>
        </dgm:presLayoutVars>
      </dgm:prSet>
      <dgm:spPr/>
      <dgm:t>
        <a:bodyPr/>
        <a:lstStyle/>
        <a:p>
          <a:endParaRPr lang="en-US"/>
        </a:p>
      </dgm:t>
    </dgm:pt>
    <dgm:pt modelId="{AD86EA74-9645-4A4C-A189-9DD8C5B5ABBC}" type="pres">
      <dgm:prSet presAssocID="{B211C22C-38B3-48FC-90C9-E724EEAA2A1D}" presName="rect2ParTxNoCh" presStyleLbl="alignAcc1" presStyleIdx="2" presStyleCnt="3">
        <dgm:presLayoutVars>
          <dgm:chMax val="1"/>
          <dgm:bulletEnabled val="1"/>
        </dgm:presLayoutVars>
      </dgm:prSet>
      <dgm:spPr/>
      <dgm:t>
        <a:bodyPr/>
        <a:lstStyle/>
        <a:p>
          <a:endParaRPr lang="en-US"/>
        </a:p>
      </dgm:t>
    </dgm:pt>
    <dgm:pt modelId="{B8F5682E-508B-45F8-BE32-F0069D8B2ED4}" type="pres">
      <dgm:prSet presAssocID="{8295AB91-0D20-4643-8AB2-E5265E748A1B}" presName="rect3ParTxNoCh" presStyleLbl="alignAcc1" presStyleIdx="2" presStyleCnt="3">
        <dgm:presLayoutVars>
          <dgm:chMax val="1"/>
          <dgm:bulletEnabled val="1"/>
        </dgm:presLayoutVars>
      </dgm:prSet>
      <dgm:spPr/>
      <dgm:t>
        <a:bodyPr/>
        <a:lstStyle/>
        <a:p>
          <a:endParaRPr lang="en-US"/>
        </a:p>
      </dgm:t>
    </dgm:pt>
  </dgm:ptLst>
  <dgm:cxnLst>
    <dgm:cxn modelId="{A3C1A462-466A-4875-A772-033FE5765715}" srcId="{BF9CD6A1-2B16-425A-9CAD-8AA8794FAB7D}" destId="{869D664E-4C47-4BEC-8D34-C8B778A4346E}" srcOrd="0" destOrd="0" parTransId="{9B847929-742B-4D6F-BE11-785B460FF278}" sibTransId="{BA953610-A1D4-448B-B008-15C4184CBA95}"/>
    <dgm:cxn modelId="{1BC79EBD-78D3-4339-AD8B-372D6D9CB8A8}" type="presOf" srcId="{8295AB91-0D20-4643-8AB2-E5265E748A1B}" destId="{B8F5682E-508B-45F8-BE32-F0069D8B2ED4}" srcOrd="1" destOrd="0" presId="urn:microsoft.com/office/officeart/2005/8/layout/target3"/>
    <dgm:cxn modelId="{235562CA-BA94-481D-A3C0-050A008F82FF}" type="presOf" srcId="{BF9CD6A1-2B16-425A-9CAD-8AA8794FAB7D}" destId="{4287C79B-113B-425D-A4B3-D9791DED0E6C}" srcOrd="0" destOrd="0" presId="urn:microsoft.com/office/officeart/2005/8/layout/target3"/>
    <dgm:cxn modelId="{7371999A-F60A-4E24-9798-10B9E319F71F}" type="presOf" srcId="{8295AB91-0D20-4643-8AB2-E5265E748A1B}" destId="{B77D7E49-DBA4-4AC4-BE6F-D7BC5EAD7EA0}" srcOrd="0" destOrd="0" presId="urn:microsoft.com/office/officeart/2005/8/layout/target3"/>
    <dgm:cxn modelId="{E23707FD-E609-4BFD-8C8E-4384D946CF59}" type="presOf" srcId="{869D664E-4C47-4BEC-8D34-C8B778A4346E}" destId="{F7CBD45D-73CC-4FA5-96E5-AD91774A9287}" srcOrd="0" destOrd="0" presId="urn:microsoft.com/office/officeart/2005/8/layout/target3"/>
    <dgm:cxn modelId="{82BF9050-3FB0-4E16-BD7D-2AC93EE7E6C0}" type="presOf" srcId="{B211C22C-38B3-48FC-90C9-E724EEAA2A1D}" destId="{DA849A80-2A56-4BC9-BE2F-E7F1EAD8CC88}" srcOrd="0" destOrd="0" presId="urn:microsoft.com/office/officeart/2005/8/layout/target3"/>
    <dgm:cxn modelId="{724F6EA2-B94F-42D8-8BDB-7923233553BD}" type="presOf" srcId="{869D664E-4C47-4BEC-8D34-C8B778A4346E}" destId="{B9C2CAD6-C7AF-41D9-9108-225B6127D6A7}" srcOrd="1" destOrd="0" presId="urn:microsoft.com/office/officeart/2005/8/layout/target3"/>
    <dgm:cxn modelId="{D012EBCE-D3DC-4AD1-98A8-C5F97455781C}" srcId="{BF9CD6A1-2B16-425A-9CAD-8AA8794FAB7D}" destId="{8295AB91-0D20-4643-8AB2-E5265E748A1B}" srcOrd="2" destOrd="0" parTransId="{6FF964CA-8B93-440B-9775-E9D34B73A3C8}" sibTransId="{CB68DC87-907E-419B-A40A-BA47E0291727}"/>
    <dgm:cxn modelId="{B6E69308-6653-4145-A2AE-C4F40584B8E4}" srcId="{BF9CD6A1-2B16-425A-9CAD-8AA8794FAB7D}" destId="{B211C22C-38B3-48FC-90C9-E724EEAA2A1D}" srcOrd="1" destOrd="0" parTransId="{C68990AC-92C2-4FFD-99C1-4EDD97D81818}" sibTransId="{9F685832-48B9-4318-9ED8-DAE4C675A839}"/>
    <dgm:cxn modelId="{16518926-C2FC-4EB4-B43F-1D22C1F19C60}" type="presOf" srcId="{B211C22C-38B3-48FC-90C9-E724EEAA2A1D}" destId="{AD86EA74-9645-4A4C-A189-9DD8C5B5ABBC}" srcOrd="1" destOrd="0" presId="urn:microsoft.com/office/officeart/2005/8/layout/target3"/>
    <dgm:cxn modelId="{1E295CA3-DA09-4340-A0C4-16EE562EF9C3}" type="presParOf" srcId="{4287C79B-113B-425D-A4B3-D9791DED0E6C}" destId="{5314B13C-E113-47A4-99F6-E5EE427C139C}" srcOrd="0" destOrd="0" presId="urn:microsoft.com/office/officeart/2005/8/layout/target3"/>
    <dgm:cxn modelId="{1F4D23C7-A7DA-40B9-AD23-A9D35CC81DD6}" type="presParOf" srcId="{4287C79B-113B-425D-A4B3-D9791DED0E6C}" destId="{07489619-A951-434A-80B7-3EE327531133}" srcOrd="1" destOrd="0" presId="urn:microsoft.com/office/officeart/2005/8/layout/target3"/>
    <dgm:cxn modelId="{7A92F468-5F85-44BD-81BF-E3B0A8790FAE}" type="presParOf" srcId="{4287C79B-113B-425D-A4B3-D9791DED0E6C}" destId="{F7CBD45D-73CC-4FA5-96E5-AD91774A9287}" srcOrd="2" destOrd="0" presId="urn:microsoft.com/office/officeart/2005/8/layout/target3"/>
    <dgm:cxn modelId="{814B912B-D0B9-4BF0-AB81-BC240A7FED61}" type="presParOf" srcId="{4287C79B-113B-425D-A4B3-D9791DED0E6C}" destId="{75B9260B-FAE7-4054-9D0F-9F82601A705E}" srcOrd="3" destOrd="0" presId="urn:microsoft.com/office/officeart/2005/8/layout/target3"/>
    <dgm:cxn modelId="{2A6ECD74-8170-444C-AA4B-21107499AEF8}" type="presParOf" srcId="{4287C79B-113B-425D-A4B3-D9791DED0E6C}" destId="{AF02493E-406B-4A4C-9AEC-1D862CB4E286}" srcOrd="4" destOrd="0" presId="urn:microsoft.com/office/officeart/2005/8/layout/target3"/>
    <dgm:cxn modelId="{4143FA4C-B786-4F0D-B603-4C7D283384EB}" type="presParOf" srcId="{4287C79B-113B-425D-A4B3-D9791DED0E6C}" destId="{DA849A80-2A56-4BC9-BE2F-E7F1EAD8CC88}" srcOrd="5" destOrd="0" presId="urn:microsoft.com/office/officeart/2005/8/layout/target3"/>
    <dgm:cxn modelId="{5C5BFEBA-8BE1-4F3D-AFEA-DEDDFFAC4DD0}" type="presParOf" srcId="{4287C79B-113B-425D-A4B3-D9791DED0E6C}" destId="{FE5A7C6E-6AFB-47CF-98A9-BC3793848370}" srcOrd="6" destOrd="0" presId="urn:microsoft.com/office/officeart/2005/8/layout/target3"/>
    <dgm:cxn modelId="{9339BF8C-F277-48FE-AE75-E9D296652381}" type="presParOf" srcId="{4287C79B-113B-425D-A4B3-D9791DED0E6C}" destId="{0FB5A4C6-7763-4E89-8651-E36353CCE510}" srcOrd="7" destOrd="0" presId="urn:microsoft.com/office/officeart/2005/8/layout/target3"/>
    <dgm:cxn modelId="{44C1DF94-434F-488F-BBA6-211AB74D962C}" type="presParOf" srcId="{4287C79B-113B-425D-A4B3-D9791DED0E6C}" destId="{B77D7E49-DBA4-4AC4-BE6F-D7BC5EAD7EA0}" srcOrd="8" destOrd="0" presId="urn:microsoft.com/office/officeart/2005/8/layout/target3"/>
    <dgm:cxn modelId="{BF66922C-FD2C-408C-A5CF-CFDF96141D76}" type="presParOf" srcId="{4287C79B-113B-425D-A4B3-D9791DED0E6C}" destId="{B9C2CAD6-C7AF-41D9-9108-225B6127D6A7}" srcOrd="9" destOrd="0" presId="urn:microsoft.com/office/officeart/2005/8/layout/target3"/>
    <dgm:cxn modelId="{32BCEA5D-880B-434E-9F04-D9F84B600AC1}" type="presParOf" srcId="{4287C79B-113B-425D-A4B3-D9791DED0E6C}" destId="{AD86EA74-9645-4A4C-A189-9DD8C5B5ABBC}" srcOrd="10" destOrd="0" presId="urn:microsoft.com/office/officeart/2005/8/layout/target3"/>
    <dgm:cxn modelId="{1AC7AAB9-A260-4B9E-AEFB-6300EA6B58B2}" type="presParOf" srcId="{4287C79B-113B-425D-A4B3-D9791DED0E6C}" destId="{B8F5682E-508B-45F8-BE32-F0069D8B2ED4}"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9CD6A1-2B16-425A-9CAD-8AA8794FAB7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B211C22C-38B3-48FC-90C9-E724EEAA2A1D}">
      <dgm:prSet phldrT="[Text]" custT="1"/>
      <dgm:spPr>
        <a:ln>
          <a:solidFill>
            <a:srgbClr val="00B050"/>
          </a:solidFill>
        </a:ln>
      </dgm:spPr>
      <dgm:t>
        <a:bodyPr/>
        <a:lstStyle/>
        <a:p>
          <a:pPr algn="l"/>
          <a:endParaRPr lang="en-US" sz="2800" dirty="0" smtClean="0">
            <a:latin typeface="+mn-lt"/>
            <a:cs typeface="Times New Roman" pitchFamily="18" charset="0"/>
          </a:endParaRPr>
        </a:p>
        <a:p>
          <a:pPr algn="l"/>
          <a:r>
            <a:rPr lang="en-US" sz="2400" dirty="0" smtClean="0">
              <a:latin typeface="+mn-lt"/>
              <a:cs typeface="Times New Roman" pitchFamily="18" charset="0"/>
            </a:rPr>
            <a:t>Reasoning</a:t>
          </a:r>
          <a:r>
            <a:rPr lang="en-US" sz="2800" dirty="0" smtClean="0">
              <a:latin typeface="+mn-lt"/>
              <a:cs typeface="Times New Roman" pitchFamily="18" charset="0"/>
            </a:rPr>
            <a:t> </a:t>
          </a:r>
          <a:endParaRPr lang="en-US" sz="2800" dirty="0">
            <a:latin typeface="+mn-lt"/>
            <a:cs typeface="Times New Roman" pitchFamily="18" charset="0"/>
          </a:endParaRPr>
        </a:p>
      </dgm:t>
    </dgm:pt>
    <dgm:pt modelId="{C68990AC-92C2-4FFD-99C1-4EDD97D81818}" type="parTrans" cxnId="{B6E69308-6653-4145-A2AE-C4F40584B8E4}">
      <dgm:prSet/>
      <dgm:spPr/>
      <dgm:t>
        <a:bodyPr/>
        <a:lstStyle/>
        <a:p>
          <a:endParaRPr lang="en-US"/>
        </a:p>
      </dgm:t>
    </dgm:pt>
    <dgm:pt modelId="{9F685832-48B9-4318-9ED8-DAE4C675A839}" type="sibTrans" cxnId="{B6E69308-6653-4145-A2AE-C4F40584B8E4}">
      <dgm:prSet/>
      <dgm:spPr/>
      <dgm:t>
        <a:bodyPr/>
        <a:lstStyle/>
        <a:p>
          <a:endParaRPr lang="en-US"/>
        </a:p>
      </dgm:t>
    </dgm:pt>
    <dgm:pt modelId="{8295AB91-0D20-4643-8AB2-E5265E748A1B}">
      <dgm:prSet phldrT="[Text]" custT="1"/>
      <dgm:spPr>
        <a:ln>
          <a:solidFill>
            <a:srgbClr val="7030A0"/>
          </a:solidFill>
        </a:ln>
      </dgm:spPr>
      <dgm:t>
        <a:bodyPr/>
        <a:lstStyle/>
        <a:p>
          <a:pPr algn="l">
            <a:spcBef>
              <a:spcPts val="600"/>
            </a:spcBef>
            <a:spcAft>
              <a:spcPts val="492"/>
            </a:spcAft>
          </a:pPr>
          <a:r>
            <a:rPr lang="en-US" sz="1800" dirty="0" smtClean="0">
              <a:latin typeface="+mn-lt"/>
              <a:cs typeface="Times New Roman" pitchFamily="18" charset="0"/>
            </a:rPr>
            <a:t>Communicating</a:t>
          </a:r>
        </a:p>
      </dgm:t>
    </dgm:pt>
    <dgm:pt modelId="{6FF964CA-8B93-440B-9775-E9D34B73A3C8}" type="parTrans" cxnId="{D012EBCE-D3DC-4AD1-98A8-C5F97455781C}">
      <dgm:prSet/>
      <dgm:spPr/>
      <dgm:t>
        <a:bodyPr/>
        <a:lstStyle/>
        <a:p>
          <a:endParaRPr lang="en-US"/>
        </a:p>
      </dgm:t>
    </dgm:pt>
    <dgm:pt modelId="{CB68DC87-907E-419B-A40A-BA47E0291727}" type="sibTrans" cxnId="{D012EBCE-D3DC-4AD1-98A8-C5F97455781C}">
      <dgm:prSet/>
      <dgm:spPr/>
      <dgm:t>
        <a:bodyPr/>
        <a:lstStyle/>
        <a:p>
          <a:endParaRPr lang="en-US"/>
        </a:p>
      </dgm:t>
    </dgm:pt>
    <dgm:pt modelId="{869D664E-4C47-4BEC-8D34-C8B778A4346E}">
      <dgm:prSet phldrT="[Text]" custT="1"/>
      <dgm:spPr>
        <a:ln>
          <a:solidFill>
            <a:srgbClr val="FF0000"/>
          </a:solidFill>
        </a:ln>
      </dgm:spPr>
      <dgm:t>
        <a:bodyPr/>
        <a:lstStyle/>
        <a:p>
          <a:pPr algn="l"/>
          <a:endParaRPr lang="en-US" sz="2800" dirty="0" smtClean="0">
            <a:latin typeface="+mn-lt"/>
            <a:cs typeface="Times New Roman" pitchFamily="18" charset="0"/>
          </a:endParaRPr>
        </a:p>
        <a:p>
          <a:pPr algn="l"/>
          <a:endParaRPr lang="en-US" sz="2800" dirty="0" smtClean="0">
            <a:latin typeface="+mn-lt"/>
            <a:cs typeface="Times New Roman" pitchFamily="18" charset="0"/>
          </a:endParaRPr>
        </a:p>
        <a:p>
          <a:pPr algn="l"/>
          <a:endParaRPr lang="en-US" sz="2800" dirty="0" smtClean="0">
            <a:latin typeface="+mn-lt"/>
            <a:cs typeface="Times New Roman" pitchFamily="18" charset="0"/>
          </a:endParaRPr>
        </a:p>
        <a:p>
          <a:pPr algn="l"/>
          <a:r>
            <a:rPr lang="en-US" sz="2400" dirty="0" smtClean="0">
              <a:latin typeface="+mn-lt"/>
              <a:cs typeface="Times New Roman" pitchFamily="18" charset="0"/>
            </a:rPr>
            <a:t>Gathering </a:t>
          </a:r>
          <a:r>
            <a:rPr lang="en-US" sz="2800" dirty="0" smtClean="0">
              <a:latin typeface="+mn-lt"/>
              <a:cs typeface="Times New Roman" pitchFamily="18" charset="0"/>
            </a:rPr>
            <a:t/>
          </a:r>
          <a:br>
            <a:rPr lang="en-US" sz="2800" dirty="0" smtClean="0">
              <a:latin typeface="+mn-lt"/>
              <a:cs typeface="Times New Roman" pitchFamily="18" charset="0"/>
            </a:rPr>
          </a:br>
          <a:endParaRPr lang="en-US" sz="2800" dirty="0">
            <a:latin typeface="+mn-lt"/>
            <a:cs typeface="Times New Roman" pitchFamily="18" charset="0"/>
          </a:endParaRPr>
        </a:p>
      </dgm:t>
    </dgm:pt>
    <dgm:pt modelId="{BA953610-A1D4-448B-B008-15C4184CBA95}" type="sibTrans" cxnId="{A3C1A462-466A-4875-A772-033FE5765715}">
      <dgm:prSet/>
      <dgm:spPr/>
      <dgm:t>
        <a:bodyPr/>
        <a:lstStyle/>
        <a:p>
          <a:endParaRPr lang="en-US"/>
        </a:p>
      </dgm:t>
    </dgm:pt>
    <dgm:pt modelId="{9B847929-742B-4D6F-BE11-785B460FF278}" type="parTrans" cxnId="{A3C1A462-466A-4875-A772-033FE5765715}">
      <dgm:prSet/>
      <dgm:spPr/>
      <dgm:t>
        <a:bodyPr/>
        <a:lstStyle/>
        <a:p>
          <a:endParaRPr lang="en-US"/>
        </a:p>
      </dgm:t>
    </dgm:pt>
    <dgm:pt modelId="{4287C79B-113B-425D-A4B3-D9791DED0E6C}" type="pres">
      <dgm:prSet presAssocID="{BF9CD6A1-2B16-425A-9CAD-8AA8794FAB7D}" presName="Name0" presStyleCnt="0">
        <dgm:presLayoutVars>
          <dgm:chMax val="7"/>
          <dgm:dir/>
          <dgm:animLvl val="lvl"/>
          <dgm:resizeHandles val="exact"/>
        </dgm:presLayoutVars>
      </dgm:prSet>
      <dgm:spPr/>
      <dgm:t>
        <a:bodyPr/>
        <a:lstStyle/>
        <a:p>
          <a:endParaRPr lang="en-US"/>
        </a:p>
      </dgm:t>
    </dgm:pt>
    <dgm:pt modelId="{5314B13C-E113-47A4-99F6-E5EE427C139C}" type="pres">
      <dgm:prSet presAssocID="{869D664E-4C47-4BEC-8D34-C8B778A4346E}" presName="circle1" presStyleLbl="node1" presStyleIdx="0" presStyleCnt="3" custScaleX="91166" custScaleY="118509" custLinFactNeighborX="654" custLinFactNeighborY="678"/>
      <dgm:spPr>
        <a:solidFill>
          <a:srgbClr val="FF0000"/>
        </a:solidFill>
      </dgm:spPr>
    </dgm:pt>
    <dgm:pt modelId="{07489619-A951-434A-80B7-3EE327531133}" type="pres">
      <dgm:prSet presAssocID="{869D664E-4C47-4BEC-8D34-C8B778A4346E}" presName="space" presStyleCnt="0"/>
      <dgm:spPr/>
    </dgm:pt>
    <dgm:pt modelId="{F7CBD45D-73CC-4FA5-96E5-AD91774A9287}" type="pres">
      <dgm:prSet presAssocID="{869D664E-4C47-4BEC-8D34-C8B778A4346E}" presName="rect1" presStyleLbl="alignAcc1" presStyleIdx="0" presStyleCnt="3" custScaleX="109018" custScaleY="124478" custLinFactNeighborY="-1280"/>
      <dgm:spPr/>
      <dgm:t>
        <a:bodyPr/>
        <a:lstStyle/>
        <a:p>
          <a:endParaRPr lang="en-US"/>
        </a:p>
      </dgm:t>
    </dgm:pt>
    <dgm:pt modelId="{75B9260B-FAE7-4054-9D0F-9F82601A705E}" type="pres">
      <dgm:prSet presAssocID="{B211C22C-38B3-48FC-90C9-E724EEAA2A1D}" presName="vertSpace2" presStyleLbl="node1" presStyleIdx="0" presStyleCnt="3"/>
      <dgm:spPr/>
    </dgm:pt>
    <dgm:pt modelId="{AF02493E-406B-4A4C-9AEC-1D862CB4E286}" type="pres">
      <dgm:prSet presAssocID="{B211C22C-38B3-48FC-90C9-E724EEAA2A1D}" presName="circle2" presStyleLbl="node1" presStyleIdx="1" presStyleCnt="3" custScaleX="91469" custScaleY="118370" custLinFactNeighborX="-4685" custLinFactNeighborY="21806"/>
      <dgm:spPr>
        <a:solidFill>
          <a:srgbClr val="00B050"/>
        </a:solidFill>
      </dgm:spPr>
    </dgm:pt>
    <dgm:pt modelId="{DA849A80-2A56-4BC9-BE2F-E7F1EAD8CC88}" type="pres">
      <dgm:prSet presAssocID="{B211C22C-38B3-48FC-90C9-E724EEAA2A1D}" presName="rect2" presStyleLbl="alignAcc1" presStyleIdx="1" presStyleCnt="3" custScaleX="109015" custScaleY="116581" custLinFactNeighborX="-198" custLinFactNeighborY="22343"/>
      <dgm:spPr/>
      <dgm:t>
        <a:bodyPr/>
        <a:lstStyle/>
        <a:p>
          <a:endParaRPr lang="en-US"/>
        </a:p>
      </dgm:t>
    </dgm:pt>
    <dgm:pt modelId="{FE5A7C6E-6AFB-47CF-98A9-BC3793848370}" type="pres">
      <dgm:prSet presAssocID="{8295AB91-0D20-4643-8AB2-E5265E748A1B}" presName="vertSpace3" presStyleLbl="node1" presStyleIdx="1" presStyleCnt="3"/>
      <dgm:spPr/>
    </dgm:pt>
    <dgm:pt modelId="{0FB5A4C6-7763-4E89-8651-E36353CCE510}" type="pres">
      <dgm:prSet presAssocID="{8295AB91-0D20-4643-8AB2-E5265E748A1B}" presName="circle3" presStyleLbl="node1" presStyleIdx="2" presStyleCnt="3" custScaleX="77989" custScaleY="86092" custLinFactNeighborX="-7398" custLinFactNeighborY="91175"/>
      <dgm:spPr>
        <a:solidFill>
          <a:srgbClr val="7030A0"/>
        </a:solidFill>
      </dgm:spPr>
    </dgm:pt>
    <dgm:pt modelId="{B77D7E49-DBA4-4AC4-BE6F-D7BC5EAD7EA0}" type="pres">
      <dgm:prSet presAssocID="{8295AB91-0D20-4643-8AB2-E5265E748A1B}" presName="rect3" presStyleLbl="alignAcc1" presStyleIdx="2" presStyleCnt="3" custScaleX="107906" custScaleY="83218" custLinFactNeighborX="-7" custLinFactNeighborY="82283"/>
      <dgm:spPr/>
      <dgm:t>
        <a:bodyPr/>
        <a:lstStyle/>
        <a:p>
          <a:endParaRPr lang="en-US"/>
        </a:p>
      </dgm:t>
    </dgm:pt>
    <dgm:pt modelId="{B9C2CAD6-C7AF-41D9-9108-225B6127D6A7}" type="pres">
      <dgm:prSet presAssocID="{869D664E-4C47-4BEC-8D34-C8B778A4346E}" presName="rect1ParTxNoCh" presStyleLbl="alignAcc1" presStyleIdx="2" presStyleCnt="3">
        <dgm:presLayoutVars>
          <dgm:chMax val="1"/>
          <dgm:bulletEnabled val="1"/>
        </dgm:presLayoutVars>
      </dgm:prSet>
      <dgm:spPr/>
      <dgm:t>
        <a:bodyPr/>
        <a:lstStyle/>
        <a:p>
          <a:endParaRPr lang="en-US"/>
        </a:p>
      </dgm:t>
    </dgm:pt>
    <dgm:pt modelId="{AD86EA74-9645-4A4C-A189-9DD8C5B5ABBC}" type="pres">
      <dgm:prSet presAssocID="{B211C22C-38B3-48FC-90C9-E724EEAA2A1D}" presName="rect2ParTxNoCh" presStyleLbl="alignAcc1" presStyleIdx="2" presStyleCnt="3">
        <dgm:presLayoutVars>
          <dgm:chMax val="1"/>
          <dgm:bulletEnabled val="1"/>
        </dgm:presLayoutVars>
      </dgm:prSet>
      <dgm:spPr/>
      <dgm:t>
        <a:bodyPr/>
        <a:lstStyle/>
        <a:p>
          <a:endParaRPr lang="en-US"/>
        </a:p>
      </dgm:t>
    </dgm:pt>
    <dgm:pt modelId="{B8F5682E-508B-45F8-BE32-F0069D8B2ED4}" type="pres">
      <dgm:prSet presAssocID="{8295AB91-0D20-4643-8AB2-E5265E748A1B}" presName="rect3ParTxNoCh" presStyleLbl="alignAcc1" presStyleIdx="2" presStyleCnt="3">
        <dgm:presLayoutVars>
          <dgm:chMax val="1"/>
          <dgm:bulletEnabled val="1"/>
        </dgm:presLayoutVars>
      </dgm:prSet>
      <dgm:spPr/>
      <dgm:t>
        <a:bodyPr/>
        <a:lstStyle/>
        <a:p>
          <a:endParaRPr lang="en-US"/>
        </a:p>
      </dgm:t>
    </dgm:pt>
  </dgm:ptLst>
  <dgm:cxnLst>
    <dgm:cxn modelId="{D782D09E-9C06-45B6-8D71-B54C18142955}" type="presOf" srcId="{8295AB91-0D20-4643-8AB2-E5265E748A1B}" destId="{B8F5682E-508B-45F8-BE32-F0069D8B2ED4}" srcOrd="1" destOrd="0" presId="urn:microsoft.com/office/officeart/2005/8/layout/target3"/>
    <dgm:cxn modelId="{1CB69060-3FC9-46A4-98A1-AB2550C3C4DA}" type="presOf" srcId="{869D664E-4C47-4BEC-8D34-C8B778A4346E}" destId="{B9C2CAD6-C7AF-41D9-9108-225B6127D6A7}" srcOrd="1" destOrd="0" presId="urn:microsoft.com/office/officeart/2005/8/layout/target3"/>
    <dgm:cxn modelId="{A3C1A462-466A-4875-A772-033FE5765715}" srcId="{BF9CD6A1-2B16-425A-9CAD-8AA8794FAB7D}" destId="{869D664E-4C47-4BEC-8D34-C8B778A4346E}" srcOrd="0" destOrd="0" parTransId="{9B847929-742B-4D6F-BE11-785B460FF278}" sibTransId="{BA953610-A1D4-448B-B008-15C4184CBA95}"/>
    <dgm:cxn modelId="{72E5BC29-994A-48B2-8667-305D1BBD8416}" type="presOf" srcId="{869D664E-4C47-4BEC-8D34-C8B778A4346E}" destId="{F7CBD45D-73CC-4FA5-96E5-AD91774A9287}" srcOrd="0" destOrd="0" presId="urn:microsoft.com/office/officeart/2005/8/layout/target3"/>
    <dgm:cxn modelId="{39CD17AB-B734-41E7-BF55-813F195FCB9A}" type="presOf" srcId="{BF9CD6A1-2B16-425A-9CAD-8AA8794FAB7D}" destId="{4287C79B-113B-425D-A4B3-D9791DED0E6C}" srcOrd="0" destOrd="0" presId="urn:microsoft.com/office/officeart/2005/8/layout/target3"/>
    <dgm:cxn modelId="{7143CA47-E077-4E62-9C1F-B0E999FA3BA8}" type="presOf" srcId="{B211C22C-38B3-48FC-90C9-E724EEAA2A1D}" destId="{AD86EA74-9645-4A4C-A189-9DD8C5B5ABBC}" srcOrd="1" destOrd="0" presId="urn:microsoft.com/office/officeart/2005/8/layout/target3"/>
    <dgm:cxn modelId="{84BF0A02-8AAF-4111-A778-FBAB4D67434A}" type="presOf" srcId="{8295AB91-0D20-4643-8AB2-E5265E748A1B}" destId="{B77D7E49-DBA4-4AC4-BE6F-D7BC5EAD7EA0}" srcOrd="0" destOrd="0" presId="urn:microsoft.com/office/officeart/2005/8/layout/target3"/>
    <dgm:cxn modelId="{D012EBCE-D3DC-4AD1-98A8-C5F97455781C}" srcId="{BF9CD6A1-2B16-425A-9CAD-8AA8794FAB7D}" destId="{8295AB91-0D20-4643-8AB2-E5265E748A1B}" srcOrd="2" destOrd="0" parTransId="{6FF964CA-8B93-440B-9775-E9D34B73A3C8}" sibTransId="{CB68DC87-907E-419B-A40A-BA47E0291727}"/>
    <dgm:cxn modelId="{B6E69308-6653-4145-A2AE-C4F40584B8E4}" srcId="{BF9CD6A1-2B16-425A-9CAD-8AA8794FAB7D}" destId="{B211C22C-38B3-48FC-90C9-E724EEAA2A1D}" srcOrd="1" destOrd="0" parTransId="{C68990AC-92C2-4FFD-99C1-4EDD97D81818}" sibTransId="{9F685832-48B9-4318-9ED8-DAE4C675A839}"/>
    <dgm:cxn modelId="{485FDB74-C88C-44FE-9231-9710C9BB6A00}" type="presOf" srcId="{B211C22C-38B3-48FC-90C9-E724EEAA2A1D}" destId="{DA849A80-2A56-4BC9-BE2F-E7F1EAD8CC88}" srcOrd="0" destOrd="0" presId="urn:microsoft.com/office/officeart/2005/8/layout/target3"/>
    <dgm:cxn modelId="{E6F4BD96-26B1-46A7-A67A-3B32338BBD35}" type="presParOf" srcId="{4287C79B-113B-425D-A4B3-D9791DED0E6C}" destId="{5314B13C-E113-47A4-99F6-E5EE427C139C}" srcOrd="0" destOrd="0" presId="urn:microsoft.com/office/officeart/2005/8/layout/target3"/>
    <dgm:cxn modelId="{75A52496-0DC6-40E2-BFCC-78C54DBD8A56}" type="presParOf" srcId="{4287C79B-113B-425D-A4B3-D9791DED0E6C}" destId="{07489619-A951-434A-80B7-3EE327531133}" srcOrd="1" destOrd="0" presId="urn:microsoft.com/office/officeart/2005/8/layout/target3"/>
    <dgm:cxn modelId="{6BD886E3-AFD9-4E4B-9D6F-3904EEC4AAE5}" type="presParOf" srcId="{4287C79B-113B-425D-A4B3-D9791DED0E6C}" destId="{F7CBD45D-73CC-4FA5-96E5-AD91774A9287}" srcOrd="2" destOrd="0" presId="urn:microsoft.com/office/officeart/2005/8/layout/target3"/>
    <dgm:cxn modelId="{66DE77D0-085C-41B4-ADD5-72FA9D9E13FC}" type="presParOf" srcId="{4287C79B-113B-425D-A4B3-D9791DED0E6C}" destId="{75B9260B-FAE7-4054-9D0F-9F82601A705E}" srcOrd="3" destOrd="0" presId="urn:microsoft.com/office/officeart/2005/8/layout/target3"/>
    <dgm:cxn modelId="{5A495844-3160-4305-98CD-176B34751415}" type="presParOf" srcId="{4287C79B-113B-425D-A4B3-D9791DED0E6C}" destId="{AF02493E-406B-4A4C-9AEC-1D862CB4E286}" srcOrd="4" destOrd="0" presId="urn:microsoft.com/office/officeart/2005/8/layout/target3"/>
    <dgm:cxn modelId="{7906466D-A580-400D-85DA-3CD547CA75DF}" type="presParOf" srcId="{4287C79B-113B-425D-A4B3-D9791DED0E6C}" destId="{DA849A80-2A56-4BC9-BE2F-E7F1EAD8CC88}" srcOrd="5" destOrd="0" presId="urn:microsoft.com/office/officeart/2005/8/layout/target3"/>
    <dgm:cxn modelId="{679440E0-5B5F-45E8-9074-E9A1BBBBC383}" type="presParOf" srcId="{4287C79B-113B-425D-A4B3-D9791DED0E6C}" destId="{FE5A7C6E-6AFB-47CF-98A9-BC3793848370}" srcOrd="6" destOrd="0" presId="urn:microsoft.com/office/officeart/2005/8/layout/target3"/>
    <dgm:cxn modelId="{05E24A72-4702-498A-9005-EAB8671CF731}" type="presParOf" srcId="{4287C79B-113B-425D-A4B3-D9791DED0E6C}" destId="{0FB5A4C6-7763-4E89-8651-E36353CCE510}" srcOrd="7" destOrd="0" presId="urn:microsoft.com/office/officeart/2005/8/layout/target3"/>
    <dgm:cxn modelId="{3A1F0084-5BCE-45CC-9601-A253A2632D13}" type="presParOf" srcId="{4287C79B-113B-425D-A4B3-D9791DED0E6C}" destId="{B77D7E49-DBA4-4AC4-BE6F-D7BC5EAD7EA0}" srcOrd="8" destOrd="0" presId="urn:microsoft.com/office/officeart/2005/8/layout/target3"/>
    <dgm:cxn modelId="{ABFFA290-33FA-4DD1-B0DA-8EC7F4ED4F99}" type="presParOf" srcId="{4287C79B-113B-425D-A4B3-D9791DED0E6C}" destId="{B9C2CAD6-C7AF-41D9-9108-225B6127D6A7}" srcOrd="9" destOrd="0" presId="urn:microsoft.com/office/officeart/2005/8/layout/target3"/>
    <dgm:cxn modelId="{0514207F-61C7-4087-8298-7D6E902C259C}" type="presParOf" srcId="{4287C79B-113B-425D-A4B3-D9791DED0E6C}" destId="{AD86EA74-9645-4A4C-A189-9DD8C5B5ABBC}" srcOrd="10" destOrd="0" presId="urn:microsoft.com/office/officeart/2005/8/layout/target3"/>
    <dgm:cxn modelId="{1F0D0730-FD1D-4287-85FD-892AE434C40E}" type="presParOf" srcId="{4287C79B-113B-425D-A4B3-D9791DED0E6C}" destId="{B8F5682E-508B-45F8-BE32-F0069D8B2ED4}"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95A597-F273-45B1-A5BC-71EB81D92B3B}"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en-US"/>
        </a:p>
      </dgm:t>
    </dgm:pt>
    <dgm:pt modelId="{F2E83847-4701-4F44-8A21-987B97EA6E20}">
      <dgm:prSet phldrT="[Text]" custT="1"/>
      <dgm:spPr>
        <a:solidFill>
          <a:schemeClr val="accent4">
            <a:lumMod val="75000"/>
          </a:schemeClr>
        </a:solidFill>
      </dgm:spPr>
      <dgm:t>
        <a:bodyPr/>
        <a:lstStyle/>
        <a:p>
          <a:pPr>
            <a:lnSpc>
              <a:spcPct val="100000"/>
            </a:lnSpc>
            <a:spcAft>
              <a:spcPts val="0"/>
            </a:spcAft>
          </a:pPr>
          <a:r>
            <a:rPr lang="en-US" sz="3600" dirty="0" smtClean="0"/>
            <a:t>Systems</a:t>
          </a:r>
        </a:p>
        <a:p>
          <a:pPr>
            <a:lnSpc>
              <a:spcPct val="90000"/>
            </a:lnSpc>
            <a:spcAft>
              <a:spcPct val="35000"/>
            </a:spcAft>
          </a:pPr>
          <a:r>
            <a:rPr lang="en-US" sz="2000" dirty="0" smtClean="0"/>
            <a:t/>
          </a:r>
          <a:br>
            <a:rPr lang="en-US" sz="2000" dirty="0" smtClean="0"/>
          </a:br>
          <a:r>
            <a:rPr lang="en-US" sz="2000" dirty="0" smtClean="0"/>
            <a:t>Scale and Proportion </a:t>
          </a:r>
          <a:br>
            <a:rPr lang="en-US" sz="2000" dirty="0" smtClean="0"/>
          </a:br>
          <a:r>
            <a:rPr lang="en-US" sz="2000" dirty="0" smtClean="0"/>
            <a:t>Stability and Change</a:t>
          </a:r>
          <a:br>
            <a:rPr lang="en-US" sz="2000" dirty="0" smtClean="0"/>
          </a:br>
          <a:r>
            <a:rPr lang="en-US" sz="2000" dirty="0" smtClean="0"/>
            <a:t>Matter and Energy</a:t>
          </a:r>
        </a:p>
        <a:p>
          <a:pPr>
            <a:lnSpc>
              <a:spcPct val="90000"/>
            </a:lnSpc>
            <a:spcAft>
              <a:spcPct val="35000"/>
            </a:spcAft>
          </a:pPr>
          <a:endParaRPr lang="en-US" sz="1600" i="1" dirty="0"/>
        </a:p>
      </dgm:t>
    </dgm:pt>
    <dgm:pt modelId="{F53DC6E6-2EB4-4686-B7EC-1157CC870C9A}" type="parTrans" cxnId="{4D685211-F43B-493C-BD3E-773F5B4DCB76}">
      <dgm:prSet/>
      <dgm:spPr/>
      <dgm:t>
        <a:bodyPr/>
        <a:lstStyle/>
        <a:p>
          <a:endParaRPr lang="en-US"/>
        </a:p>
      </dgm:t>
    </dgm:pt>
    <dgm:pt modelId="{C2D0E737-5A51-46EA-9C77-D440B2B033CA}" type="sibTrans" cxnId="{4D685211-F43B-493C-BD3E-773F5B4DCB76}">
      <dgm:prSet/>
      <dgm:spPr/>
      <dgm:t>
        <a:bodyPr/>
        <a:lstStyle/>
        <a:p>
          <a:endParaRPr lang="en-US"/>
        </a:p>
      </dgm:t>
    </dgm:pt>
    <dgm:pt modelId="{75C5BF9B-3788-4E64-A544-6897B648517A}">
      <dgm:prSet phldrT="[Text]" custT="1"/>
      <dgm:spPr>
        <a:solidFill>
          <a:schemeClr val="accent4">
            <a:lumMod val="75000"/>
          </a:schemeClr>
        </a:solidFill>
      </dgm:spPr>
      <dgm:t>
        <a:bodyPr/>
        <a:lstStyle/>
        <a:p>
          <a:endParaRPr lang="en-US" sz="3200" dirty="0" smtClean="0"/>
        </a:p>
        <a:p>
          <a:r>
            <a:rPr lang="en-US" sz="3200" dirty="0" smtClean="0"/>
            <a:t>Causality </a:t>
          </a:r>
          <a:r>
            <a:rPr lang="en-US" sz="2800" dirty="0" smtClean="0"/>
            <a:t/>
          </a:r>
          <a:br>
            <a:rPr lang="en-US" sz="2800" dirty="0" smtClean="0"/>
          </a:br>
          <a:r>
            <a:rPr lang="en-US" sz="2400" dirty="0" smtClean="0"/>
            <a:t>Cause and Effect</a:t>
          </a:r>
        </a:p>
        <a:p>
          <a:r>
            <a:rPr lang="en-US" sz="1800" dirty="0" smtClean="0"/>
            <a:t>Structure and Function</a:t>
          </a:r>
        </a:p>
        <a:p>
          <a:endParaRPr lang="en-US" sz="1800" dirty="0" smtClean="0"/>
        </a:p>
        <a:p>
          <a:r>
            <a:rPr lang="en-US" sz="1800" dirty="0" smtClean="0"/>
            <a:t> </a:t>
          </a:r>
        </a:p>
      </dgm:t>
    </dgm:pt>
    <dgm:pt modelId="{3C7C0B80-62D7-4CBA-9F80-D981968498CB}" type="parTrans" cxnId="{CE0B10FA-00D3-4572-9805-23A6A6839510}">
      <dgm:prSet/>
      <dgm:spPr>
        <a:ln>
          <a:solidFill>
            <a:srgbClr val="FF0000"/>
          </a:solidFill>
          <a:headEnd type="arrow"/>
          <a:tailEnd type="arrow"/>
        </a:ln>
      </dgm:spPr>
      <dgm:t>
        <a:bodyPr/>
        <a:lstStyle/>
        <a:p>
          <a:endParaRPr lang="en-US"/>
        </a:p>
      </dgm:t>
    </dgm:pt>
    <dgm:pt modelId="{742259D9-8B79-468B-A5B3-1705F1D4382B}" type="sibTrans" cxnId="{CE0B10FA-00D3-4572-9805-23A6A6839510}">
      <dgm:prSet/>
      <dgm:spPr/>
      <dgm:t>
        <a:bodyPr/>
        <a:lstStyle/>
        <a:p>
          <a:endParaRPr lang="en-US"/>
        </a:p>
      </dgm:t>
    </dgm:pt>
    <dgm:pt modelId="{26B86E17-7173-4B46-9E69-FD1143C8D720}">
      <dgm:prSet phldrT="[Text]" custT="1"/>
      <dgm:spPr>
        <a:solidFill>
          <a:schemeClr val="accent4">
            <a:lumMod val="75000"/>
          </a:schemeClr>
        </a:solidFill>
      </dgm:spPr>
      <dgm:t>
        <a:bodyPr/>
        <a:lstStyle/>
        <a:p>
          <a:r>
            <a:rPr lang="en-US" sz="3200" dirty="0" smtClean="0"/>
            <a:t>Patterns</a:t>
          </a:r>
          <a:endParaRPr lang="en-US" sz="3200" dirty="0"/>
        </a:p>
      </dgm:t>
    </dgm:pt>
    <dgm:pt modelId="{26F99D46-3CE8-40AD-B01B-23FAB78A0EC7}" type="parTrans" cxnId="{789B0BCF-9CA1-4461-BF87-526768131E96}">
      <dgm:prSet/>
      <dgm:spPr>
        <a:ln>
          <a:solidFill>
            <a:srgbClr val="FF0000"/>
          </a:solidFill>
          <a:headEnd type="arrow"/>
          <a:tailEnd type="arrow"/>
        </a:ln>
      </dgm:spPr>
      <dgm:t>
        <a:bodyPr/>
        <a:lstStyle/>
        <a:p>
          <a:endParaRPr lang="en-US"/>
        </a:p>
      </dgm:t>
    </dgm:pt>
    <dgm:pt modelId="{317864BB-5768-48A8-A9B3-41BC9D643973}" type="sibTrans" cxnId="{789B0BCF-9CA1-4461-BF87-526768131E96}">
      <dgm:prSet/>
      <dgm:spPr/>
      <dgm:t>
        <a:bodyPr/>
        <a:lstStyle/>
        <a:p>
          <a:endParaRPr lang="en-US"/>
        </a:p>
      </dgm:t>
    </dgm:pt>
    <dgm:pt modelId="{BE87EE3F-EDB9-4B24-83F7-BE26BC43DD28}">
      <dgm:prSet phldr="1" custScaleX="165774" custScaleY="159967" custRadScaleRad="131924" custRadScaleInc="-70037"/>
      <dgm:spPr/>
      <dgm:t>
        <a:bodyPr/>
        <a:lstStyle/>
        <a:p>
          <a:endParaRPr lang="en-US" dirty="0"/>
        </a:p>
      </dgm:t>
    </dgm:pt>
    <dgm:pt modelId="{33E34022-7AF0-4F7A-A4FD-46F761FC7673}" type="parTrans" cxnId="{15DEC195-C36B-4B91-9CA9-D78CA4681DC0}">
      <dgm:prSet/>
      <dgm:spPr/>
      <dgm:t>
        <a:bodyPr/>
        <a:lstStyle/>
        <a:p>
          <a:endParaRPr lang="en-US"/>
        </a:p>
      </dgm:t>
    </dgm:pt>
    <dgm:pt modelId="{340222B1-3EC2-4BC1-A08E-33E8E00645C0}" type="sibTrans" cxnId="{15DEC195-C36B-4B91-9CA9-D78CA4681DC0}">
      <dgm:prSet/>
      <dgm:spPr/>
      <dgm:t>
        <a:bodyPr/>
        <a:lstStyle/>
        <a:p>
          <a:endParaRPr lang="en-US"/>
        </a:p>
      </dgm:t>
    </dgm:pt>
    <dgm:pt modelId="{21C57A3B-5442-4944-80FC-5DAE4CB1DDFA}" type="pres">
      <dgm:prSet presAssocID="{F395A597-F273-45B1-A5BC-71EB81D92B3B}" presName="cycle" presStyleCnt="0">
        <dgm:presLayoutVars>
          <dgm:chMax val="1"/>
          <dgm:dir/>
          <dgm:animLvl val="ctr"/>
          <dgm:resizeHandles val="exact"/>
        </dgm:presLayoutVars>
      </dgm:prSet>
      <dgm:spPr/>
      <dgm:t>
        <a:bodyPr/>
        <a:lstStyle/>
        <a:p>
          <a:endParaRPr lang="en-US"/>
        </a:p>
      </dgm:t>
    </dgm:pt>
    <dgm:pt modelId="{8AAC850B-6846-4949-9B00-1A1D99228E12}" type="pres">
      <dgm:prSet presAssocID="{F2E83847-4701-4F44-8A21-987B97EA6E20}" presName="centerShape" presStyleLbl="node0" presStyleIdx="0" presStyleCnt="1" custScaleX="179599" custScaleY="171873" custLinFactNeighborX="-58276" custLinFactNeighborY="31143"/>
      <dgm:spPr/>
      <dgm:t>
        <a:bodyPr/>
        <a:lstStyle/>
        <a:p>
          <a:endParaRPr lang="en-US"/>
        </a:p>
      </dgm:t>
    </dgm:pt>
    <dgm:pt modelId="{4B76B56C-13EE-49CB-8575-E3F1BE21ED60}" type="pres">
      <dgm:prSet presAssocID="{3C7C0B80-62D7-4CBA-9F80-D981968498CB}" presName="Name9" presStyleLbl="parChTrans1D2" presStyleIdx="0" presStyleCnt="2"/>
      <dgm:spPr/>
      <dgm:t>
        <a:bodyPr/>
        <a:lstStyle/>
        <a:p>
          <a:endParaRPr lang="en-US"/>
        </a:p>
      </dgm:t>
    </dgm:pt>
    <dgm:pt modelId="{33DB53E4-9DB6-4AC6-AC6C-AB42C0128980}" type="pres">
      <dgm:prSet presAssocID="{3C7C0B80-62D7-4CBA-9F80-D981968498CB}" presName="connTx" presStyleLbl="parChTrans1D2" presStyleIdx="0" presStyleCnt="2"/>
      <dgm:spPr/>
      <dgm:t>
        <a:bodyPr/>
        <a:lstStyle/>
        <a:p>
          <a:endParaRPr lang="en-US"/>
        </a:p>
      </dgm:t>
    </dgm:pt>
    <dgm:pt modelId="{B0F2B725-46AE-4A52-AFEE-CDDF5B803812}" type="pres">
      <dgm:prSet presAssocID="{75C5BF9B-3788-4E64-A544-6897B648517A}" presName="node" presStyleLbl="node1" presStyleIdx="0" presStyleCnt="2" custScaleX="177092" custScaleY="168493" custRadScaleRad="76384" custRadScaleInc="1231">
        <dgm:presLayoutVars>
          <dgm:bulletEnabled val="1"/>
        </dgm:presLayoutVars>
      </dgm:prSet>
      <dgm:spPr/>
      <dgm:t>
        <a:bodyPr/>
        <a:lstStyle/>
        <a:p>
          <a:endParaRPr lang="en-US"/>
        </a:p>
      </dgm:t>
    </dgm:pt>
    <dgm:pt modelId="{2C25494B-8CE6-4C64-B6CD-CE2B29FFFD1B}" type="pres">
      <dgm:prSet presAssocID="{26F99D46-3CE8-40AD-B01B-23FAB78A0EC7}" presName="Name9" presStyleLbl="parChTrans1D2" presStyleIdx="1" presStyleCnt="2"/>
      <dgm:spPr/>
      <dgm:t>
        <a:bodyPr/>
        <a:lstStyle/>
        <a:p>
          <a:endParaRPr lang="en-US"/>
        </a:p>
      </dgm:t>
    </dgm:pt>
    <dgm:pt modelId="{541C609A-5549-4274-BE5E-F9E289AE1ACE}" type="pres">
      <dgm:prSet presAssocID="{26F99D46-3CE8-40AD-B01B-23FAB78A0EC7}" presName="connTx" presStyleLbl="parChTrans1D2" presStyleIdx="1" presStyleCnt="2"/>
      <dgm:spPr/>
      <dgm:t>
        <a:bodyPr/>
        <a:lstStyle/>
        <a:p>
          <a:endParaRPr lang="en-US"/>
        </a:p>
      </dgm:t>
    </dgm:pt>
    <dgm:pt modelId="{A5A73D98-479C-4669-860B-4DC8A0EBCFB9}" type="pres">
      <dgm:prSet presAssocID="{26B86E17-7173-4B46-9E69-FD1143C8D720}" presName="node" presStyleLbl="node1" presStyleIdx="1" presStyleCnt="2" custScaleX="165774" custScaleY="159967" custRadScaleRad="131924" custRadScaleInc="-70037">
        <dgm:presLayoutVars>
          <dgm:bulletEnabled val="1"/>
        </dgm:presLayoutVars>
      </dgm:prSet>
      <dgm:spPr/>
      <dgm:t>
        <a:bodyPr/>
        <a:lstStyle/>
        <a:p>
          <a:endParaRPr lang="en-US"/>
        </a:p>
      </dgm:t>
    </dgm:pt>
  </dgm:ptLst>
  <dgm:cxnLst>
    <dgm:cxn modelId="{C4137CEB-6B40-414A-A8FB-87C915FE09CC}" type="presOf" srcId="{26B86E17-7173-4B46-9E69-FD1143C8D720}" destId="{A5A73D98-479C-4669-860B-4DC8A0EBCFB9}" srcOrd="0" destOrd="0" presId="urn:microsoft.com/office/officeart/2005/8/layout/radial1"/>
    <dgm:cxn modelId="{10EB92AD-392F-4B8E-85CD-7873F6515A3E}" type="presOf" srcId="{F2E83847-4701-4F44-8A21-987B97EA6E20}" destId="{8AAC850B-6846-4949-9B00-1A1D99228E12}" srcOrd="0" destOrd="0" presId="urn:microsoft.com/office/officeart/2005/8/layout/radial1"/>
    <dgm:cxn modelId="{15DEC195-C36B-4B91-9CA9-D78CA4681DC0}" srcId="{F395A597-F273-45B1-A5BC-71EB81D92B3B}" destId="{BE87EE3F-EDB9-4B24-83F7-BE26BC43DD28}" srcOrd="1" destOrd="0" parTransId="{33E34022-7AF0-4F7A-A4FD-46F761FC7673}" sibTransId="{340222B1-3EC2-4BC1-A08E-33E8E00645C0}"/>
    <dgm:cxn modelId="{1EFC2B40-2C35-47CB-9C11-BF118EA666F1}" type="presOf" srcId="{3C7C0B80-62D7-4CBA-9F80-D981968498CB}" destId="{33DB53E4-9DB6-4AC6-AC6C-AB42C0128980}" srcOrd="1" destOrd="0" presId="urn:microsoft.com/office/officeart/2005/8/layout/radial1"/>
    <dgm:cxn modelId="{71672ACE-EB0D-4D73-9E60-8941D8F61868}" type="presOf" srcId="{75C5BF9B-3788-4E64-A544-6897B648517A}" destId="{B0F2B725-46AE-4A52-AFEE-CDDF5B803812}" srcOrd="0" destOrd="0" presId="urn:microsoft.com/office/officeart/2005/8/layout/radial1"/>
    <dgm:cxn modelId="{9695118B-86C9-4FFC-A1E8-ADACF0526B1E}" type="presOf" srcId="{26F99D46-3CE8-40AD-B01B-23FAB78A0EC7}" destId="{541C609A-5549-4274-BE5E-F9E289AE1ACE}" srcOrd="1" destOrd="0" presId="urn:microsoft.com/office/officeart/2005/8/layout/radial1"/>
    <dgm:cxn modelId="{789B0BCF-9CA1-4461-BF87-526768131E96}" srcId="{F2E83847-4701-4F44-8A21-987B97EA6E20}" destId="{26B86E17-7173-4B46-9E69-FD1143C8D720}" srcOrd="1" destOrd="0" parTransId="{26F99D46-3CE8-40AD-B01B-23FAB78A0EC7}" sibTransId="{317864BB-5768-48A8-A9B3-41BC9D643973}"/>
    <dgm:cxn modelId="{507D22EB-84F7-43E1-B442-5E2A916A32B9}" type="presOf" srcId="{F395A597-F273-45B1-A5BC-71EB81D92B3B}" destId="{21C57A3B-5442-4944-80FC-5DAE4CB1DDFA}" srcOrd="0" destOrd="0" presId="urn:microsoft.com/office/officeart/2005/8/layout/radial1"/>
    <dgm:cxn modelId="{ED6970B6-DADE-45A7-B751-38885CDE85B7}" type="presOf" srcId="{26F99D46-3CE8-40AD-B01B-23FAB78A0EC7}" destId="{2C25494B-8CE6-4C64-B6CD-CE2B29FFFD1B}" srcOrd="0" destOrd="0" presId="urn:microsoft.com/office/officeart/2005/8/layout/radial1"/>
    <dgm:cxn modelId="{CE0B10FA-00D3-4572-9805-23A6A6839510}" srcId="{F2E83847-4701-4F44-8A21-987B97EA6E20}" destId="{75C5BF9B-3788-4E64-A544-6897B648517A}" srcOrd="0" destOrd="0" parTransId="{3C7C0B80-62D7-4CBA-9F80-D981968498CB}" sibTransId="{742259D9-8B79-468B-A5B3-1705F1D4382B}"/>
    <dgm:cxn modelId="{9BEE90E2-2DDB-49D5-8925-71D0B2FF760E}" type="presOf" srcId="{3C7C0B80-62D7-4CBA-9F80-D981968498CB}" destId="{4B76B56C-13EE-49CB-8575-E3F1BE21ED60}" srcOrd="0" destOrd="0" presId="urn:microsoft.com/office/officeart/2005/8/layout/radial1"/>
    <dgm:cxn modelId="{4D685211-F43B-493C-BD3E-773F5B4DCB76}" srcId="{F395A597-F273-45B1-A5BC-71EB81D92B3B}" destId="{F2E83847-4701-4F44-8A21-987B97EA6E20}" srcOrd="0" destOrd="0" parTransId="{F53DC6E6-2EB4-4686-B7EC-1157CC870C9A}" sibTransId="{C2D0E737-5A51-46EA-9C77-D440B2B033CA}"/>
    <dgm:cxn modelId="{CA602DF7-ECCB-44F9-9D50-C2E5E115ABF0}" type="presParOf" srcId="{21C57A3B-5442-4944-80FC-5DAE4CB1DDFA}" destId="{8AAC850B-6846-4949-9B00-1A1D99228E12}" srcOrd="0" destOrd="0" presId="urn:microsoft.com/office/officeart/2005/8/layout/radial1"/>
    <dgm:cxn modelId="{24E27F7C-EE33-4731-A976-3585FA9DA3E0}" type="presParOf" srcId="{21C57A3B-5442-4944-80FC-5DAE4CB1DDFA}" destId="{4B76B56C-13EE-49CB-8575-E3F1BE21ED60}" srcOrd="1" destOrd="0" presId="urn:microsoft.com/office/officeart/2005/8/layout/radial1"/>
    <dgm:cxn modelId="{4A753D62-444D-42A8-92A5-449DF6FC5744}" type="presParOf" srcId="{4B76B56C-13EE-49CB-8575-E3F1BE21ED60}" destId="{33DB53E4-9DB6-4AC6-AC6C-AB42C0128980}" srcOrd="0" destOrd="0" presId="urn:microsoft.com/office/officeart/2005/8/layout/radial1"/>
    <dgm:cxn modelId="{A767D8A0-45C0-4EE1-8D4E-30FF41839116}" type="presParOf" srcId="{21C57A3B-5442-4944-80FC-5DAE4CB1DDFA}" destId="{B0F2B725-46AE-4A52-AFEE-CDDF5B803812}" srcOrd="2" destOrd="0" presId="urn:microsoft.com/office/officeart/2005/8/layout/radial1"/>
    <dgm:cxn modelId="{0342B106-7CE2-40CF-BC07-BF884A3A2E45}" type="presParOf" srcId="{21C57A3B-5442-4944-80FC-5DAE4CB1DDFA}" destId="{2C25494B-8CE6-4C64-B6CD-CE2B29FFFD1B}" srcOrd="3" destOrd="0" presId="urn:microsoft.com/office/officeart/2005/8/layout/radial1"/>
    <dgm:cxn modelId="{3C90E01A-9C90-463F-A7FE-9201526BE2A6}" type="presParOf" srcId="{2C25494B-8CE6-4C64-B6CD-CE2B29FFFD1B}" destId="{541C609A-5549-4274-BE5E-F9E289AE1ACE}" srcOrd="0" destOrd="0" presId="urn:microsoft.com/office/officeart/2005/8/layout/radial1"/>
    <dgm:cxn modelId="{711CB97B-64EC-4A7C-9E87-D3B71202561D}" type="presParOf" srcId="{21C57A3B-5442-4944-80FC-5DAE4CB1DDFA}" destId="{A5A73D98-479C-4669-860B-4DC8A0EBCFB9}" srcOrd="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1FDFF6-DB57-DD43-BE7B-9F222EAEF2AE}" type="doc">
      <dgm:prSet loTypeId="urn:microsoft.com/office/officeart/2005/8/layout/radial6" loCatId="" qsTypeId="urn:microsoft.com/office/officeart/2005/8/quickstyle/simple4" qsCatId="simple" csTypeId="urn:microsoft.com/office/officeart/2005/8/colors/colorful1" csCatId="colorful" phldr="1"/>
      <dgm:spPr/>
      <dgm:t>
        <a:bodyPr/>
        <a:lstStyle/>
        <a:p>
          <a:endParaRPr lang="en-US"/>
        </a:p>
      </dgm:t>
    </dgm:pt>
    <dgm:pt modelId="{D52E90BB-117F-4E41-9569-ECBCF7AA2C94}">
      <dgm:prSet phldrT="[Text]"/>
      <dgm:spPr/>
      <dgm:t>
        <a:bodyPr/>
        <a:lstStyle/>
        <a:p>
          <a:r>
            <a:rPr lang="en-US" dirty="0" smtClean="0"/>
            <a:t>Phenomena</a:t>
          </a:r>
          <a:endParaRPr lang="en-US" dirty="0"/>
        </a:p>
      </dgm:t>
    </dgm:pt>
    <dgm:pt modelId="{5F1F9B5A-3D60-064D-BDFC-E55BF26C8318}" type="parTrans" cxnId="{E95E621C-FE82-934C-AFE2-61A0D02E367E}">
      <dgm:prSet/>
      <dgm:spPr/>
      <dgm:t>
        <a:bodyPr/>
        <a:lstStyle/>
        <a:p>
          <a:endParaRPr lang="en-US"/>
        </a:p>
      </dgm:t>
    </dgm:pt>
    <dgm:pt modelId="{4CC102D9-F6C5-334B-82BF-32AE723E917A}" type="sibTrans" cxnId="{E95E621C-FE82-934C-AFE2-61A0D02E367E}">
      <dgm:prSet/>
      <dgm:spPr/>
      <dgm:t>
        <a:bodyPr/>
        <a:lstStyle/>
        <a:p>
          <a:endParaRPr lang="en-US"/>
        </a:p>
      </dgm:t>
    </dgm:pt>
    <dgm:pt modelId="{26A92DF7-8CC5-D842-A45E-26F6D73998BE}">
      <dgm:prSet phldrT="[Text]"/>
      <dgm:spPr/>
      <dgm:t>
        <a:bodyPr/>
        <a:lstStyle/>
        <a:p>
          <a:r>
            <a:rPr lang="en-US" dirty="0" smtClean="0"/>
            <a:t>Defining Systems to  Investigate </a:t>
          </a:r>
          <a:endParaRPr lang="en-US" dirty="0"/>
        </a:p>
      </dgm:t>
    </dgm:pt>
    <dgm:pt modelId="{36E7D80C-BB71-0845-89EE-5BC9E38C13FE}" type="parTrans" cxnId="{125C007B-522E-634E-9B08-B91B2F508300}">
      <dgm:prSet/>
      <dgm:spPr/>
      <dgm:t>
        <a:bodyPr/>
        <a:lstStyle/>
        <a:p>
          <a:endParaRPr lang="en-US"/>
        </a:p>
      </dgm:t>
    </dgm:pt>
    <dgm:pt modelId="{10371E6B-8904-3D47-997D-223D836C343E}" type="sibTrans" cxnId="{125C007B-522E-634E-9B08-B91B2F508300}">
      <dgm:prSet/>
      <dgm:spPr/>
      <dgm:t>
        <a:bodyPr/>
        <a:lstStyle/>
        <a:p>
          <a:endParaRPr lang="en-US"/>
        </a:p>
      </dgm:t>
    </dgm:pt>
    <dgm:pt modelId="{6A74B9B9-CFAA-B74C-9F72-1550291760F1}">
      <dgm:prSet phldrT="[Text]"/>
      <dgm:spPr/>
      <dgm:t>
        <a:bodyPr/>
        <a:lstStyle/>
        <a:p>
          <a:r>
            <a:rPr lang="en-US" dirty="0" smtClean="0"/>
            <a:t>Finding and Using Patterns as Evidence</a:t>
          </a:r>
          <a:endParaRPr lang="en-US" dirty="0"/>
        </a:p>
      </dgm:t>
    </dgm:pt>
    <dgm:pt modelId="{8A8227B3-2FE5-B045-BDFC-0072B474C893}" type="parTrans" cxnId="{1454C5B0-D5CD-B448-A58F-C0ECF123A97F}">
      <dgm:prSet/>
      <dgm:spPr/>
      <dgm:t>
        <a:bodyPr/>
        <a:lstStyle/>
        <a:p>
          <a:endParaRPr lang="en-US"/>
        </a:p>
      </dgm:t>
    </dgm:pt>
    <dgm:pt modelId="{B6808935-5443-E24C-8FB7-90C9AEEAD126}" type="sibTrans" cxnId="{1454C5B0-D5CD-B448-A58F-C0ECF123A97F}">
      <dgm:prSet/>
      <dgm:spPr/>
      <dgm:t>
        <a:bodyPr/>
        <a:lstStyle/>
        <a:p>
          <a:endParaRPr lang="en-US"/>
        </a:p>
      </dgm:t>
    </dgm:pt>
    <dgm:pt modelId="{C319FAB6-ACB5-0A49-AAD3-01EF4D2E8BEC}">
      <dgm:prSet phldrT="[Text]"/>
      <dgm:spPr/>
      <dgm:t>
        <a:bodyPr/>
        <a:lstStyle/>
        <a:p>
          <a:r>
            <a:rPr lang="en-US" dirty="0" smtClean="0"/>
            <a:t>Determining </a:t>
          </a:r>
          <a:br>
            <a:rPr lang="en-US" dirty="0" smtClean="0"/>
          </a:br>
          <a:r>
            <a:rPr lang="en-US" dirty="0" smtClean="0"/>
            <a:t>Cause and Effect Relationships</a:t>
          </a:r>
          <a:endParaRPr lang="en-US" dirty="0"/>
        </a:p>
      </dgm:t>
    </dgm:pt>
    <dgm:pt modelId="{06C3EA66-C2E1-F84D-9857-B45DC614C3D5}" type="parTrans" cxnId="{ED6F8259-2A12-4645-8B1F-668670A1D76B}">
      <dgm:prSet/>
      <dgm:spPr/>
      <dgm:t>
        <a:bodyPr/>
        <a:lstStyle/>
        <a:p>
          <a:endParaRPr lang="en-US"/>
        </a:p>
      </dgm:t>
    </dgm:pt>
    <dgm:pt modelId="{96E897D3-1E7B-F045-A4F3-21B6B8CFCCB8}" type="sibTrans" cxnId="{ED6F8259-2A12-4645-8B1F-668670A1D76B}">
      <dgm:prSet/>
      <dgm:spPr/>
      <dgm:t>
        <a:bodyPr/>
        <a:lstStyle/>
        <a:p>
          <a:endParaRPr lang="en-US"/>
        </a:p>
      </dgm:t>
    </dgm:pt>
    <dgm:pt modelId="{15E4673B-471A-424D-AFB6-C8366654ECBB}" type="pres">
      <dgm:prSet presAssocID="{311FDFF6-DB57-DD43-BE7B-9F222EAEF2AE}" presName="Name0" presStyleCnt="0">
        <dgm:presLayoutVars>
          <dgm:chMax val="1"/>
          <dgm:dir/>
          <dgm:animLvl val="ctr"/>
          <dgm:resizeHandles val="exact"/>
        </dgm:presLayoutVars>
      </dgm:prSet>
      <dgm:spPr/>
      <dgm:t>
        <a:bodyPr/>
        <a:lstStyle/>
        <a:p>
          <a:endParaRPr lang="en-US"/>
        </a:p>
      </dgm:t>
    </dgm:pt>
    <dgm:pt modelId="{83C2303A-330F-B84A-A5CA-963889347A38}" type="pres">
      <dgm:prSet presAssocID="{D52E90BB-117F-4E41-9569-ECBCF7AA2C94}" presName="centerShape" presStyleLbl="node0" presStyleIdx="0" presStyleCnt="1" custScaleX="100575" custScaleY="103805" custLinFactNeighborX="1470" custLinFactNeighborY="-1225"/>
      <dgm:spPr/>
      <dgm:t>
        <a:bodyPr/>
        <a:lstStyle/>
        <a:p>
          <a:endParaRPr lang="en-US"/>
        </a:p>
      </dgm:t>
    </dgm:pt>
    <dgm:pt modelId="{C555B37E-CD84-514D-B118-158591A5856C}" type="pres">
      <dgm:prSet presAssocID="{26A92DF7-8CC5-D842-A45E-26F6D73998BE}" presName="node" presStyleLbl="node1" presStyleIdx="0" presStyleCnt="3" custScaleX="150339" custScaleY="141444">
        <dgm:presLayoutVars>
          <dgm:bulletEnabled val="1"/>
        </dgm:presLayoutVars>
      </dgm:prSet>
      <dgm:spPr/>
      <dgm:t>
        <a:bodyPr/>
        <a:lstStyle/>
        <a:p>
          <a:endParaRPr lang="en-US"/>
        </a:p>
      </dgm:t>
    </dgm:pt>
    <dgm:pt modelId="{84D286AB-B586-DA48-B338-A4FC88A1A723}" type="pres">
      <dgm:prSet presAssocID="{26A92DF7-8CC5-D842-A45E-26F6D73998BE}" presName="dummy" presStyleCnt="0"/>
      <dgm:spPr/>
    </dgm:pt>
    <dgm:pt modelId="{78935DBF-DA35-EC44-8DB9-0EC9F6122B18}" type="pres">
      <dgm:prSet presAssocID="{10371E6B-8904-3D47-997D-223D836C343E}" presName="sibTrans" presStyleLbl="sibTrans2D1" presStyleIdx="0" presStyleCnt="3"/>
      <dgm:spPr/>
      <dgm:t>
        <a:bodyPr/>
        <a:lstStyle/>
        <a:p>
          <a:endParaRPr lang="en-US"/>
        </a:p>
      </dgm:t>
    </dgm:pt>
    <dgm:pt modelId="{D9605089-D0D0-1645-8ADE-4948ABBB0C65}" type="pres">
      <dgm:prSet presAssocID="{6A74B9B9-CFAA-B74C-9F72-1550291760F1}" presName="node" presStyleLbl="node1" presStyleIdx="1" presStyleCnt="3" custScaleX="147685" custScaleY="148061">
        <dgm:presLayoutVars>
          <dgm:bulletEnabled val="1"/>
        </dgm:presLayoutVars>
      </dgm:prSet>
      <dgm:spPr/>
      <dgm:t>
        <a:bodyPr/>
        <a:lstStyle/>
        <a:p>
          <a:endParaRPr lang="en-US"/>
        </a:p>
      </dgm:t>
    </dgm:pt>
    <dgm:pt modelId="{0F5C56D0-7653-E844-AA11-DE9526B385E2}" type="pres">
      <dgm:prSet presAssocID="{6A74B9B9-CFAA-B74C-9F72-1550291760F1}" presName="dummy" presStyleCnt="0"/>
      <dgm:spPr/>
    </dgm:pt>
    <dgm:pt modelId="{F5332767-9A91-174F-A99C-47F1B46F1A18}" type="pres">
      <dgm:prSet presAssocID="{B6808935-5443-E24C-8FB7-90C9AEEAD126}" presName="sibTrans" presStyleLbl="sibTrans2D1" presStyleIdx="1" presStyleCnt="3"/>
      <dgm:spPr/>
      <dgm:t>
        <a:bodyPr/>
        <a:lstStyle/>
        <a:p>
          <a:endParaRPr lang="en-US"/>
        </a:p>
      </dgm:t>
    </dgm:pt>
    <dgm:pt modelId="{A1290314-94B2-D449-AF18-7BC7ED207FBE}" type="pres">
      <dgm:prSet presAssocID="{C319FAB6-ACB5-0A49-AAD3-01EF4D2E8BEC}" presName="node" presStyleLbl="node1" presStyleIdx="2" presStyleCnt="3" custScaleX="155512" custScaleY="154007">
        <dgm:presLayoutVars>
          <dgm:bulletEnabled val="1"/>
        </dgm:presLayoutVars>
      </dgm:prSet>
      <dgm:spPr/>
      <dgm:t>
        <a:bodyPr/>
        <a:lstStyle/>
        <a:p>
          <a:endParaRPr lang="en-US"/>
        </a:p>
      </dgm:t>
    </dgm:pt>
    <dgm:pt modelId="{E4EBB6EB-5972-CF4B-B612-827C7598C16E}" type="pres">
      <dgm:prSet presAssocID="{C319FAB6-ACB5-0A49-AAD3-01EF4D2E8BEC}" presName="dummy" presStyleCnt="0"/>
      <dgm:spPr/>
    </dgm:pt>
    <dgm:pt modelId="{3EE0C53B-C6EE-ED40-BD65-5DE77BEDC3EC}" type="pres">
      <dgm:prSet presAssocID="{96E897D3-1E7B-F045-A4F3-21B6B8CFCCB8}" presName="sibTrans" presStyleLbl="sibTrans2D1" presStyleIdx="2" presStyleCnt="3"/>
      <dgm:spPr/>
      <dgm:t>
        <a:bodyPr/>
        <a:lstStyle/>
        <a:p>
          <a:endParaRPr lang="en-US"/>
        </a:p>
      </dgm:t>
    </dgm:pt>
  </dgm:ptLst>
  <dgm:cxnLst>
    <dgm:cxn modelId="{1454C5B0-D5CD-B448-A58F-C0ECF123A97F}" srcId="{D52E90BB-117F-4E41-9569-ECBCF7AA2C94}" destId="{6A74B9B9-CFAA-B74C-9F72-1550291760F1}" srcOrd="1" destOrd="0" parTransId="{8A8227B3-2FE5-B045-BDFC-0072B474C893}" sibTransId="{B6808935-5443-E24C-8FB7-90C9AEEAD126}"/>
    <dgm:cxn modelId="{B3AD843C-A4A5-4F24-9214-5378912300F9}" type="presOf" srcId="{10371E6B-8904-3D47-997D-223D836C343E}" destId="{78935DBF-DA35-EC44-8DB9-0EC9F6122B18}" srcOrd="0" destOrd="0" presId="urn:microsoft.com/office/officeart/2005/8/layout/radial6"/>
    <dgm:cxn modelId="{A2835F13-353D-4FA6-A3FC-9B29320C3C18}" type="presOf" srcId="{26A92DF7-8CC5-D842-A45E-26F6D73998BE}" destId="{C555B37E-CD84-514D-B118-158591A5856C}" srcOrd="0" destOrd="0" presId="urn:microsoft.com/office/officeart/2005/8/layout/radial6"/>
    <dgm:cxn modelId="{125C007B-522E-634E-9B08-B91B2F508300}" srcId="{D52E90BB-117F-4E41-9569-ECBCF7AA2C94}" destId="{26A92DF7-8CC5-D842-A45E-26F6D73998BE}" srcOrd="0" destOrd="0" parTransId="{36E7D80C-BB71-0845-89EE-5BC9E38C13FE}" sibTransId="{10371E6B-8904-3D47-997D-223D836C343E}"/>
    <dgm:cxn modelId="{ED6F8259-2A12-4645-8B1F-668670A1D76B}" srcId="{D52E90BB-117F-4E41-9569-ECBCF7AA2C94}" destId="{C319FAB6-ACB5-0A49-AAD3-01EF4D2E8BEC}" srcOrd="2" destOrd="0" parTransId="{06C3EA66-C2E1-F84D-9857-B45DC614C3D5}" sibTransId="{96E897D3-1E7B-F045-A4F3-21B6B8CFCCB8}"/>
    <dgm:cxn modelId="{8FA92884-844C-4AD8-B644-BA04531995AF}" type="presOf" srcId="{C319FAB6-ACB5-0A49-AAD3-01EF4D2E8BEC}" destId="{A1290314-94B2-D449-AF18-7BC7ED207FBE}" srcOrd="0" destOrd="0" presId="urn:microsoft.com/office/officeart/2005/8/layout/radial6"/>
    <dgm:cxn modelId="{E91F12CA-6687-44E5-84E0-AF2A6DCCB962}" type="presOf" srcId="{D52E90BB-117F-4E41-9569-ECBCF7AA2C94}" destId="{83C2303A-330F-B84A-A5CA-963889347A38}" srcOrd="0" destOrd="0" presId="urn:microsoft.com/office/officeart/2005/8/layout/radial6"/>
    <dgm:cxn modelId="{DFE31119-3B2E-4F3B-AD31-F99D6AF90538}" type="presOf" srcId="{B6808935-5443-E24C-8FB7-90C9AEEAD126}" destId="{F5332767-9A91-174F-A99C-47F1B46F1A18}" srcOrd="0" destOrd="0" presId="urn:microsoft.com/office/officeart/2005/8/layout/radial6"/>
    <dgm:cxn modelId="{E95E621C-FE82-934C-AFE2-61A0D02E367E}" srcId="{311FDFF6-DB57-DD43-BE7B-9F222EAEF2AE}" destId="{D52E90BB-117F-4E41-9569-ECBCF7AA2C94}" srcOrd="0" destOrd="0" parTransId="{5F1F9B5A-3D60-064D-BDFC-E55BF26C8318}" sibTransId="{4CC102D9-F6C5-334B-82BF-32AE723E917A}"/>
    <dgm:cxn modelId="{A3260BD1-43F9-43D3-A3AE-A8294389D1FE}" type="presOf" srcId="{311FDFF6-DB57-DD43-BE7B-9F222EAEF2AE}" destId="{15E4673B-471A-424D-AFB6-C8366654ECBB}" srcOrd="0" destOrd="0" presId="urn:microsoft.com/office/officeart/2005/8/layout/radial6"/>
    <dgm:cxn modelId="{8D69CA22-0961-42B3-A302-BF834ACE6ABD}" type="presOf" srcId="{96E897D3-1E7B-F045-A4F3-21B6B8CFCCB8}" destId="{3EE0C53B-C6EE-ED40-BD65-5DE77BEDC3EC}" srcOrd="0" destOrd="0" presId="urn:microsoft.com/office/officeart/2005/8/layout/radial6"/>
    <dgm:cxn modelId="{B086122E-0791-498D-AA44-D7FED9FAD253}" type="presOf" srcId="{6A74B9B9-CFAA-B74C-9F72-1550291760F1}" destId="{D9605089-D0D0-1645-8ADE-4948ABBB0C65}" srcOrd="0" destOrd="0" presId="urn:microsoft.com/office/officeart/2005/8/layout/radial6"/>
    <dgm:cxn modelId="{BD70BD6E-9C81-4D2D-87B2-856C9FE99F45}" type="presParOf" srcId="{15E4673B-471A-424D-AFB6-C8366654ECBB}" destId="{83C2303A-330F-B84A-A5CA-963889347A38}" srcOrd="0" destOrd="0" presId="urn:microsoft.com/office/officeart/2005/8/layout/radial6"/>
    <dgm:cxn modelId="{A902CFD9-78E3-490D-AE31-12899E5CCFB0}" type="presParOf" srcId="{15E4673B-471A-424D-AFB6-C8366654ECBB}" destId="{C555B37E-CD84-514D-B118-158591A5856C}" srcOrd="1" destOrd="0" presId="urn:microsoft.com/office/officeart/2005/8/layout/radial6"/>
    <dgm:cxn modelId="{37B78EB0-AA28-4A46-9B96-B954F3F97F00}" type="presParOf" srcId="{15E4673B-471A-424D-AFB6-C8366654ECBB}" destId="{84D286AB-B586-DA48-B338-A4FC88A1A723}" srcOrd="2" destOrd="0" presId="urn:microsoft.com/office/officeart/2005/8/layout/radial6"/>
    <dgm:cxn modelId="{075AFF71-C0A0-4486-8288-AAF2D6FC31AB}" type="presParOf" srcId="{15E4673B-471A-424D-AFB6-C8366654ECBB}" destId="{78935DBF-DA35-EC44-8DB9-0EC9F6122B18}" srcOrd="3" destOrd="0" presId="urn:microsoft.com/office/officeart/2005/8/layout/radial6"/>
    <dgm:cxn modelId="{43273DDC-C69D-4215-B388-424E78D7D8EF}" type="presParOf" srcId="{15E4673B-471A-424D-AFB6-C8366654ECBB}" destId="{D9605089-D0D0-1645-8ADE-4948ABBB0C65}" srcOrd="4" destOrd="0" presId="urn:microsoft.com/office/officeart/2005/8/layout/radial6"/>
    <dgm:cxn modelId="{E586F4EA-70FF-437F-AE46-7864373FCF38}" type="presParOf" srcId="{15E4673B-471A-424D-AFB6-C8366654ECBB}" destId="{0F5C56D0-7653-E844-AA11-DE9526B385E2}" srcOrd="5" destOrd="0" presId="urn:microsoft.com/office/officeart/2005/8/layout/radial6"/>
    <dgm:cxn modelId="{CBA83802-0FF0-47B5-88D5-E49FC68442CF}" type="presParOf" srcId="{15E4673B-471A-424D-AFB6-C8366654ECBB}" destId="{F5332767-9A91-174F-A99C-47F1B46F1A18}" srcOrd="6" destOrd="0" presId="urn:microsoft.com/office/officeart/2005/8/layout/radial6"/>
    <dgm:cxn modelId="{7DD073B5-8CF7-4014-A46E-63186ED97A33}" type="presParOf" srcId="{15E4673B-471A-424D-AFB6-C8366654ECBB}" destId="{A1290314-94B2-D449-AF18-7BC7ED207FBE}" srcOrd="7" destOrd="0" presId="urn:microsoft.com/office/officeart/2005/8/layout/radial6"/>
    <dgm:cxn modelId="{5ADFDCB1-FA56-4F67-AD8A-9D5A629EE5B8}" type="presParOf" srcId="{15E4673B-471A-424D-AFB6-C8366654ECBB}" destId="{E4EBB6EB-5972-CF4B-B612-827C7598C16E}" srcOrd="8" destOrd="0" presId="urn:microsoft.com/office/officeart/2005/8/layout/radial6"/>
    <dgm:cxn modelId="{4CAC04B2-B141-4F53-A517-F40C1593BD11}" type="presParOf" srcId="{15E4673B-471A-424D-AFB6-C8366654ECBB}" destId="{3EE0C53B-C6EE-ED40-BD65-5DE77BEDC3E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AAC047-9225-4854-86D5-789D398EA996}" type="doc">
      <dgm:prSet loTypeId="urn:microsoft.com/office/officeart/2005/8/layout/radial1" loCatId="cycle" qsTypeId="urn:microsoft.com/office/officeart/2005/8/quickstyle/3d2" qsCatId="3D" csTypeId="urn:microsoft.com/office/officeart/2005/8/colors/colorful1#1" csCatId="colorful" phldr="1"/>
      <dgm:spPr/>
      <dgm:t>
        <a:bodyPr/>
        <a:lstStyle/>
        <a:p>
          <a:endParaRPr lang="en-US"/>
        </a:p>
      </dgm:t>
    </dgm:pt>
    <dgm:pt modelId="{EE01A232-7C95-427D-B3BD-73C2D1853A95}">
      <dgm:prSet phldrT="[Text]" custT="1"/>
      <dgm:spPr>
        <a:solidFill>
          <a:srgbClr val="FF0000"/>
        </a:solidFill>
      </dgm:spPr>
      <dgm:t>
        <a:bodyPr/>
        <a:lstStyle/>
        <a:p>
          <a:pPr>
            <a:lnSpc>
              <a:spcPct val="90000"/>
            </a:lnSpc>
          </a:pPr>
          <a:r>
            <a:rPr lang="en-US" sz="2400" b="1" dirty="0" smtClean="0"/>
            <a:t>3D Student Performances </a:t>
          </a:r>
        </a:p>
        <a:p>
          <a:pPr>
            <a:lnSpc>
              <a:spcPct val="80000"/>
            </a:lnSpc>
          </a:pPr>
          <a:r>
            <a:rPr lang="en-US" sz="1600" i="1" dirty="0" smtClean="0">
              <a:solidFill>
                <a:srgbClr val="FFFF00"/>
              </a:solidFill>
            </a:rPr>
            <a:t>1. Instruction</a:t>
          </a:r>
        </a:p>
        <a:p>
          <a:pPr>
            <a:lnSpc>
              <a:spcPct val="80000"/>
            </a:lnSpc>
          </a:pPr>
          <a:r>
            <a:rPr lang="en-US" sz="1600" i="1" dirty="0" smtClean="0">
              <a:solidFill>
                <a:srgbClr val="FFFF00"/>
              </a:solidFill>
            </a:rPr>
            <a:t>2. Assessment </a:t>
          </a:r>
        </a:p>
        <a:p>
          <a:pPr>
            <a:lnSpc>
              <a:spcPct val="80000"/>
            </a:lnSpc>
          </a:pPr>
          <a:r>
            <a:rPr lang="en-US" sz="1600" i="1" dirty="0" smtClean="0">
              <a:solidFill>
                <a:srgbClr val="FFFF00"/>
              </a:solidFill>
            </a:rPr>
            <a:t>3. Instructional Materials</a:t>
          </a:r>
        </a:p>
        <a:p>
          <a:pPr>
            <a:lnSpc>
              <a:spcPct val="80000"/>
            </a:lnSpc>
          </a:pPr>
          <a:r>
            <a:rPr lang="en-US" sz="1600" i="1" dirty="0" smtClean="0">
              <a:solidFill>
                <a:srgbClr val="FFFF00"/>
              </a:solidFill>
            </a:rPr>
            <a:t>4. Professional Development  </a:t>
          </a:r>
          <a:r>
            <a:rPr lang="en-US" sz="2000" dirty="0" smtClean="0"/>
            <a:t/>
          </a:r>
          <a:br>
            <a:rPr lang="en-US" sz="2000" dirty="0" smtClean="0"/>
          </a:br>
          <a:endParaRPr lang="en-US" sz="2000" dirty="0" smtClean="0"/>
        </a:p>
      </dgm:t>
    </dgm:pt>
    <dgm:pt modelId="{04379E7F-1852-421B-A97B-B616460FB38B}" type="parTrans" cxnId="{1016720A-4078-4335-BD9C-0CB1D2082DC1}">
      <dgm:prSet/>
      <dgm:spPr/>
      <dgm:t>
        <a:bodyPr/>
        <a:lstStyle/>
        <a:p>
          <a:endParaRPr lang="en-US"/>
        </a:p>
      </dgm:t>
    </dgm:pt>
    <dgm:pt modelId="{B7CDC22C-ED97-41EC-A3DD-9B0CC0E029DC}" type="sibTrans" cxnId="{1016720A-4078-4335-BD9C-0CB1D2082DC1}">
      <dgm:prSet/>
      <dgm:spPr/>
      <dgm:t>
        <a:bodyPr/>
        <a:lstStyle/>
        <a:p>
          <a:endParaRPr lang="en-US"/>
        </a:p>
      </dgm:t>
    </dgm:pt>
    <dgm:pt modelId="{2A457132-E04B-4310-8E57-846C9B9A2F57}">
      <dgm:prSet phldrT="[Text]"/>
      <dgm:spPr>
        <a:solidFill>
          <a:srgbClr val="0000FF"/>
        </a:solidFill>
      </dgm:spPr>
      <dgm:t>
        <a:bodyPr/>
        <a:lstStyle/>
        <a:p>
          <a:r>
            <a:rPr lang="en-US" b="1" dirty="0"/>
            <a:t>Science and Engineering  Practices</a:t>
          </a:r>
        </a:p>
      </dgm:t>
    </dgm:pt>
    <dgm:pt modelId="{E159A84C-2930-4A10-8D85-551A942408DE}" type="parTrans" cxnId="{89424041-7683-498A-A164-7C8745AB0DE6}">
      <dgm:prSet/>
      <dgm:spPr/>
      <dgm:t>
        <a:bodyPr/>
        <a:lstStyle/>
        <a:p>
          <a:endParaRPr lang="en-US"/>
        </a:p>
      </dgm:t>
    </dgm:pt>
    <dgm:pt modelId="{E8882060-7A7A-45D8-8FC6-CA4E387A64D6}" type="sibTrans" cxnId="{89424041-7683-498A-A164-7C8745AB0DE6}">
      <dgm:prSet/>
      <dgm:spPr/>
      <dgm:t>
        <a:bodyPr/>
        <a:lstStyle/>
        <a:p>
          <a:endParaRPr lang="en-US"/>
        </a:p>
      </dgm:t>
    </dgm:pt>
    <dgm:pt modelId="{C5E7DC69-8E53-4CA1-A034-F89761750C9B}">
      <dgm:prSet phldrT="[Text]"/>
      <dgm:spPr>
        <a:solidFill>
          <a:srgbClr val="008000"/>
        </a:solidFill>
      </dgm:spPr>
      <dgm:t>
        <a:bodyPr/>
        <a:lstStyle/>
        <a:p>
          <a:r>
            <a:rPr lang="en-US" b="1" dirty="0"/>
            <a:t>Crosscutting </a:t>
          </a:r>
        </a:p>
        <a:p>
          <a:r>
            <a:rPr lang="en-US" b="1" dirty="0"/>
            <a:t>Concepts</a:t>
          </a:r>
        </a:p>
      </dgm:t>
    </dgm:pt>
    <dgm:pt modelId="{E653DBC7-2FAD-4C24-BAFA-8C340E8F59F1}" type="parTrans" cxnId="{9AC90FE5-258B-4591-A7C9-681F980D90EE}">
      <dgm:prSet/>
      <dgm:spPr/>
      <dgm:t>
        <a:bodyPr/>
        <a:lstStyle/>
        <a:p>
          <a:endParaRPr lang="en-US"/>
        </a:p>
      </dgm:t>
    </dgm:pt>
    <dgm:pt modelId="{0079BF20-B062-4954-84AE-7C9E8B208561}" type="sibTrans" cxnId="{9AC90FE5-258B-4591-A7C9-681F980D90EE}">
      <dgm:prSet/>
      <dgm:spPr/>
      <dgm:t>
        <a:bodyPr/>
        <a:lstStyle/>
        <a:p>
          <a:endParaRPr lang="en-US"/>
        </a:p>
      </dgm:t>
    </dgm:pt>
    <dgm:pt modelId="{0547038F-7887-4D9A-87F5-03B66FA546B8}">
      <dgm:prSet phldrT="[Text]"/>
      <dgm:spPr>
        <a:solidFill>
          <a:srgbClr val="FF6600"/>
        </a:solidFill>
      </dgm:spPr>
      <dgm:t>
        <a:bodyPr/>
        <a:lstStyle/>
        <a:p>
          <a:r>
            <a:rPr lang="en-US" b="1" dirty="0" smtClean="0"/>
            <a:t>Disciplinary </a:t>
          </a:r>
          <a:r>
            <a:rPr lang="en-US" b="1" dirty="0"/>
            <a:t>Core Ideas</a:t>
          </a:r>
        </a:p>
      </dgm:t>
    </dgm:pt>
    <dgm:pt modelId="{215EBA10-5C94-454B-942C-748E6CC4B6B4}" type="parTrans" cxnId="{2EAECD62-EB96-4DC2-8087-77CE8A4D4655}">
      <dgm:prSet/>
      <dgm:spPr/>
      <dgm:t>
        <a:bodyPr/>
        <a:lstStyle/>
        <a:p>
          <a:endParaRPr lang="en-US"/>
        </a:p>
      </dgm:t>
    </dgm:pt>
    <dgm:pt modelId="{427A2DC8-115D-47C8-A18A-21BA9530B40E}" type="sibTrans" cxnId="{2EAECD62-EB96-4DC2-8087-77CE8A4D4655}">
      <dgm:prSet/>
      <dgm:spPr/>
      <dgm:t>
        <a:bodyPr/>
        <a:lstStyle/>
        <a:p>
          <a:endParaRPr lang="en-US"/>
        </a:p>
      </dgm:t>
    </dgm:pt>
    <dgm:pt modelId="{61DA0466-24F4-42FA-8923-DEA53BBF19F6}" type="pres">
      <dgm:prSet presAssocID="{FEAAC047-9225-4854-86D5-789D398EA996}" presName="cycle" presStyleCnt="0">
        <dgm:presLayoutVars>
          <dgm:chMax val="1"/>
          <dgm:dir/>
          <dgm:animLvl val="ctr"/>
          <dgm:resizeHandles val="exact"/>
        </dgm:presLayoutVars>
      </dgm:prSet>
      <dgm:spPr/>
      <dgm:t>
        <a:bodyPr/>
        <a:lstStyle/>
        <a:p>
          <a:endParaRPr lang="en-US"/>
        </a:p>
      </dgm:t>
    </dgm:pt>
    <dgm:pt modelId="{387B92C8-513E-4765-893A-05177A6F6BB9}" type="pres">
      <dgm:prSet presAssocID="{EE01A232-7C95-427D-B3BD-73C2D1853A95}" presName="centerShape" presStyleLbl="node0" presStyleIdx="0" presStyleCnt="1" custScaleX="152262" custScaleY="152938" custLinFactNeighborY="5735"/>
      <dgm:spPr/>
      <dgm:t>
        <a:bodyPr/>
        <a:lstStyle/>
        <a:p>
          <a:endParaRPr lang="en-US"/>
        </a:p>
      </dgm:t>
    </dgm:pt>
    <dgm:pt modelId="{204D5AD2-ABB9-4879-81A2-8BEBDCB7910B}" type="pres">
      <dgm:prSet presAssocID="{E159A84C-2930-4A10-8D85-551A942408DE}" presName="Name9" presStyleLbl="parChTrans1D2" presStyleIdx="0" presStyleCnt="3"/>
      <dgm:spPr/>
      <dgm:t>
        <a:bodyPr/>
        <a:lstStyle/>
        <a:p>
          <a:endParaRPr lang="en-US"/>
        </a:p>
      </dgm:t>
    </dgm:pt>
    <dgm:pt modelId="{C1DDBFAA-B436-484A-A263-E9F0C6D870F5}" type="pres">
      <dgm:prSet presAssocID="{E159A84C-2930-4A10-8D85-551A942408DE}" presName="connTx" presStyleLbl="parChTrans1D2" presStyleIdx="0" presStyleCnt="3"/>
      <dgm:spPr/>
      <dgm:t>
        <a:bodyPr/>
        <a:lstStyle/>
        <a:p>
          <a:endParaRPr lang="en-US"/>
        </a:p>
      </dgm:t>
    </dgm:pt>
    <dgm:pt modelId="{DF8DE72F-0237-4127-B4CC-7E316B30E0F1}" type="pres">
      <dgm:prSet presAssocID="{2A457132-E04B-4310-8E57-846C9B9A2F57}" presName="node" presStyleLbl="node1" presStyleIdx="0" presStyleCnt="3" custScaleX="104372" custScaleY="103518" custRadScaleRad="97575">
        <dgm:presLayoutVars>
          <dgm:bulletEnabled val="1"/>
        </dgm:presLayoutVars>
      </dgm:prSet>
      <dgm:spPr/>
      <dgm:t>
        <a:bodyPr/>
        <a:lstStyle/>
        <a:p>
          <a:endParaRPr lang="en-US"/>
        </a:p>
      </dgm:t>
    </dgm:pt>
    <dgm:pt modelId="{C079A98D-0E39-4241-9A76-EF9419DB979D}" type="pres">
      <dgm:prSet presAssocID="{E653DBC7-2FAD-4C24-BAFA-8C340E8F59F1}" presName="Name9" presStyleLbl="parChTrans1D2" presStyleIdx="1" presStyleCnt="3"/>
      <dgm:spPr/>
      <dgm:t>
        <a:bodyPr/>
        <a:lstStyle/>
        <a:p>
          <a:endParaRPr lang="en-US"/>
        </a:p>
      </dgm:t>
    </dgm:pt>
    <dgm:pt modelId="{B44203BE-AEAB-4E94-9629-679667E2B7D8}" type="pres">
      <dgm:prSet presAssocID="{E653DBC7-2FAD-4C24-BAFA-8C340E8F59F1}" presName="connTx" presStyleLbl="parChTrans1D2" presStyleIdx="1" presStyleCnt="3"/>
      <dgm:spPr/>
      <dgm:t>
        <a:bodyPr/>
        <a:lstStyle/>
        <a:p>
          <a:endParaRPr lang="en-US"/>
        </a:p>
      </dgm:t>
    </dgm:pt>
    <dgm:pt modelId="{64708977-827E-47E6-A167-5D21AA92AE7C}" type="pres">
      <dgm:prSet presAssocID="{C5E7DC69-8E53-4CA1-A034-F89761750C9B}" presName="node" presStyleLbl="node1" presStyleIdx="1" presStyleCnt="3" custScaleX="106321" custScaleY="107282" custRadScaleRad="123072" custRadScaleInc="-12917">
        <dgm:presLayoutVars>
          <dgm:bulletEnabled val="1"/>
        </dgm:presLayoutVars>
      </dgm:prSet>
      <dgm:spPr/>
      <dgm:t>
        <a:bodyPr/>
        <a:lstStyle/>
        <a:p>
          <a:endParaRPr lang="en-US"/>
        </a:p>
      </dgm:t>
    </dgm:pt>
    <dgm:pt modelId="{69B52478-9291-4B7D-8350-B760C1F12979}" type="pres">
      <dgm:prSet presAssocID="{215EBA10-5C94-454B-942C-748E6CC4B6B4}" presName="Name9" presStyleLbl="parChTrans1D2" presStyleIdx="2" presStyleCnt="3"/>
      <dgm:spPr/>
      <dgm:t>
        <a:bodyPr/>
        <a:lstStyle/>
        <a:p>
          <a:endParaRPr lang="en-US"/>
        </a:p>
      </dgm:t>
    </dgm:pt>
    <dgm:pt modelId="{0322A177-94F7-48FC-BA39-227204C74B3B}" type="pres">
      <dgm:prSet presAssocID="{215EBA10-5C94-454B-942C-748E6CC4B6B4}" presName="connTx" presStyleLbl="parChTrans1D2" presStyleIdx="2" presStyleCnt="3"/>
      <dgm:spPr/>
      <dgm:t>
        <a:bodyPr/>
        <a:lstStyle/>
        <a:p>
          <a:endParaRPr lang="en-US"/>
        </a:p>
      </dgm:t>
    </dgm:pt>
    <dgm:pt modelId="{FAFCF202-B97F-4707-BC24-0087997FCDDA}" type="pres">
      <dgm:prSet presAssocID="{0547038F-7887-4D9A-87F5-03B66FA546B8}" presName="node" presStyleLbl="node1" presStyleIdx="2" presStyleCnt="3" custScaleX="109260" custScaleY="112626" custRadScaleRad="125873" custRadScaleInc="12996">
        <dgm:presLayoutVars>
          <dgm:bulletEnabled val="1"/>
        </dgm:presLayoutVars>
      </dgm:prSet>
      <dgm:spPr/>
      <dgm:t>
        <a:bodyPr/>
        <a:lstStyle/>
        <a:p>
          <a:endParaRPr lang="en-US"/>
        </a:p>
      </dgm:t>
    </dgm:pt>
  </dgm:ptLst>
  <dgm:cxnLst>
    <dgm:cxn modelId="{419FC506-1164-D640-8533-4A83104751AA}" type="presOf" srcId="{0547038F-7887-4D9A-87F5-03B66FA546B8}" destId="{FAFCF202-B97F-4707-BC24-0087997FCDDA}" srcOrd="0" destOrd="0" presId="urn:microsoft.com/office/officeart/2005/8/layout/radial1"/>
    <dgm:cxn modelId="{F5033DB2-7D3B-9640-858A-2B097560E2B2}" type="presOf" srcId="{E653DBC7-2FAD-4C24-BAFA-8C340E8F59F1}" destId="{C079A98D-0E39-4241-9A76-EF9419DB979D}" srcOrd="0" destOrd="0" presId="urn:microsoft.com/office/officeart/2005/8/layout/radial1"/>
    <dgm:cxn modelId="{24D2A0CD-8BA5-394C-BE63-10E7D74F886E}" type="presOf" srcId="{215EBA10-5C94-454B-942C-748E6CC4B6B4}" destId="{69B52478-9291-4B7D-8350-B760C1F12979}" srcOrd="0" destOrd="0" presId="urn:microsoft.com/office/officeart/2005/8/layout/radial1"/>
    <dgm:cxn modelId="{4A9E3A41-999E-0243-8873-1B6239FC645A}" type="presOf" srcId="{C5E7DC69-8E53-4CA1-A034-F89761750C9B}" destId="{64708977-827E-47E6-A167-5D21AA92AE7C}" srcOrd="0" destOrd="0" presId="urn:microsoft.com/office/officeart/2005/8/layout/radial1"/>
    <dgm:cxn modelId="{0B8F1F57-2C37-D34E-9B3A-F5B5929DF4D6}" type="presOf" srcId="{E159A84C-2930-4A10-8D85-551A942408DE}" destId="{204D5AD2-ABB9-4879-81A2-8BEBDCB7910B}" srcOrd="0" destOrd="0" presId="urn:microsoft.com/office/officeart/2005/8/layout/radial1"/>
    <dgm:cxn modelId="{89424041-7683-498A-A164-7C8745AB0DE6}" srcId="{EE01A232-7C95-427D-B3BD-73C2D1853A95}" destId="{2A457132-E04B-4310-8E57-846C9B9A2F57}" srcOrd="0" destOrd="0" parTransId="{E159A84C-2930-4A10-8D85-551A942408DE}" sibTransId="{E8882060-7A7A-45D8-8FC6-CA4E387A64D6}"/>
    <dgm:cxn modelId="{FCDB41B4-7652-E042-B322-58981AC160EC}" type="presOf" srcId="{E653DBC7-2FAD-4C24-BAFA-8C340E8F59F1}" destId="{B44203BE-AEAB-4E94-9629-679667E2B7D8}" srcOrd="1" destOrd="0" presId="urn:microsoft.com/office/officeart/2005/8/layout/radial1"/>
    <dgm:cxn modelId="{37965DD6-CC25-4441-B304-1195C62AA0DB}" type="presOf" srcId="{2A457132-E04B-4310-8E57-846C9B9A2F57}" destId="{DF8DE72F-0237-4127-B4CC-7E316B30E0F1}" srcOrd="0" destOrd="0" presId="urn:microsoft.com/office/officeart/2005/8/layout/radial1"/>
    <dgm:cxn modelId="{3EBE8078-EEEE-C34E-8F6E-62F7422B3CEB}" type="presOf" srcId="{E159A84C-2930-4A10-8D85-551A942408DE}" destId="{C1DDBFAA-B436-484A-A263-E9F0C6D870F5}" srcOrd="1" destOrd="0" presId="urn:microsoft.com/office/officeart/2005/8/layout/radial1"/>
    <dgm:cxn modelId="{78687750-DC10-D747-8CB0-795335718B4E}" type="presOf" srcId="{EE01A232-7C95-427D-B3BD-73C2D1853A95}" destId="{387B92C8-513E-4765-893A-05177A6F6BB9}" srcOrd="0" destOrd="0" presId="urn:microsoft.com/office/officeart/2005/8/layout/radial1"/>
    <dgm:cxn modelId="{1016720A-4078-4335-BD9C-0CB1D2082DC1}" srcId="{FEAAC047-9225-4854-86D5-789D398EA996}" destId="{EE01A232-7C95-427D-B3BD-73C2D1853A95}" srcOrd="0" destOrd="0" parTransId="{04379E7F-1852-421B-A97B-B616460FB38B}" sibTransId="{B7CDC22C-ED97-41EC-A3DD-9B0CC0E029DC}"/>
    <dgm:cxn modelId="{2EAECD62-EB96-4DC2-8087-77CE8A4D4655}" srcId="{EE01A232-7C95-427D-B3BD-73C2D1853A95}" destId="{0547038F-7887-4D9A-87F5-03B66FA546B8}" srcOrd="2" destOrd="0" parTransId="{215EBA10-5C94-454B-942C-748E6CC4B6B4}" sibTransId="{427A2DC8-115D-47C8-A18A-21BA9530B40E}"/>
    <dgm:cxn modelId="{5728359D-2B67-5342-A20B-5645595E2D86}" type="presOf" srcId="{215EBA10-5C94-454B-942C-748E6CC4B6B4}" destId="{0322A177-94F7-48FC-BA39-227204C74B3B}" srcOrd="1" destOrd="0" presId="urn:microsoft.com/office/officeart/2005/8/layout/radial1"/>
    <dgm:cxn modelId="{9AC90FE5-258B-4591-A7C9-681F980D90EE}" srcId="{EE01A232-7C95-427D-B3BD-73C2D1853A95}" destId="{C5E7DC69-8E53-4CA1-A034-F89761750C9B}" srcOrd="1" destOrd="0" parTransId="{E653DBC7-2FAD-4C24-BAFA-8C340E8F59F1}" sibTransId="{0079BF20-B062-4954-84AE-7C9E8B208561}"/>
    <dgm:cxn modelId="{C465842A-2348-3844-92E3-DBB64F7E5FAA}" type="presOf" srcId="{FEAAC047-9225-4854-86D5-789D398EA996}" destId="{61DA0466-24F4-42FA-8923-DEA53BBF19F6}" srcOrd="0" destOrd="0" presId="urn:microsoft.com/office/officeart/2005/8/layout/radial1"/>
    <dgm:cxn modelId="{7B98DE43-7104-D74E-9973-37A99760AD3B}" type="presParOf" srcId="{61DA0466-24F4-42FA-8923-DEA53BBF19F6}" destId="{387B92C8-513E-4765-893A-05177A6F6BB9}" srcOrd="0" destOrd="0" presId="urn:microsoft.com/office/officeart/2005/8/layout/radial1"/>
    <dgm:cxn modelId="{CC83768D-7FE9-BC4C-9403-13CCB8C09789}" type="presParOf" srcId="{61DA0466-24F4-42FA-8923-DEA53BBF19F6}" destId="{204D5AD2-ABB9-4879-81A2-8BEBDCB7910B}" srcOrd="1" destOrd="0" presId="urn:microsoft.com/office/officeart/2005/8/layout/radial1"/>
    <dgm:cxn modelId="{5EDFF453-1B71-4E40-A076-9EE9D7132CF0}" type="presParOf" srcId="{204D5AD2-ABB9-4879-81A2-8BEBDCB7910B}" destId="{C1DDBFAA-B436-484A-A263-E9F0C6D870F5}" srcOrd="0" destOrd="0" presId="urn:microsoft.com/office/officeart/2005/8/layout/radial1"/>
    <dgm:cxn modelId="{6C50C4C1-9601-8D47-8CB7-D446F80CC55C}" type="presParOf" srcId="{61DA0466-24F4-42FA-8923-DEA53BBF19F6}" destId="{DF8DE72F-0237-4127-B4CC-7E316B30E0F1}" srcOrd="2" destOrd="0" presId="urn:microsoft.com/office/officeart/2005/8/layout/radial1"/>
    <dgm:cxn modelId="{5A274402-E0CB-0843-B49E-8E2CA3D7F314}" type="presParOf" srcId="{61DA0466-24F4-42FA-8923-DEA53BBF19F6}" destId="{C079A98D-0E39-4241-9A76-EF9419DB979D}" srcOrd="3" destOrd="0" presId="urn:microsoft.com/office/officeart/2005/8/layout/radial1"/>
    <dgm:cxn modelId="{44B3C252-8931-1846-95C7-5AF9E54EFE24}" type="presParOf" srcId="{C079A98D-0E39-4241-9A76-EF9419DB979D}" destId="{B44203BE-AEAB-4E94-9629-679667E2B7D8}" srcOrd="0" destOrd="0" presId="urn:microsoft.com/office/officeart/2005/8/layout/radial1"/>
    <dgm:cxn modelId="{81BFBA68-78C8-6B47-811A-F5FC25AF65E6}" type="presParOf" srcId="{61DA0466-24F4-42FA-8923-DEA53BBF19F6}" destId="{64708977-827E-47E6-A167-5D21AA92AE7C}" srcOrd="4" destOrd="0" presId="urn:microsoft.com/office/officeart/2005/8/layout/radial1"/>
    <dgm:cxn modelId="{2B9B260F-1E5E-504B-9BAB-85A3E4C2AB05}" type="presParOf" srcId="{61DA0466-24F4-42FA-8923-DEA53BBF19F6}" destId="{69B52478-9291-4B7D-8350-B760C1F12979}" srcOrd="5" destOrd="0" presId="urn:microsoft.com/office/officeart/2005/8/layout/radial1"/>
    <dgm:cxn modelId="{C3D3285E-4BC9-B443-A87C-DBDA2ECC1F7F}" type="presParOf" srcId="{69B52478-9291-4B7D-8350-B760C1F12979}" destId="{0322A177-94F7-48FC-BA39-227204C74B3B}" srcOrd="0" destOrd="0" presId="urn:microsoft.com/office/officeart/2005/8/layout/radial1"/>
    <dgm:cxn modelId="{3005FC63-CA09-5845-ADCB-C87019ACAE3B}" type="presParOf" srcId="{61DA0466-24F4-42FA-8923-DEA53BBF19F6}" destId="{FAFCF202-B97F-4707-BC24-0087997FCDDA}"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B92C8-513E-4765-893A-05177A6F6BB9}">
      <dsp:nvSpPr>
        <dsp:cNvPr id="0" name=""/>
        <dsp:cNvSpPr/>
      </dsp:nvSpPr>
      <dsp:spPr>
        <a:xfrm>
          <a:off x="2761011" y="2406228"/>
          <a:ext cx="3118675" cy="3132521"/>
        </a:xfrm>
        <a:prstGeom prst="ellipse">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3D Student Performances </a:t>
          </a:r>
        </a:p>
        <a:p>
          <a:pPr lvl="0" algn="ctr" defTabSz="1066800">
            <a:lnSpc>
              <a:spcPct val="80000"/>
            </a:lnSpc>
            <a:spcBef>
              <a:spcPct val="0"/>
            </a:spcBef>
            <a:spcAft>
              <a:spcPct val="35000"/>
            </a:spcAft>
          </a:pPr>
          <a:r>
            <a:rPr lang="en-US" sz="1600" i="1" kern="1200" dirty="0" smtClean="0">
              <a:solidFill>
                <a:srgbClr val="FFFF00"/>
              </a:solidFill>
            </a:rPr>
            <a:t>1. Instruction</a:t>
          </a:r>
        </a:p>
        <a:p>
          <a:pPr lvl="0" algn="ctr" defTabSz="1066800">
            <a:lnSpc>
              <a:spcPct val="80000"/>
            </a:lnSpc>
            <a:spcBef>
              <a:spcPct val="0"/>
            </a:spcBef>
            <a:spcAft>
              <a:spcPct val="35000"/>
            </a:spcAft>
          </a:pPr>
          <a:r>
            <a:rPr lang="en-US" sz="1600" i="1" kern="1200" dirty="0" smtClean="0">
              <a:solidFill>
                <a:srgbClr val="FFFF00"/>
              </a:solidFill>
            </a:rPr>
            <a:t>2. Assessment </a:t>
          </a:r>
        </a:p>
        <a:p>
          <a:pPr lvl="0" algn="ctr" defTabSz="1066800">
            <a:lnSpc>
              <a:spcPct val="80000"/>
            </a:lnSpc>
            <a:spcBef>
              <a:spcPct val="0"/>
            </a:spcBef>
            <a:spcAft>
              <a:spcPct val="35000"/>
            </a:spcAft>
          </a:pPr>
          <a:r>
            <a:rPr lang="en-US" sz="1600" i="1" kern="1200" dirty="0" smtClean="0">
              <a:solidFill>
                <a:srgbClr val="FFFF00"/>
              </a:solidFill>
            </a:rPr>
            <a:t>3. Instructional Materials</a:t>
          </a:r>
        </a:p>
        <a:p>
          <a:pPr lvl="0" algn="ctr" defTabSz="1066800">
            <a:lnSpc>
              <a:spcPct val="80000"/>
            </a:lnSpc>
            <a:spcBef>
              <a:spcPct val="0"/>
            </a:spcBef>
            <a:spcAft>
              <a:spcPct val="35000"/>
            </a:spcAft>
          </a:pPr>
          <a:r>
            <a:rPr lang="en-US" sz="1600" i="1" kern="1200" dirty="0" smtClean="0">
              <a:solidFill>
                <a:srgbClr val="FFFF00"/>
              </a:solidFill>
            </a:rPr>
            <a:t>4. Professional Development  </a:t>
          </a:r>
          <a:r>
            <a:rPr lang="en-US" sz="2000" kern="1200" dirty="0" smtClean="0"/>
            <a:t/>
          </a:r>
          <a:br>
            <a:rPr lang="en-US" sz="2000" kern="1200" dirty="0" smtClean="0"/>
          </a:br>
          <a:endParaRPr lang="en-US" sz="2000" kern="1200" dirty="0" smtClean="0"/>
        </a:p>
      </dsp:txBody>
      <dsp:txXfrm>
        <a:off x="3217730" y="2864975"/>
        <a:ext cx="2205237" cy="2215027"/>
      </dsp:txXfrm>
    </dsp:sp>
    <dsp:sp modelId="{204D5AD2-ABB9-4879-81A2-8BEBDCB7910B}">
      <dsp:nvSpPr>
        <dsp:cNvPr id="0" name=""/>
        <dsp:cNvSpPr/>
      </dsp:nvSpPr>
      <dsp:spPr>
        <a:xfrm rot="16200000">
          <a:off x="4179928" y="2244398"/>
          <a:ext cx="280841" cy="42817"/>
        </a:xfrm>
        <a:custGeom>
          <a:avLst/>
          <a:gdLst/>
          <a:ahLst/>
          <a:cxnLst/>
          <a:rect l="0" t="0" r="0" b="0"/>
          <a:pathLst>
            <a:path>
              <a:moveTo>
                <a:pt x="0" y="21408"/>
              </a:moveTo>
              <a:lnTo>
                <a:pt x="280841" y="21408"/>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13328" y="2258786"/>
        <a:ext cx="14042" cy="14042"/>
      </dsp:txXfrm>
    </dsp:sp>
    <dsp:sp modelId="{DF8DE72F-0237-4127-B4CC-7E316B30E0F1}">
      <dsp:nvSpPr>
        <dsp:cNvPr id="0" name=""/>
        <dsp:cNvSpPr/>
      </dsp:nvSpPr>
      <dsp:spPr>
        <a:xfrm>
          <a:off x="3251460" y="5099"/>
          <a:ext cx="2137778" cy="2120286"/>
        </a:xfrm>
        <a:prstGeom prst="ellipse">
          <a:avLst/>
        </a:prstGeom>
        <a:gradFill rotWithShape="0">
          <a:gsLst>
            <a:gs pos="0">
              <a:schemeClr val="accent2">
                <a:hueOff val="0"/>
                <a:satOff val="0"/>
                <a:lumOff val="0"/>
                <a:alphaOff val="0"/>
              </a:schemeClr>
            </a:gs>
            <a:gs pos="100000">
              <a:schemeClr val="accent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t>Science and Engineering  Practices</a:t>
          </a:r>
        </a:p>
      </dsp:txBody>
      <dsp:txXfrm>
        <a:off x="3564530" y="315608"/>
        <a:ext cx="1511638" cy="1499268"/>
      </dsp:txXfrm>
    </dsp:sp>
    <dsp:sp modelId="{C079A98D-0E39-4241-9A76-EF9419DB979D}">
      <dsp:nvSpPr>
        <dsp:cNvPr id="0" name=""/>
        <dsp:cNvSpPr/>
      </dsp:nvSpPr>
      <dsp:spPr>
        <a:xfrm rot="1028422">
          <a:off x="5799266" y="4488682"/>
          <a:ext cx="528428" cy="42817"/>
        </a:xfrm>
        <a:custGeom>
          <a:avLst/>
          <a:gdLst/>
          <a:ahLst/>
          <a:cxnLst/>
          <a:rect l="0" t="0" r="0" b="0"/>
          <a:pathLst>
            <a:path>
              <a:moveTo>
                <a:pt x="0" y="21408"/>
              </a:moveTo>
              <a:lnTo>
                <a:pt x="528428" y="21408"/>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50269" y="4496880"/>
        <a:ext cx="26421" cy="26421"/>
      </dsp:txXfrm>
    </dsp:sp>
    <dsp:sp modelId="{64708977-827E-47E6-A167-5D21AA92AE7C}">
      <dsp:nvSpPr>
        <dsp:cNvPr id="0" name=""/>
        <dsp:cNvSpPr/>
      </dsp:nvSpPr>
      <dsp:spPr>
        <a:xfrm>
          <a:off x="6268406" y="3810415"/>
          <a:ext cx="2177698" cy="2197382"/>
        </a:xfrm>
        <a:prstGeom prst="ellipse">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t>Crosscutting </a:t>
          </a:r>
        </a:p>
        <a:p>
          <a:pPr lvl="0" algn="ctr" defTabSz="977900">
            <a:lnSpc>
              <a:spcPct val="90000"/>
            </a:lnSpc>
            <a:spcBef>
              <a:spcPct val="0"/>
            </a:spcBef>
            <a:spcAft>
              <a:spcPct val="35000"/>
            </a:spcAft>
          </a:pPr>
          <a:r>
            <a:rPr lang="en-US" sz="2200" b="1" kern="1200" dirty="0"/>
            <a:t>Concepts</a:t>
          </a:r>
        </a:p>
      </dsp:txBody>
      <dsp:txXfrm>
        <a:off x="6587322" y="4132214"/>
        <a:ext cx="1539866" cy="1553784"/>
      </dsp:txXfrm>
    </dsp:sp>
    <dsp:sp modelId="{69B52478-9291-4B7D-8350-B760C1F12979}">
      <dsp:nvSpPr>
        <dsp:cNvPr id="0" name=""/>
        <dsp:cNvSpPr/>
      </dsp:nvSpPr>
      <dsp:spPr>
        <a:xfrm rot="9767471">
          <a:off x="2272118" y="4497049"/>
          <a:ext cx="570904" cy="42817"/>
        </a:xfrm>
        <a:custGeom>
          <a:avLst/>
          <a:gdLst/>
          <a:ahLst/>
          <a:cxnLst/>
          <a:rect l="0" t="0" r="0" b="0"/>
          <a:pathLst>
            <a:path>
              <a:moveTo>
                <a:pt x="0" y="21408"/>
              </a:moveTo>
              <a:lnTo>
                <a:pt x="570904" y="21408"/>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43297" y="4504185"/>
        <a:ext cx="28545" cy="28545"/>
      </dsp:txXfrm>
    </dsp:sp>
    <dsp:sp modelId="{FAFCF202-B97F-4707-BC24-0087997FCDDA}">
      <dsp:nvSpPr>
        <dsp:cNvPr id="0" name=""/>
        <dsp:cNvSpPr/>
      </dsp:nvSpPr>
      <dsp:spPr>
        <a:xfrm>
          <a:off x="94327" y="3781393"/>
          <a:ext cx="2237896" cy="2306839"/>
        </a:xfrm>
        <a:prstGeom prst="ellipse">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Disciplinary </a:t>
          </a:r>
          <a:r>
            <a:rPr lang="en-US" sz="2200" b="1" kern="1200" dirty="0"/>
            <a:t>Core Ideas</a:t>
          </a:r>
        </a:p>
      </dsp:txBody>
      <dsp:txXfrm>
        <a:off x="422059" y="4119222"/>
        <a:ext cx="1582432" cy="1631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4B13C-E113-47A4-99F6-E5EE427C139C}">
      <dsp:nvSpPr>
        <dsp:cNvPr id="0" name=""/>
        <dsp:cNvSpPr/>
      </dsp:nvSpPr>
      <dsp:spPr>
        <a:xfrm>
          <a:off x="-103072" y="-1982"/>
          <a:ext cx="4754810" cy="6180898"/>
        </a:xfrm>
        <a:prstGeom prst="pie">
          <a:avLst>
            <a:gd name="adj1" fmla="val 5400000"/>
            <a:gd name="adj2" fmla="val 16200000"/>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BD45D-73CC-4FA5-96E5-AD91774A9287}">
      <dsp:nvSpPr>
        <dsp:cNvPr id="0" name=""/>
        <dsp:cNvSpPr/>
      </dsp:nvSpPr>
      <dsp:spPr>
        <a:xfrm>
          <a:off x="2196229" y="0"/>
          <a:ext cx="6633539" cy="6492215"/>
        </a:xfrm>
        <a:prstGeom prst="rect">
          <a:avLst/>
        </a:prstGeom>
        <a:solidFill>
          <a:schemeClr val="lt1">
            <a:alpha val="90000"/>
            <a:hueOff val="0"/>
            <a:satOff val="0"/>
            <a:lumOff val="0"/>
            <a:alphaOff val="0"/>
          </a:schemeClr>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smtClean="0">
            <a:latin typeface="+mn-lt"/>
            <a:cs typeface="Times New Roman" pitchFamily="18" charset="0"/>
          </a:endParaRPr>
        </a:p>
        <a:p>
          <a:pPr lvl="0" algn="l" defTabSz="1244600">
            <a:lnSpc>
              <a:spcPct val="90000"/>
            </a:lnSpc>
            <a:spcBef>
              <a:spcPct val="0"/>
            </a:spcBef>
            <a:spcAft>
              <a:spcPct val="35000"/>
            </a:spcAft>
          </a:pPr>
          <a:endParaRPr lang="en-US" sz="2800" kern="1200" dirty="0" smtClean="0">
            <a:latin typeface="+mn-lt"/>
            <a:cs typeface="Times New Roman" pitchFamily="18" charset="0"/>
          </a:endParaRPr>
        </a:p>
        <a:p>
          <a:pPr lvl="0" algn="l" defTabSz="1244600">
            <a:lnSpc>
              <a:spcPct val="90000"/>
            </a:lnSpc>
            <a:spcBef>
              <a:spcPct val="0"/>
            </a:spcBef>
            <a:spcAft>
              <a:spcPct val="35000"/>
            </a:spcAft>
          </a:pPr>
          <a:endParaRPr lang="en-US" sz="2800" kern="1200" dirty="0" smtClean="0">
            <a:latin typeface="+mn-lt"/>
            <a:cs typeface="Times New Roman" pitchFamily="18" charset="0"/>
          </a:endParaRPr>
        </a:p>
        <a:p>
          <a:pPr lvl="0" algn="l" defTabSz="1244600">
            <a:lnSpc>
              <a:spcPct val="90000"/>
            </a:lnSpc>
            <a:spcBef>
              <a:spcPct val="0"/>
            </a:spcBef>
            <a:spcAft>
              <a:spcPct val="35000"/>
            </a:spcAft>
          </a:pPr>
          <a:r>
            <a:rPr lang="en-US" sz="2400" kern="1200" dirty="0" smtClean="0">
              <a:latin typeface="+mn-lt"/>
              <a:cs typeface="Times New Roman" pitchFamily="18" charset="0"/>
            </a:rPr>
            <a:t>Gathering </a:t>
          </a:r>
          <a:r>
            <a:rPr lang="en-US" sz="2800" kern="1200" dirty="0" smtClean="0">
              <a:latin typeface="+mn-lt"/>
              <a:cs typeface="Times New Roman" pitchFamily="18" charset="0"/>
            </a:rPr>
            <a:t/>
          </a:r>
          <a:br>
            <a:rPr lang="en-US" sz="2800" kern="1200" dirty="0" smtClean="0">
              <a:latin typeface="+mn-lt"/>
              <a:cs typeface="Times New Roman" pitchFamily="18" charset="0"/>
            </a:rPr>
          </a:br>
          <a:endParaRPr lang="en-US" sz="2800" kern="1200" dirty="0">
            <a:latin typeface="+mn-lt"/>
            <a:cs typeface="Times New Roman" pitchFamily="18" charset="0"/>
          </a:endParaRPr>
        </a:p>
      </dsp:txBody>
      <dsp:txXfrm>
        <a:off x="2196229" y="0"/>
        <a:ext cx="6633539" cy="1947668"/>
      </dsp:txXfrm>
    </dsp:sp>
    <dsp:sp modelId="{AF02493E-406B-4A4C-9AEC-1D862CB4E286}">
      <dsp:nvSpPr>
        <dsp:cNvPr id="0" name=""/>
        <dsp:cNvSpPr/>
      </dsp:nvSpPr>
      <dsp:spPr>
        <a:xfrm>
          <a:off x="616714" y="2523629"/>
          <a:ext cx="3100895" cy="4012867"/>
        </a:xfrm>
        <a:prstGeom prst="pie">
          <a:avLst>
            <a:gd name="adj1" fmla="val 5400000"/>
            <a:gd name="adj2" fmla="val 1620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849A80-2A56-4BC9-BE2F-E7F1EAD8CC88}">
      <dsp:nvSpPr>
        <dsp:cNvPr id="0" name=""/>
        <dsp:cNvSpPr/>
      </dsp:nvSpPr>
      <dsp:spPr>
        <a:xfrm>
          <a:off x="2184273" y="2540021"/>
          <a:ext cx="6633356" cy="3952218"/>
        </a:xfrm>
        <a:prstGeom prst="rect">
          <a:avLst/>
        </a:prstGeom>
        <a:solidFill>
          <a:schemeClr val="lt1">
            <a:alpha val="90000"/>
            <a:hueOff val="0"/>
            <a:satOff val="0"/>
            <a:lumOff val="0"/>
            <a:alphaOff val="0"/>
          </a:schemeClr>
        </a:solidFill>
        <a:ln w="15875"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smtClean="0">
            <a:latin typeface="+mn-lt"/>
            <a:cs typeface="Times New Roman" pitchFamily="18" charset="0"/>
          </a:endParaRPr>
        </a:p>
        <a:p>
          <a:pPr lvl="0" algn="l" defTabSz="1244600">
            <a:lnSpc>
              <a:spcPct val="90000"/>
            </a:lnSpc>
            <a:spcBef>
              <a:spcPct val="0"/>
            </a:spcBef>
            <a:spcAft>
              <a:spcPct val="35000"/>
            </a:spcAft>
          </a:pPr>
          <a:r>
            <a:rPr lang="en-US" sz="2400" kern="1200" dirty="0" smtClean="0">
              <a:latin typeface="+mn-lt"/>
              <a:cs typeface="Times New Roman" pitchFamily="18" charset="0"/>
            </a:rPr>
            <a:t>Reasoning</a:t>
          </a:r>
          <a:r>
            <a:rPr lang="en-US" sz="2800" kern="1200" dirty="0" smtClean="0">
              <a:latin typeface="+mn-lt"/>
              <a:cs typeface="Times New Roman" pitchFamily="18" charset="0"/>
            </a:rPr>
            <a:t> </a:t>
          </a:r>
          <a:endParaRPr lang="en-US" sz="2800" kern="1200" dirty="0">
            <a:latin typeface="+mn-lt"/>
            <a:cs typeface="Times New Roman" pitchFamily="18" charset="0"/>
          </a:endParaRPr>
        </a:p>
      </dsp:txBody>
      <dsp:txXfrm>
        <a:off x="2184273" y="2540021"/>
        <a:ext cx="6633356" cy="1824100"/>
      </dsp:txXfrm>
    </dsp:sp>
    <dsp:sp modelId="{0FB5A4C6-7763-4E89-8651-E36353CCE510}">
      <dsp:nvSpPr>
        <dsp:cNvPr id="0" name=""/>
        <dsp:cNvSpPr/>
      </dsp:nvSpPr>
      <dsp:spPr>
        <a:xfrm>
          <a:off x="1572508" y="5168223"/>
          <a:ext cx="1220265" cy="1347050"/>
        </a:xfrm>
        <a:prstGeom prst="pie">
          <a:avLst>
            <a:gd name="adj1" fmla="val 5400000"/>
            <a:gd name="adj2" fmla="val 1620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7D7E49-DBA4-4AC4-BE6F-D7BC5EAD7EA0}">
      <dsp:nvSpPr>
        <dsp:cNvPr id="0" name=""/>
        <dsp:cNvSpPr/>
      </dsp:nvSpPr>
      <dsp:spPr>
        <a:xfrm>
          <a:off x="2229635" y="5190157"/>
          <a:ext cx="6565876" cy="1302082"/>
        </a:xfrm>
        <a:prstGeom prst="rect">
          <a:avLst/>
        </a:prstGeom>
        <a:solidFill>
          <a:schemeClr val="lt1">
            <a:alpha val="90000"/>
            <a:hueOff val="0"/>
            <a:satOff val="0"/>
            <a:lumOff val="0"/>
            <a:alphaOff val="0"/>
          </a:schemeClr>
        </a:solidFill>
        <a:ln w="15875"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ts val="492"/>
            </a:spcAft>
          </a:pPr>
          <a:r>
            <a:rPr lang="en-US" sz="1800" kern="1200" dirty="0" smtClean="0">
              <a:latin typeface="+mn-lt"/>
              <a:cs typeface="Times New Roman" pitchFamily="18" charset="0"/>
            </a:rPr>
            <a:t>Communicating</a:t>
          </a:r>
        </a:p>
      </dsp:txBody>
      <dsp:txXfrm>
        <a:off x="2229635" y="5190157"/>
        <a:ext cx="6565876" cy="1302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4B13C-E113-47A4-99F6-E5EE427C139C}">
      <dsp:nvSpPr>
        <dsp:cNvPr id="0" name=""/>
        <dsp:cNvSpPr/>
      </dsp:nvSpPr>
      <dsp:spPr>
        <a:xfrm>
          <a:off x="-103072" y="-1982"/>
          <a:ext cx="4754810" cy="6180898"/>
        </a:xfrm>
        <a:prstGeom prst="pie">
          <a:avLst>
            <a:gd name="adj1" fmla="val 5400000"/>
            <a:gd name="adj2" fmla="val 16200000"/>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BD45D-73CC-4FA5-96E5-AD91774A9287}">
      <dsp:nvSpPr>
        <dsp:cNvPr id="0" name=""/>
        <dsp:cNvSpPr/>
      </dsp:nvSpPr>
      <dsp:spPr>
        <a:xfrm>
          <a:off x="2196229" y="0"/>
          <a:ext cx="6633539" cy="6492215"/>
        </a:xfrm>
        <a:prstGeom prst="rect">
          <a:avLst/>
        </a:prstGeom>
        <a:solidFill>
          <a:schemeClr val="lt1">
            <a:alpha val="90000"/>
            <a:hueOff val="0"/>
            <a:satOff val="0"/>
            <a:lumOff val="0"/>
            <a:alphaOff val="0"/>
          </a:schemeClr>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smtClean="0">
            <a:latin typeface="+mn-lt"/>
            <a:cs typeface="Times New Roman" pitchFamily="18" charset="0"/>
          </a:endParaRPr>
        </a:p>
        <a:p>
          <a:pPr lvl="0" algn="l" defTabSz="1244600">
            <a:lnSpc>
              <a:spcPct val="90000"/>
            </a:lnSpc>
            <a:spcBef>
              <a:spcPct val="0"/>
            </a:spcBef>
            <a:spcAft>
              <a:spcPct val="35000"/>
            </a:spcAft>
          </a:pPr>
          <a:endParaRPr lang="en-US" sz="2800" kern="1200" dirty="0" smtClean="0">
            <a:latin typeface="+mn-lt"/>
            <a:cs typeface="Times New Roman" pitchFamily="18" charset="0"/>
          </a:endParaRPr>
        </a:p>
        <a:p>
          <a:pPr lvl="0" algn="l" defTabSz="1244600">
            <a:lnSpc>
              <a:spcPct val="90000"/>
            </a:lnSpc>
            <a:spcBef>
              <a:spcPct val="0"/>
            </a:spcBef>
            <a:spcAft>
              <a:spcPct val="35000"/>
            </a:spcAft>
          </a:pPr>
          <a:endParaRPr lang="en-US" sz="2800" kern="1200" dirty="0" smtClean="0">
            <a:latin typeface="+mn-lt"/>
            <a:cs typeface="Times New Roman" pitchFamily="18" charset="0"/>
          </a:endParaRPr>
        </a:p>
        <a:p>
          <a:pPr lvl="0" algn="l" defTabSz="1244600">
            <a:lnSpc>
              <a:spcPct val="90000"/>
            </a:lnSpc>
            <a:spcBef>
              <a:spcPct val="0"/>
            </a:spcBef>
            <a:spcAft>
              <a:spcPct val="35000"/>
            </a:spcAft>
          </a:pPr>
          <a:r>
            <a:rPr lang="en-US" sz="2400" kern="1200" dirty="0" smtClean="0">
              <a:latin typeface="+mn-lt"/>
              <a:cs typeface="Times New Roman" pitchFamily="18" charset="0"/>
            </a:rPr>
            <a:t>Gathering </a:t>
          </a:r>
          <a:r>
            <a:rPr lang="en-US" sz="2800" kern="1200" dirty="0" smtClean="0">
              <a:latin typeface="+mn-lt"/>
              <a:cs typeface="Times New Roman" pitchFamily="18" charset="0"/>
            </a:rPr>
            <a:t/>
          </a:r>
          <a:br>
            <a:rPr lang="en-US" sz="2800" kern="1200" dirty="0" smtClean="0">
              <a:latin typeface="+mn-lt"/>
              <a:cs typeface="Times New Roman" pitchFamily="18" charset="0"/>
            </a:rPr>
          </a:br>
          <a:endParaRPr lang="en-US" sz="2800" kern="1200" dirty="0">
            <a:latin typeface="+mn-lt"/>
            <a:cs typeface="Times New Roman" pitchFamily="18" charset="0"/>
          </a:endParaRPr>
        </a:p>
      </dsp:txBody>
      <dsp:txXfrm>
        <a:off x="2196229" y="0"/>
        <a:ext cx="6633539" cy="1947668"/>
      </dsp:txXfrm>
    </dsp:sp>
    <dsp:sp modelId="{AF02493E-406B-4A4C-9AEC-1D862CB4E286}">
      <dsp:nvSpPr>
        <dsp:cNvPr id="0" name=""/>
        <dsp:cNvSpPr/>
      </dsp:nvSpPr>
      <dsp:spPr>
        <a:xfrm>
          <a:off x="616714" y="2523629"/>
          <a:ext cx="3100895" cy="4012867"/>
        </a:xfrm>
        <a:prstGeom prst="pie">
          <a:avLst>
            <a:gd name="adj1" fmla="val 5400000"/>
            <a:gd name="adj2" fmla="val 1620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849A80-2A56-4BC9-BE2F-E7F1EAD8CC88}">
      <dsp:nvSpPr>
        <dsp:cNvPr id="0" name=""/>
        <dsp:cNvSpPr/>
      </dsp:nvSpPr>
      <dsp:spPr>
        <a:xfrm>
          <a:off x="2184273" y="2540021"/>
          <a:ext cx="6633356" cy="3952218"/>
        </a:xfrm>
        <a:prstGeom prst="rect">
          <a:avLst/>
        </a:prstGeom>
        <a:solidFill>
          <a:schemeClr val="lt1">
            <a:alpha val="90000"/>
            <a:hueOff val="0"/>
            <a:satOff val="0"/>
            <a:lumOff val="0"/>
            <a:alphaOff val="0"/>
          </a:schemeClr>
        </a:solidFill>
        <a:ln w="15875"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smtClean="0">
            <a:latin typeface="+mn-lt"/>
            <a:cs typeface="Times New Roman" pitchFamily="18" charset="0"/>
          </a:endParaRPr>
        </a:p>
        <a:p>
          <a:pPr lvl="0" algn="l" defTabSz="1244600">
            <a:lnSpc>
              <a:spcPct val="90000"/>
            </a:lnSpc>
            <a:spcBef>
              <a:spcPct val="0"/>
            </a:spcBef>
            <a:spcAft>
              <a:spcPct val="35000"/>
            </a:spcAft>
          </a:pPr>
          <a:r>
            <a:rPr lang="en-US" sz="2400" kern="1200" dirty="0" smtClean="0">
              <a:latin typeface="+mn-lt"/>
              <a:cs typeface="Times New Roman" pitchFamily="18" charset="0"/>
            </a:rPr>
            <a:t>Reasoning</a:t>
          </a:r>
          <a:r>
            <a:rPr lang="en-US" sz="2800" kern="1200" dirty="0" smtClean="0">
              <a:latin typeface="+mn-lt"/>
              <a:cs typeface="Times New Roman" pitchFamily="18" charset="0"/>
            </a:rPr>
            <a:t> </a:t>
          </a:r>
          <a:endParaRPr lang="en-US" sz="2800" kern="1200" dirty="0">
            <a:latin typeface="+mn-lt"/>
            <a:cs typeface="Times New Roman" pitchFamily="18" charset="0"/>
          </a:endParaRPr>
        </a:p>
      </dsp:txBody>
      <dsp:txXfrm>
        <a:off x="2184273" y="2540021"/>
        <a:ext cx="6633356" cy="1824100"/>
      </dsp:txXfrm>
    </dsp:sp>
    <dsp:sp modelId="{0FB5A4C6-7763-4E89-8651-E36353CCE510}">
      <dsp:nvSpPr>
        <dsp:cNvPr id="0" name=""/>
        <dsp:cNvSpPr/>
      </dsp:nvSpPr>
      <dsp:spPr>
        <a:xfrm>
          <a:off x="1572508" y="5168223"/>
          <a:ext cx="1220265" cy="1347050"/>
        </a:xfrm>
        <a:prstGeom prst="pie">
          <a:avLst>
            <a:gd name="adj1" fmla="val 5400000"/>
            <a:gd name="adj2" fmla="val 1620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7D7E49-DBA4-4AC4-BE6F-D7BC5EAD7EA0}">
      <dsp:nvSpPr>
        <dsp:cNvPr id="0" name=""/>
        <dsp:cNvSpPr/>
      </dsp:nvSpPr>
      <dsp:spPr>
        <a:xfrm>
          <a:off x="2229635" y="5190157"/>
          <a:ext cx="6565876" cy="1302082"/>
        </a:xfrm>
        <a:prstGeom prst="rect">
          <a:avLst/>
        </a:prstGeom>
        <a:solidFill>
          <a:schemeClr val="lt1">
            <a:alpha val="90000"/>
            <a:hueOff val="0"/>
            <a:satOff val="0"/>
            <a:lumOff val="0"/>
            <a:alphaOff val="0"/>
          </a:schemeClr>
        </a:solidFill>
        <a:ln w="15875"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ts val="492"/>
            </a:spcAft>
          </a:pPr>
          <a:r>
            <a:rPr lang="en-US" sz="1800" kern="1200" dirty="0" smtClean="0">
              <a:latin typeface="+mn-lt"/>
              <a:cs typeface="Times New Roman" pitchFamily="18" charset="0"/>
            </a:rPr>
            <a:t>Communicating</a:t>
          </a:r>
        </a:p>
      </dsp:txBody>
      <dsp:txXfrm>
        <a:off x="2229635" y="5190157"/>
        <a:ext cx="6565876" cy="1302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C850B-6846-4949-9B00-1A1D99228E12}">
      <dsp:nvSpPr>
        <dsp:cNvPr id="0" name=""/>
        <dsp:cNvSpPr/>
      </dsp:nvSpPr>
      <dsp:spPr>
        <a:xfrm>
          <a:off x="111277" y="3302004"/>
          <a:ext cx="3317721" cy="3174999"/>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100000"/>
            </a:lnSpc>
            <a:spcBef>
              <a:spcPct val="0"/>
            </a:spcBef>
            <a:spcAft>
              <a:spcPts val="0"/>
            </a:spcAft>
          </a:pPr>
          <a:r>
            <a:rPr lang="en-US" sz="3600" kern="1200" dirty="0" smtClean="0"/>
            <a:t>Systems</a:t>
          </a:r>
        </a:p>
        <a:p>
          <a:pPr lvl="0" algn="ctr" defTabSz="1600200">
            <a:lnSpc>
              <a:spcPct val="90000"/>
            </a:lnSpc>
            <a:spcBef>
              <a:spcPct val="0"/>
            </a:spcBef>
            <a:spcAft>
              <a:spcPct val="35000"/>
            </a:spcAft>
          </a:pPr>
          <a:r>
            <a:rPr lang="en-US" sz="2000" kern="1200" dirty="0" smtClean="0"/>
            <a:t/>
          </a:r>
          <a:br>
            <a:rPr lang="en-US" sz="2000" kern="1200" dirty="0" smtClean="0"/>
          </a:br>
          <a:r>
            <a:rPr lang="en-US" sz="2000" kern="1200" dirty="0" smtClean="0"/>
            <a:t>Scale and Proportion </a:t>
          </a:r>
          <a:br>
            <a:rPr lang="en-US" sz="2000" kern="1200" dirty="0" smtClean="0"/>
          </a:br>
          <a:r>
            <a:rPr lang="en-US" sz="2000" kern="1200" dirty="0" smtClean="0"/>
            <a:t>Stability and Change</a:t>
          </a:r>
          <a:br>
            <a:rPr lang="en-US" sz="2000" kern="1200" dirty="0" smtClean="0"/>
          </a:br>
          <a:r>
            <a:rPr lang="en-US" sz="2000" kern="1200" dirty="0" smtClean="0"/>
            <a:t>Matter and Energy</a:t>
          </a:r>
        </a:p>
        <a:p>
          <a:pPr lvl="0" algn="ctr" defTabSz="1600200">
            <a:lnSpc>
              <a:spcPct val="90000"/>
            </a:lnSpc>
            <a:spcBef>
              <a:spcPct val="0"/>
            </a:spcBef>
            <a:spcAft>
              <a:spcPct val="35000"/>
            </a:spcAft>
          </a:pPr>
          <a:endParaRPr lang="en-US" sz="1600" i="1" kern="1200" dirty="0"/>
        </a:p>
      </dsp:txBody>
      <dsp:txXfrm>
        <a:off x="597146" y="3766972"/>
        <a:ext cx="2345983" cy="2245063"/>
      </dsp:txXfrm>
    </dsp:sp>
    <dsp:sp modelId="{4B76B56C-13EE-49CB-8575-E3F1BE21ED60}">
      <dsp:nvSpPr>
        <dsp:cNvPr id="0" name=""/>
        <dsp:cNvSpPr/>
      </dsp:nvSpPr>
      <dsp:spPr>
        <a:xfrm rot="18624340">
          <a:off x="2611551" y="3194000"/>
          <a:ext cx="1172771" cy="36364"/>
        </a:xfrm>
        <a:custGeom>
          <a:avLst/>
          <a:gdLst/>
          <a:ahLst/>
          <a:cxnLst/>
          <a:rect l="0" t="0" r="0" b="0"/>
          <a:pathLst>
            <a:path>
              <a:moveTo>
                <a:pt x="0" y="18182"/>
              </a:moveTo>
              <a:lnTo>
                <a:pt x="1172771" y="18182"/>
              </a:lnTo>
            </a:path>
          </a:pathLst>
        </a:custGeom>
        <a:noFill/>
        <a:ln w="15875" cap="flat" cmpd="sng" algn="ctr">
          <a:solidFill>
            <a:srgbClr val="FF0000"/>
          </a:solidFill>
          <a:prstDash val="solid"/>
          <a:headEnd type="arrow"/>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68617" y="3182863"/>
        <a:ext cx="58638" cy="58638"/>
      </dsp:txXfrm>
    </dsp:sp>
    <dsp:sp modelId="{B0F2B725-46AE-4A52-AFEE-CDDF5B803812}">
      <dsp:nvSpPr>
        <dsp:cNvPr id="0" name=""/>
        <dsp:cNvSpPr/>
      </dsp:nvSpPr>
      <dsp:spPr>
        <a:xfrm>
          <a:off x="2971799" y="-1"/>
          <a:ext cx="3271410" cy="3112561"/>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dirty="0" smtClean="0"/>
        </a:p>
        <a:p>
          <a:pPr lvl="0" algn="ctr" defTabSz="1422400">
            <a:lnSpc>
              <a:spcPct val="90000"/>
            </a:lnSpc>
            <a:spcBef>
              <a:spcPct val="0"/>
            </a:spcBef>
            <a:spcAft>
              <a:spcPct val="35000"/>
            </a:spcAft>
          </a:pPr>
          <a:r>
            <a:rPr lang="en-US" sz="3200" kern="1200" dirty="0" smtClean="0"/>
            <a:t>Causality </a:t>
          </a:r>
          <a:r>
            <a:rPr lang="en-US" sz="2800" kern="1200" dirty="0" smtClean="0"/>
            <a:t/>
          </a:r>
          <a:br>
            <a:rPr lang="en-US" sz="2800" kern="1200" dirty="0" smtClean="0"/>
          </a:br>
          <a:r>
            <a:rPr lang="en-US" sz="2400" kern="1200" dirty="0" smtClean="0"/>
            <a:t>Cause and Effect</a:t>
          </a:r>
        </a:p>
        <a:p>
          <a:pPr lvl="0" algn="ctr" defTabSz="1422400">
            <a:lnSpc>
              <a:spcPct val="90000"/>
            </a:lnSpc>
            <a:spcBef>
              <a:spcPct val="0"/>
            </a:spcBef>
            <a:spcAft>
              <a:spcPct val="35000"/>
            </a:spcAft>
          </a:pPr>
          <a:r>
            <a:rPr lang="en-US" sz="1800" kern="1200" dirty="0" smtClean="0"/>
            <a:t>Structure and Function</a:t>
          </a:r>
        </a:p>
        <a:p>
          <a:pPr lvl="0" algn="ctr" defTabSz="1422400">
            <a:lnSpc>
              <a:spcPct val="90000"/>
            </a:lnSpc>
            <a:spcBef>
              <a:spcPct val="0"/>
            </a:spcBef>
            <a:spcAft>
              <a:spcPct val="35000"/>
            </a:spcAft>
          </a:pPr>
          <a:endParaRPr lang="en-US" sz="1800" kern="1200" dirty="0" smtClean="0"/>
        </a:p>
        <a:p>
          <a:pPr lvl="0" algn="ctr" defTabSz="1422400">
            <a:lnSpc>
              <a:spcPct val="90000"/>
            </a:lnSpc>
            <a:spcBef>
              <a:spcPct val="0"/>
            </a:spcBef>
            <a:spcAft>
              <a:spcPct val="35000"/>
            </a:spcAft>
          </a:pPr>
          <a:r>
            <a:rPr lang="en-US" sz="1800" kern="1200" dirty="0" smtClean="0"/>
            <a:t> </a:t>
          </a:r>
        </a:p>
      </dsp:txBody>
      <dsp:txXfrm>
        <a:off x="3450886" y="455823"/>
        <a:ext cx="2313236" cy="2200913"/>
      </dsp:txXfrm>
    </dsp:sp>
    <dsp:sp modelId="{2C25494B-8CE6-4C64-B6CD-CE2B29FFFD1B}">
      <dsp:nvSpPr>
        <dsp:cNvPr id="0" name=""/>
        <dsp:cNvSpPr/>
      </dsp:nvSpPr>
      <dsp:spPr>
        <a:xfrm rot="21563851">
          <a:off x="3428832" y="4841057"/>
          <a:ext cx="2438731" cy="36364"/>
        </a:xfrm>
        <a:custGeom>
          <a:avLst/>
          <a:gdLst/>
          <a:ahLst/>
          <a:cxnLst/>
          <a:rect l="0" t="0" r="0" b="0"/>
          <a:pathLst>
            <a:path>
              <a:moveTo>
                <a:pt x="0" y="18182"/>
              </a:moveTo>
              <a:lnTo>
                <a:pt x="2438731" y="18182"/>
              </a:lnTo>
            </a:path>
          </a:pathLst>
        </a:custGeom>
        <a:noFill/>
        <a:ln w="15875" cap="flat" cmpd="sng" algn="ctr">
          <a:solidFill>
            <a:srgbClr val="FF0000"/>
          </a:solidFill>
          <a:prstDash val="solid"/>
          <a:headEnd type="arrow"/>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587229" y="4798271"/>
        <a:ext cx="121936" cy="121936"/>
      </dsp:txXfrm>
    </dsp:sp>
    <dsp:sp modelId="{A5A73D98-479C-4669-860B-4DC8A0EBCFB9}">
      <dsp:nvSpPr>
        <dsp:cNvPr id="0" name=""/>
        <dsp:cNvSpPr/>
      </dsp:nvSpPr>
      <dsp:spPr>
        <a:xfrm>
          <a:off x="5867405" y="3352786"/>
          <a:ext cx="3062333" cy="2955061"/>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Patterns</a:t>
          </a:r>
          <a:endParaRPr lang="en-US" sz="3200" kern="1200" dirty="0"/>
        </a:p>
      </dsp:txBody>
      <dsp:txXfrm>
        <a:off x="6315873" y="3785545"/>
        <a:ext cx="2165397" cy="20895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0C53B-C6EE-ED40-BD65-5DE77BEDC3EC}">
      <dsp:nvSpPr>
        <dsp:cNvPr id="0" name=""/>
        <dsp:cNvSpPr/>
      </dsp:nvSpPr>
      <dsp:spPr>
        <a:xfrm>
          <a:off x="1783797" y="970917"/>
          <a:ext cx="5300372" cy="5300372"/>
        </a:xfrm>
        <a:prstGeom prst="blockArc">
          <a:avLst>
            <a:gd name="adj1" fmla="val 9000000"/>
            <a:gd name="adj2" fmla="val 16200000"/>
            <a:gd name="adj3" fmla="val 4642"/>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sp>
    <dsp:sp modelId="{F5332767-9A91-174F-A99C-47F1B46F1A18}">
      <dsp:nvSpPr>
        <dsp:cNvPr id="0" name=""/>
        <dsp:cNvSpPr/>
      </dsp:nvSpPr>
      <dsp:spPr>
        <a:xfrm>
          <a:off x="1783797" y="970917"/>
          <a:ext cx="5300372" cy="5300372"/>
        </a:xfrm>
        <a:prstGeom prst="blockArc">
          <a:avLst>
            <a:gd name="adj1" fmla="val 1800000"/>
            <a:gd name="adj2" fmla="val 9000000"/>
            <a:gd name="adj3" fmla="val 4642"/>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sp>
    <dsp:sp modelId="{78935DBF-DA35-EC44-8DB9-0EC9F6122B18}">
      <dsp:nvSpPr>
        <dsp:cNvPr id="0" name=""/>
        <dsp:cNvSpPr/>
      </dsp:nvSpPr>
      <dsp:spPr>
        <a:xfrm>
          <a:off x="1783797" y="970917"/>
          <a:ext cx="5300372" cy="5300372"/>
        </a:xfrm>
        <a:prstGeom prst="blockArc">
          <a:avLst>
            <a:gd name="adj1" fmla="val 16200000"/>
            <a:gd name="adj2" fmla="val 1800000"/>
            <a:gd name="adj3" fmla="val 4642"/>
          </a:avLst>
        </a:prstGeom>
        <a:gradFill rotWithShape="0">
          <a:gsLst>
            <a:gs pos="0">
              <a:schemeClr val="accent2">
                <a:hueOff val="0"/>
                <a:satOff val="0"/>
                <a:lumOff val="0"/>
                <a:alphaOff val="0"/>
              </a:schemeClr>
            </a:gs>
            <a:gs pos="100000">
              <a:schemeClr val="accent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sp>
    <dsp:sp modelId="{83C2303A-330F-B84A-A5CA-963889347A38}">
      <dsp:nvSpPr>
        <dsp:cNvPr id="0" name=""/>
        <dsp:cNvSpPr/>
      </dsp:nvSpPr>
      <dsp:spPr>
        <a:xfrm>
          <a:off x="3282608" y="2290777"/>
          <a:ext cx="2454965" cy="2533807"/>
        </a:xfrm>
        <a:prstGeom prst="ellipse">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Phenomena</a:t>
          </a:r>
          <a:endParaRPr lang="en-US" sz="2500" kern="1200" dirty="0"/>
        </a:p>
      </dsp:txBody>
      <dsp:txXfrm>
        <a:off x="3642129" y="2661844"/>
        <a:ext cx="1735923" cy="1791673"/>
      </dsp:txXfrm>
    </dsp:sp>
    <dsp:sp modelId="{C555B37E-CD84-514D-B118-158591A5856C}">
      <dsp:nvSpPr>
        <dsp:cNvPr id="0" name=""/>
        <dsp:cNvSpPr/>
      </dsp:nvSpPr>
      <dsp:spPr>
        <a:xfrm>
          <a:off x="3149599" y="-175962"/>
          <a:ext cx="2568768" cy="2416784"/>
        </a:xfrm>
        <a:prstGeom prst="ellipse">
          <a:avLst/>
        </a:prstGeom>
        <a:gradFill rotWithShape="0">
          <a:gsLst>
            <a:gs pos="0">
              <a:schemeClr val="accent2">
                <a:hueOff val="0"/>
                <a:satOff val="0"/>
                <a:lumOff val="0"/>
                <a:alphaOff val="0"/>
              </a:schemeClr>
            </a:gs>
            <a:gs pos="100000">
              <a:schemeClr val="accent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Defining Systems to  Investigate </a:t>
          </a:r>
          <a:endParaRPr lang="en-US" sz="2300" kern="1200" dirty="0"/>
        </a:p>
      </dsp:txBody>
      <dsp:txXfrm>
        <a:off x="3525786" y="177968"/>
        <a:ext cx="1816394" cy="1708924"/>
      </dsp:txXfrm>
    </dsp:sp>
    <dsp:sp modelId="{D9605089-D0D0-1645-8ADE-4948ABBB0C65}">
      <dsp:nvSpPr>
        <dsp:cNvPr id="0" name=""/>
        <dsp:cNvSpPr/>
      </dsp:nvSpPr>
      <dsp:spPr>
        <a:xfrm>
          <a:off x="5414131" y="3650518"/>
          <a:ext cx="2523421" cy="2529845"/>
        </a:xfrm>
        <a:prstGeom prst="ellipse">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Finding and Using Patterns as Evidence</a:t>
          </a:r>
          <a:endParaRPr lang="en-US" sz="2300" kern="1200" dirty="0"/>
        </a:p>
      </dsp:txBody>
      <dsp:txXfrm>
        <a:off x="5783677" y="4021005"/>
        <a:ext cx="1784329" cy="1788871"/>
      </dsp:txXfrm>
    </dsp:sp>
    <dsp:sp modelId="{A1290314-94B2-D449-AF18-7BC7ED207FBE}">
      <dsp:nvSpPr>
        <dsp:cNvPr id="0" name=""/>
        <dsp:cNvSpPr/>
      </dsp:nvSpPr>
      <dsp:spPr>
        <a:xfrm>
          <a:off x="863547" y="3599720"/>
          <a:ext cx="2657157" cy="2631442"/>
        </a:xfrm>
        <a:prstGeom prst="ellipse">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Determining </a:t>
          </a:r>
          <a:br>
            <a:rPr lang="en-US" sz="2300" kern="1200" dirty="0" smtClean="0"/>
          </a:br>
          <a:r>
            <a:rPr lang="en-US" sz="2300" kern="1200" dirty="0" smtClean="0"/>
            <a:t>Cause and Effect Relationships</a:t>
          </a:r>
          <a:endParaRPr lang="en-US" sz="2300" kern="1200" dirty="0"/>
        </a:p>
      </dsp:txBody>
      <dsp:txXfrm>
        <a:off x="1252679" y="3985086"/>
        <a:ext cx="1878893" cy="18607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B92C8-513E-4765-893A-05177A6F6BB9}">
      <dsp:nvSpPr>
        <dsp:cNvPr id="0" name=""/>
        <dsp:cNvSpPr/>
      </dsp:nvSpPr>
      <dsp:spPr>
        <a:xfrm>
          <a:off x="2761011" y="2406228"/>
          <a:ext cx="3118675" cy="3132521"/>
        </a:xfrm>
        <a:prstGeom prst="ellipse">
          <a:avLst/>
        </a:prstGeom>
        <a:solidFill>
          <a:srgbClr val="FF0000"/>
        </a:soli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3D Student Performances </a:t>
          </a:r>
        </a:p>
        <a:p>
          <a:pPr lvl="0" algn="ctr" defTabSz="1066800">
            <a:lnSpc>
              <a:spcPct val="80000"/>
            </a:lnSpc>
            <a:spcBef>
              <a:spcPct val="0"/>
            </a:spcBef>
            <a:spcAft>
              <a:spcPct val="35000"/>
            </a:spcAft>
          </a:pPr>
          <a:r>
            <a:rPr lang="en-US" sz="1600" i="1" kern="1200" dirty="0" smtClean="0">
              <a:solidFill>
                <a:srgbClr val="FFFF00"/>
              </a:solidFill>
            </a:rPr>
            <a:t>1. Instruction</a:t>
          </a:r>
        </a:p>
        <a:p>
          <a:pPr lvl="0" algn="ctr" defTabSz="1066800">
            <a:lnSpc>
              <a:spcPct val="80000"/>
            </a:lnSpc>
            <a:spcBef>
              <a:spcPct val="0"/>
            </a:spcBef>
            <a:spcAft>
              <a:spcPct val="35000"/>
            </a:spcAft>
          </a:pPr>
          <a:r>
            <a:rPr lang="en-US" sz="1600" i="1" kern="1200" dirty="0" smtClean="0">
              <a:solidFill>
                <a:srgbClr val="FFFF00"/>
              </a:solidFill>
            </a:rPr>
            <a:t>2. Assessment </a:t>
          </a:r>
        </a:p>
        <a:p>
          <a:pPr lvl="0" algn="ctr" defTabSz="1066800">
            <a:lnSpc>
              <a:spcPct val="80000"/>
            </a:lnSpc>
            <a:spcBef>
              <a:spcPct val="0"/>
            </a:spcBef>
            <a:spcAft>
              <a:spcPct val="35000"/>
            </a:spcAft>
          </a:pPr>
          <a:r>
            <a:rPr lang="en-US" sz="1600" i="1" kern="1200" dirty="0" smtClean="0">
              <a:solidFill>
                <a:srgbClr val="FFFF00"/>
              </a:solidFill>
            </a:rPr>
            <a:t>3. Instructional Materials</a:t>
          </a:r>
        </a:p>
        <a:p>
          <a:pPr lvl="0" algn="ctr" defTabSz="1066800">
            <a:lnSpc>
              <a:spcPct val="80000"/>
            </a:lnSpc>
            <a:spcBef>
              <a:spcPct val="0"/>
            </a:spcBef>
            <a:spcAft>
              <a:spcPct val="35000"/>
            </a:spcAft>
          </a:pPr>
          <a:r>
            <a:rPr lang="en-US" sz="1600" i="1" kern="1200" dirty="0" smtClean="0">
              <a:solidFill>
                <a:srgbClr val="FFFF00"/>
              </a:solidFill>
            </a:rPr>
            <a:t>4. Professional Development  </a:t>
          </a:r>
          <a:r>
            <a:rPr lang="en-US" sz="2000" kern="1200" dirty="0" smtClean="0"/>
            <a:t/>
          </a:r>
          <a:br>
            <a:rPr lang="en-US" sz="2000" kern="1200" dirty="0" smtClean="0"/>
          </a:br>
          <a:endParaRPr lang="en-US" sz="2000" kern="1200" dirty="0" smtClean="0"/>
        </a:p>
      </dsp:txBody>
      <dsp:txXfrm>
        <a:off x="3217730" y="2864975"/>
        <a:ext cx="2205237" cy="2215027"/>
      </dsp:txXfrm>
    </dsp:sp>
    <dsp:sp modelId="{204D5AD2-ABB9-4879-81A2-8BEBDCB7910B}">
      <dsp:nvSpPr>
        <dsp:cNvPr id="0" name=""/>
        <dsp:cNvSpPr/>
      </dsp:nvSpPr>
      <dsp:spPr>
        <a:xfrm rot="16200000">
          <a:off x="4179928" y="2244398"/>
          <a:ext cx="280841" cy="42817"/>
        </a:xfrm>
        <a:custGeom>
          <a:avLst/>
          <a:gdLst/>
          <a:ahLst/>
          <a:cxnLst/>
          <a:rect l="0" t="0" r="0" b="0"/>
          <a:pathLst>
            <a:path>
              <a:moveTo>
                <a:pt x="0" y="21408"/>
              </a:moveTo>
              <a:lnTo>
                <a:pt x="280841" y="21408"/>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13328" y="2258786"/>
        <a:ext cx="14042" cy="14042"/>
      </dsp:txXfrm>
    </dsp:sp>
    <dsp:sp modelId="{DF8DE72F-0237-4127-B4CC-7E316B30E0F1}">
      <dsp:nvSpPr>
        <dsp:cNvPr id="0" name=""/>
        <dsp:cNvSpPr/>
      </dsp:nvSpPr>
      <dsp:spPr>
        <a:xfrm>
          <a:off x="3251460" y="5099"/>
          <a:ext cx="2137778" cy="2120286"/>
        </a:xfrm>
        <a:prstGeom prst="ellipse">
          <a:avLst/>
        </a:prstGeom>
        <a:solidFill>
          <a:srgbClr val="0000FF"/>
        </a:soli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t>Science and Engineering  Practices</a:t>
          </a:r>
        </a:p>
      </dsp:txBody>
      <dsp:txXfrm>
        <a:off x="3564530" y="315608"/>
        <a:ext cx="1511638" cy="1499268"/>
      </dsp:txXfrm>
    </dsp:sp>
    <dsp:sp modelId="{C079A98D-0E39-4241-9A76-EF9419DB979D}">
      <dsp:nvSpPr>
        <dsp:cNvPr id="0" name=""/>
        <dsp:cNvSpPr/>
      </dsp:nvSpPr>
      <dsp:spPr>
        <a:xfrm rot="1028422">
          <a:off x="5799266" y="4488682"/>
          <a:ext cx="528428" cy="42817"/>
        </a:xfrm>
        <a:custGeom>
          <a:avLst/>
          <a:gdLst/>
          <a:ahLst/>
          <a:cxnLst/>
          <a:rect l="0" t="0" r="0" b="0"/>
          <a:pathLst>
            <a:path>
              <a:moveTo>
                <a:pt x="0" y="21408"/>
              </a:moveTo>
              <a:lnTo>
                <a:pt x="528428" y="21408"/>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50269" y="4496880"/>
        <a:ext cx="26421" cy="26421"/>
      </dsp:txXfrm>
    </dsp:sp>
    <dsp:sp modelId="{64708977-827E-47E6-A167-5D21AA92AE7C}">
      <dsp:nvSpPr>
        <dsp:cNvPr id="0" name=""/>
        <dsp:cNvSpPr/>
      </dsp:nvSpPr>
      <dsp:spPr>
        <a:xfrm>
          <a:off x="6268406" y="3810415"/>
          <a:ext cx="2177698" cy="2197382"/>
        </a:xfrm>
        <a:prstGeom prst="ellipse">
          <a:avLst/>
        </a:prstGeom>
        <a:solidFill>
          <a:srgbClr val="008000"/>
        </a:soli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t>Crosscutting </a:t>
          </a:r>
        </a:p>
        <a:p>
          <a:pPr lvl="0" algn="ctr" defTabSz="977900">
            <a:lnSpc>
              <a:spcPct val="90000"/>
            </a:lnSpc>
            <a:spcBef>
              <a:spcPct val="0"/>
            </a:spcBef>
            <a:spcAft>
              <a:spcPct val="35000"/>
            </a:spcAft>
          </a:pPr>
          <a:r>
            <a:rPr lang="en-US" sz="2200" b="1" kern="1200" dirty="0"/>
            <a:t>Concepts</a:t>
          </a:r>
        </a:p>
      </dsp:txBody>
      <dsp:txXfrm>
        <a:off x="6587322" y="4132214"/>
        <a:ext cx="1539866" cy="1553784"/>
      </dsp:txXfrm>
    </dsp:sp>
    <dsp:sp modelId="{69B52478-9291-4B7D-8350-B760C1F12979}">
      <dsp:nvSpPr>
        <dsp:cNvPr id="0" name=""/>
        <dsp:cNvSpPr/>
      </dsp:nvSpPr>
      <dsp:spPr>
        <a:xfrm rot="9767471">
          <a:off x="2272118" y="4497049"/>
          <a:ext cx="570904" cy="42817"/>
        </a:xfrm>
        <a:custGeom>
          <a:avLst/>
          <a:gdLst/>
          <a:ahLst/>
          <a:cxnLst/>
          <a:rect l="0" t="0" r="0" b="0"/>
          <a:pathLst>
            <a:path>
              <a:moveTo>
                <a:pt x="0" y="21408"/>
              </a:moveTo>
              <a:lnTo>
                <a:pt x="570904" y="21408"/>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43297" y="4504185"/>
        <a:ext cx="28545" cy="28545"/>
      </dsp:txXfrm>
    </dsp:sp>
    <dsp:sp modelId="{FAFCF202-B97F-4707-BC24-0087997FCDDA}">
      <dsp:nvSpPr>
        <dsp:cNvPr id="0" name=""/>
        <dsp:cNvSpPr/>
      </dsp:nvSpPr>
      <dsp:spPr>
        <a:xfrm>
          <a:off x="94327" y="3781393"/>
          <a:ext cx="2237896" cy="2306839"/>
        </a:xfrm>
        <a:prstGeom prst="ellipse">
          <a:avLst/>
        </a:prstGeom>
        <a:solidFill>
          <a:srgbClr val="FF6600"/>
        </a:soli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Disciplinary </a:t>
          </a:r>
          <a:r>
            <a:rPr lang="en-US" sz="2200" b="1" kern="1200" dirty="0"/>
            <a:t>Core Ideas</a:t>
          </a:r>
        </a:p>
      </dsp:txBody>
      <dsp:txXfrm>
        <a:off x="422059" y="4119222"/>
        <a:ext cx="1582432" cy="163118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A37F20-EB74-B24F-A84F-5CC8EA9FC26E}" type="datetimeFigureOut">
              <a:rPr lang="en-US" smtClean="0"/>
              <a:t>9/25/14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D15736-4F50-404A-8701-05EEC41F0F1C}" type="slidenum">
              <a:rPr lang="en-US" smtClean="0"/>
              <a:t>‹#›</a:t>
            </a:fld>
            <a:endParaRPr lang="en-US"/>
          </a:p>
        </p:txBody>
      </p:sp>
    </p:spTree>
    <p:extLst>
      <p:ext uri="{BB962C8B-B14F-4D97-AF65-F5344CB8AC3E}">
        <p14:creationId xmlns:p14="http://schemas.microsoft.com/office/powerpoint/2010/main" val="20541259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Science—and therefore science education—is central to the lives of all Americans, preparing them to be informed citizens in a democracy and knowledgeable consumers.  It is also the case that if the nation is to compete and lead in the global economy and if American students are to be able to pursue expanding employment opportunities in science-related fields, all students must all have a solid K–12 science education that prepares them for college and careers</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a:t>
            </a:fld>
            <a:endParaRPr lang="en-US" dirty="0"/>
          </a:p>
        </p:txBody>
      </p:sp>
    </p:spTree>
    <p:extLst>
      <p:ext uri="{BB962C8B-B14F-4D97-AF65-F5344CB8AC3E}">
        <p14:creationId xmlns:p14="http://schemas.microsoft.com/office/powerpoint/2010/main" val="4147201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we consider shifting</a:t>
            </a:r>
            <a:r>
              <a:rPr lang="en-US" baseline="0" dirty="0" smtClean="0"/>
              <a:t> our practice to embody the intent of KCAS and prepare students to be more successful, all this depends on the willingness of people to change.  One reason teachers are reluctant to take on this change and make the necessary shifts is that large scale assessments do not value the type of learning NGSS/KCAS describes.  There is a disconnect.  And that needs to CHANGE!</a:t>
            </a:r>
            <a:endParaRPr lang="en-US" dirty="0" smtClean="0"/>
          </a:p>
          <a:p>
            <a:endParaRPr lang="en-US" dirty="0"/>
          </a:p>
        </p:txBody>
      </p:sp>
      <p:sp>
        <p:nvSpPr>
          <p:cNvPr id="4" name="Slide Number Placeholder 3"/>
          <p:cNvSpPr>
            <a:spLocks noGrp="1"/>
          </p:cNvSpPr>
          <p:nvPr>
            <p:ph type="sldNum" sz="quarter" idx="10"/>
          </p:nvPr>
        </p:nvSpPr>
        <p:spPr/>
        <p:txBody>
          <a:bodyPr/>
          <a:lstStyle/>
          <a:p>
            <a:fld id="{1DD15736-4F50-404A-8701-05EEC41F0F1C}" type="slidenum">
              <a:rPr lang="en-US" smtClean="0"/>
              <a:t>26</a:t>
            </a:fld>
            <a:endParaRPr lang="en-US"/>
          </a:p>
        </p:txBody>
      </p:sp>
    </p:spTree>
    <p:extLst>
      <p:ext uri="{BB962C8B-B14F-4D97-AF65-F5344CB8AC3E}">
        <p14:creationId xmlns:p14="http://schemas.microsoft.com/office/powerpoint/2010/main" val="2457368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this</a:t>
            </a:r>
            <a:r>
              <a:rPr lang="en-US" baseline="0" dirty="0" smtClean="0"/>
              <a:t> section of the PPT we will introduce the three dimensions. </a:t>
            </a:r>
          </a:p>
          <a:p>
            <a:endParaRPr lang="en-US" baseline="0" dirty="0" smtClean="0"/>
          </a:p>
          <a:p>
            <a:r>
              <a:rPr lang="en-US" baseline="0" dirty="0" smtClean="0"/>
              <a:t>1-    Now think about these dimensions, are they new?  Do they look familiar?  The science practices are similar but not exactly habits of mind from Science for all Americans and inquiry from NSES.  It is import ant to note that is not just skills or not just knowledge but both and taken together.  The book Taking Science to School provided a clear picture of Science Practices.</a:t>
            </a:r>
          </a:p>
          <a:p>
            <a:endParaRPr lang="en-US" baseline="0" dirty="0" smtClean="0"/>
          </a:p>
          <a:p>
            <a:r>
              <a:rPr lang="en-US" baseline="0" dirty="0" smtClean="0"/>
              <a:t>2.    The Core Ideas are similar in many regards to the Benchmarks statements that are found in the AAAS documents.  They are reduced and clarified, but still support the science concepts that are important.  These include life, physical, earth and engineering concepts. </a:t>
            </a:r>
          </a:p>
          <a:p>
            <a:endParaRPr lang="en-US" baseline="0" dirty="0" smtClean="0"/>
          </a:p>
          <a:p>
            <a:r>
              <a:rPr lang="en-US" baseline="0" dirty="0" smtClean="0"/>
              <a:t>3.     Crosscutting Concepts are not new they come from the NSES, Benchmarks and NAEP framework. </a:t>
            </a:r>
            <a:r>
              <a:rPr lang="en-US" sz="1200" kern="1200" dirty="0" smtClean="0">
                <a:solidFill>
                  <a:schemeClr val="tx1"/>
                </a:solidFill>
                <a:latin typeface="+mn-lt"/>
                <a:ea typeface="+mn-ea"/>
                <a:cs typeface="+mn-cs"/>
              </a:rPr>
              <a:t>The crosscutting concepts have application across all domains of science. As such, they provide one way of linking across the domains in Dimension 3. These crosscutting concepts are not unique to this report. They echo many of the unifying concepts and processes in the </a:t>
            </a:r>
            <a:r>
              <a:rPr lang="en-US" sz="1200" i="1" kern="1200" dirty="0" smtClean="0">
                <a:solidFill>
                  <a:schemeClr val="tx1"/>
                </a:solidFill>
                <a:latin typeface="+mn-lt"/>
                <a:ea typeface="+mn-ea"/>
                <a:cs typeface="+mn-cs"/>
              </a:rPr>
              <a:t>National</a:t>
            </a:r>
            <a:r>
              <a:rPr lang="en-US" sz="1200" i="0"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Science Education Standards</a:t>
            </a:r>
            <a:r>
              <a:rPr lang="en-US" sz="1200" kern="1200" dirty="0" smtClean="0">
                <a:solidFill>
                  <a:schemeClr val="tx1"/>
                </a:solidFill>
                <a:latin typeface="+mn-lt"/>
                <a:ea typeface="+mn-ea"/>
                <a:cs typeface="+mn-cs"/>
              </a:rPr>
              <a:t>, the common themes in the </a:t>
            </a:r>
            <a:r>
              <a:rPr lang="en-US" sz="1200" i="1" kern="1200" dirty="0" smtClean="0">
                <a:solidFill>
                  <a:schemeClr val="tx1"/>
                </a:solidFill>
                <a:latin typeface="+mn-lt"/>
                <a:ea typeface="+mn-ea"/>
                <a:cs typeface="+mn-cs"/>
              </a:rPr>
              <a:t>Benchmarks for Science Literacy</a:t>
            </a:r>
            <a:r>
              <a:rPr lang="en-US" sz="1200" kern="1200" dirty="0" smtClean="0">
                <a:solidFill>
                  <a:schemeClr val="tx1"/>
                </a:solidFill>
                <a:latin typeface="+mn-lt"/>
                <a:ea typeface="+mn-ea"/>
                <a:cs typeface="+mn-cs"/>
              </a:rPr>
              <a:t>, and the unifying concepts in the </a:t>
            </a:r>
            <a:r>
              <a:rPr lang="en-US" sz="1200" i="1" kern="1200" dirty="0" smtClean="0">
                <a:solidFill>
                  <a:schemeClr val="tx1"/>
                </a:solidFill>
                <a:latin typeface="+mn-lt"/>
                <a:ea typeface="+mn-ea"/>
                <a:cs typeface="+mn-cs"/>
              </a:rPr>
              <a:t>Science College Board Standards for College Success</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framework’s structure also reflects discussions related to the NSTA Science Anchors</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project, which emphasized the need to consider not only disciplinary content but also the ideas</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practices that cut across the science disciplines.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CBC071-A6EE-49C2-B1E0-6D8E00525F7C}" type="slidenum">
              <a:rPr lang="en-US" smtClean="0"/>
              <a:pPr/>
              <a:t>40</a:t>
            </a:fld>
            <a:endParaRPr lang="en-US" dirty="0"/>
          </a:p>
        </p:txBody>
      </p:sp>
    </p:spTree>
    <p:extLst>
      <p:ext uri="{BB962C8B-B14F-4D97-AF65-F5344CB8AC3E}">
        <p14:creationId xmlns:p14="http://schemas.microsoft.com/office/powerpoint/2010/main" val="386014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Professional</a:t>
            </a:r>
            <a:r>
              <a:rPr lang="en-US" baseline="0" dirty="0" smtClean="0"/>
              <a:t> development must model the instruction of the classroom.  The 3-D expectation holds for the PD as well as classroom instruction.</a:t>
            </a:r>
            <a:endParaRPr lang="en-US" dirty="0"/>
          </a:p>
        </p:txBody>
      </p:sp>
      <p:sp>
        <p:nvSpPr>
          <p:cNvPr id="4" name="Slide Number Placeholder 3"/>
          <p:cNvSpPr>
            <a:spLocks noGrp="1"/>
          </p:cNvSpPr>
          <p:nvPr>
            <p:ph type="sldNum" sz="quarter" idx="10"/>
          </p:nvPr>
        </p:nvSpPr>
        <p:spPr/>
        <p:txBody>
          <a:bodyPr/>
          <a:lstStyle/>
          <a:p>
            <a:fld id="{B3B7AC55-45DC-40C2-A5B9-F50286F6725D}" type="slidenum">
              <a:rPr lang="en-US" smtClean="0"/>
              <a:pPr/>
              <a:t>41</a:t>
            </a:fld>
            <a:endParaRPr lang="en-US"/>
          </a:p>
        </p:txBody>
      </p:sp>
    </p:spTree>
    <p:extLst>
      <p:ext uri="{BB962C8B-B14F-4D97-AF65-F5344CB8AC3E}">
        <p14:creationId xmlns:p14="http://schemas.microsoft.com/office/powerpoint/2010/main" val="2314302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 development</a:t>
            </a:r>
            <a:r>
              <a:rPr lang="en-US" baseline="0" dirty="0" smtClean="0"/>
              <a:t> must provide teachers with a way to engage student is all aspects of science.</a:t>
            </a:r>
            <a:endParaRPr lang="en-US" dirty="0"/>
          </a:p>
        </p:txBody>
      </p:sp>
      <p:sp>
        <p:nvSpPr>
          <p:cNvPr id="4" name="Slide Number Placeholder 3"/>
          <p:cNvSpPr>
            <a:spLocks noGrp="1"/>
          </p:cNvSpPr>
          <p:nvPr>
            <p:ph type="sldNum" sz="quarter" idx="10"/>
          </p:nvPr>
        </p:nvSpPr>
        <p:spPr/>
        <p:txBody>
          <a:bodyPr/>
          <a:lstStyle/>
          <a:p>
            <a:fld id="{BFF666CB-3CF9-479F-9FA5-2E0A82B7AC73}" type="slidenum">
              <a:rPr lang="en-US" smtClean="0"/>
              <a:pPr/>
              <a:t>42</a:t>
            </a:fld>
            <a:endParaRPr lang="en-US"/>
          </a:p>
        </p:txBody>
      </p:sp>
    </p:spTree>
    <p:extLst>
      <p:ext uri="{BB962C8B-B14F-4D97-AF65-F5344CB8AC3E}">
        <p14:creationId xmlns:p14="http://schemas.microsoft.com/office/powerpoint/2010/main" val="3350555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3EDD81-2FB8-4237-AABA-5648B7C2C88A}" type="slidenum">
              <a:rPr lang="en-US" smtClean="0"/>
              <a:t>43</a:t>
            </a:fld>
            <a:endParaRPr lang="en-US"/>
          </a:p>
        </p:txBody>
      </p:sp>
    </p:spTree>
    <p:extLst>
      <p:ext uri="{BB962C8B-B14F-4D97-AF65-F5344CB8AC3E}">
        <p14:creationId xmlns:p14="http://schemas.microsoft.com/office/powerpoint/2010/main" val="2678332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D15736-4F50-404A-8701-05EEC41F0F1C}" type="slidenum">
              <a:rPr lang="en-US" smtClean="0"/>
              <a:t>44</a:t>
            </a:fld>
            <a:endParaRPr lang="en-US"/>
          </a:p>
        </p:txBody>
      </p:sp>
    </p:spTree>
    <p:extLst>
      <p:ext uri="{BB962C8B-B14F-4D97-AF65-F5344CB8AC3E}">
        <p14:creationId xmlns:p14="http://schemas.microsoft.com/office/powerpoint/2010/main" val="218540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 development</a:t>
            </a:r>
            <a:r>
              <a:rPr lang="en-US" baseline="0" dirty="0" smtClean="0"/>
              <a:t> must provide teachers with a way to engage student is all aspects of science.</a:t>
            </a:r>
            <a:endParaRPr lang="en-US" dirty="0"/>
          </a:p>
        </p:txBody>
      </p:sp>
      <p:sp>
        <p:nvSpPr>
          <p:cNvPr id="4" name="Slide Number Placeholder 3"/>
          <p:cNvSpPr>
            <a:spLocks noGrp="1"/>
          </p:cNvSpPr>
          <p:nvPr>
            <p:ph type="sldNum" sz="quarter" idx="10"/>
          </p:nvPr>
        </p:nvSpPr>
        <p:spPr/>
        <p:txBody>
          <a:bodyPr/>
          <a:lstStyle/>
          <a:p>
            <a:fld id="{BFF666CB-3CF9-479F-9FA5-2E0A82B7AC73}" type="slidenum">
              <a:rPr lang="en-US" smtClean="0"/>
              <a:pPr/>
              <a:t>45</a:t>
            </a:fld>
            <a:endParaRPr lang="en-US"/>
          </a:p>
        </p:txBody>
      </p:sp>
    </p:spTree>
    <p:extLst>
      <p:ext uri="{BB962C8B-B14F-4D97-AF65-F5344CB8AC3E}">
        <p14:creationId xmlns:p14="http://schemas.microsoft.com/office/powerpoint/2010/main" val="3610152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Science is predicated on </a:t>
            </a:r>
            <a:r>
              <a:rPr lang="en-US" b="1" smtClean="0"/>
              <a:t>Cause and Effect </a:t>
            </a:r>
            <a:r>
              <a:rPr lang="en-US" smtClean="0"/>
              <a:t>– Structure and Function is a special case of cause and effect</a:t>
            </a:r>
          </a:p>
          <a:p>
            <a:pPr eaLnBrk="1" hangingPunct="1">
              <a:spcBef>
                <a:spcPct val="0"/>
              </a:spcBef>
            </a:pPr>
            <a:r>
              <a:rPr lang="en-US" b="1" smtClean="0"/>
              <a:t>Patterns</a:t>
            </a:r>
            <a:r>
              <a:rPr lang="en-US" smtClean="0"/>
              <a:t> provide utility to investigate and determine causality</a:t>
            </a:r>
          </a:p>
          <a:p>
            <a:pPr eaLnBrk="1" hangingPunct="1">
              <a:spcBef>
                <a:spcPct val="0"/>
              </a:spcBef>
            </a:pPr>
            <a:r>
              <a:rPr lang="en-US" b="1" smtClean="0"/>
              <a:t>Systems</a:t>
            </a:r>
            <a:r>
              <a:rPr lang="en-US" smtClean="0"/>
              <a:t> describe the phenomena under study in terms of </a:t>
            </a:r>
            <a:r>
              <a:rPr lang="en-US" b="1" smtClean="0"/>
              <a:t>Scale and quantity, change and stability</a:t>
            </a:r>
            <a:r>
              <a:rPr lang="en-US" smtClean="0"/>
              <a:t>, and the interactions of </a:t>
            </a:r>
            <a:r>
              <a:rPr lang="en-US" b="1" smtClean="0"/>
              <a:t>matter and energy</a:t>
            </a:r>
            <a:r>
              <a:rPr lang="en-US" smtClean="0"/>
              <a:t>.</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905B03-60F1-44F7-8BB4-7E27304840B5}" type="slidenum">
              <a:rPr lang="en-US" smtClean="0"/>
              <a:pPr fontAlgn="base">
                <a:spcBef>
                  <a:spcPct val="0"/>
                </a:spcBef>
                <a:spcAft>
                  <a:spcPct val="0"/>
                </a:spcAft>
                <a:defRPr/>
              </a:pPr>
              <a:t>46</a:t>
            </a:fld>
            <a:endParaRPr lang="en-US" smtClean="0"/>
          </a:p>
        </p:txBody>
      </p:sp>
    </p:spTree>
    <p:extLst>
      <p:ext uri="{BB962C8B-B14F-4D97-AF65-F5344CB8AC3E}">
        <p14:creationId xmlns:p14="http://schemas.microsoft.com/office/powerpoint/2010/main" val="955279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t>A number of relationships exist between these ideas of crosscutting concepts.  Systems described in terms of scale, stability , matter and energy.  Causality engages both the structure and function as well as cause and effect. </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C89F5A-5401-4630-9D5A-D292DA143189}" type="slidenum">
              <a:rPr lang="en-US" smtClean="0"/>
              <a:pPr fontAlgn="base">
                <a:spcBef>
                  <a:spcPct val="0"/>
                </a:spcBef>
                <a:spcAft>
                  <a:spcPct val="0"/>
                </a:spcAft>
                <a:defRPr/>
              </a:pPr>
              <a:t>47</a:t>
            </a:fld>
            <a:endParaRPr lang="en-US" smtClean="0"/>
          </a:p>
        </p:txBody>
      </p:sp>
    </p:spTree>
    <p:extLst>
      <p:ext uri="{BB962C8B-B14F-4D97-AF65-F5344CB8AC3E}">
        <p14:creationId xmlns:p14="http://schemas.microsoft.com/office/powerpoint/2010/main" val="4186204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3EDD81-2FB8-4237-AABA-5648B7C2C88A}" type="slidenum">
              <a:rPr lang="en-US" smtClean="0"/>
              <a:t>48</a:t>
            </a:fld>
            <a:endParaRPr lang="en-US"/>
          </a:p>
        </p:txBody>
      </p:sp>
    </p:spTree>
    <p:extLst>
      <p:ext uri="{BB962C8B-B14F-4D97-AF65-F5344CB8AC3E}">
        <p14:creationId xmlns:p14="http://schemas.microsoft.com/office/powerpoint/2010/main" val="426176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D15736-4F50-404A-8701-05EEC41F0F1C}" type="slidenum">
              <a:rPr lang="en-US" smtClean="0"/>
              <a:t>2</a:t>
            </a:fld>
            <a:endParaRPr lang="en-US"/>
          </a:p>
        </p:txBody>
      </p:sp>
    </p:spTree>
    <p:extLst>
      <p:ext uri="{BB962C8B-B14F-4D97-AF65-F5344CB8AC3E}">
        <p14:creationId xmlns:p14="http://schemas.microsoft.com/office/powerpoint/2010/main" val="1032729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phenomena under investigation may be better understood if the system is defined, the search for explanations are grounded in causality and patterns are sought to use as evidence to support explanations. </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F65E8D-6F13-AD4C-9A26-326D74C5D9B6}" type="slidenum">
              <a:rPr lang="en-US" sz="1200">
                <a:latin typeface="Calibri" charset="0"/>
                <a:cs typeface="Arial" charset="0"/>
              </a:rPr>
              <a:pPr eaLnBrk="1" hangingPunct="1"/>
              <a:t>49</a:t>
            </a:fld>
            <a:endParaRPr lang="en-US" sz="1200">
              <a:latin typeface="Calibri" charset="0"/>
              <a:cs typeface="Arial" charset="0"/>
            </a:endParaRPr>
          </a:p>
        </p:txBody>
      </p:sp>
    </p:spTree>
    <p:extLst>
      <p:ext uri="{BB962C8B-B14F-4D97-AF65-F5344CB8AC3E}">
        <p14:creationId xmlns:p14="http://schemas.microsoft.com/office/powerpoint/2010/main" val="184850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3EDD81-2FB8-4237-AABA-5648B7C2C88A}" type="slidenum">
              <a:rPr lang="en-US" smtClean="0"/>
              <a:t>50</a:t>
            </a:fld>
            <a:endParaRPr lang="en-US"/>
          </a:p>
        </p:txBody>
      </p:sp>
    </p:spTree>
    <p:extLst>
      <p:ext uri="{BB962C8B-B14F-4D97-AF65-F5344CB8AC3E}">
        <p14:creationId xmlns:p14="http://schemas.microsoft.com/office/powerpoint/2010/main" val="1408637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3EDD81-2FB8-4237-AABA-5648B7C2C88A}" type="slidenum">
              <a:rPr lang="en-US" smtClean="0"/>
              <a:t>57</a:t>
            </a:fld>
            <a:endParaRPr lang="en-US"/>
          </a:p>
        </p:txBody>
      </p:sp>
    </p:spTree>
    <p:extLst>
      <p:ext uri="{BB962C8B-B14F-4D97-AF65-F5344CB8AC3E}">
        <p14:creationId xmlns:p14="http://schemas.microsoft.com/office/powerpoint/2010/main" val="1209029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3EDD81-2FB8-4237-AABA-5648B7C2C88A}" type="slidenum">
              <a:rPr lang="en-US" smtClean="0"/>
              <a:t>59</a:t>
            </a:fld>
            <a:endParaRPr lang="en-US"/>
          </a:p>
        </p:txBody>
      </p:sp>
    </p:spTree>
    <p:extLst>
      <p:ext uri="{BB962C8B-B14F-4D97-AF65-F5344CB8AC3E}">
        <p14:creationId xmlns:p14="http://schemas.microsoft.com/office/powerpoint/2010/main" val="39226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3EDD81-2FB8-4237-AABA-5648B7C2C88A}" type="slidenum">
              <a:rPr lang="en-US" smtClean="0"/>
              <a:t>61</a:t>
            </a:fld>
            <a:endParaRPr lang="en-US"/>
          </a:p>
        </p:txBody>
      </p:sp>
    </p:spTree>
    <p:extLst>
      <p:ext uri="{BB962C8B-B14F-4D97-AF65-F5344CB8AC3E}">
        <p14:creationId xmlns:p14="http://schemas.microsoft.com/office/powerpoint/2010/main" val="2897592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Professional</a:t>
            </a:r>
            <a:r>
              <a:rPr lang="en-US" baseline="0" dirty="0" smtClean="0"/>
              <a:t> development must model the instruction of the classroom.  The 3-D expectation holds for the PD as well as classroom instruction.</a:t>
            </a:r>
            <a:endParaRPr lang="en-US" dirty="0"/>
          </a:p>
        </p:txBody>
      </p:sp>
      <p:sp>
        <p:nvSpPr>
          <p:cNvPr id="4" name="Slide Number Placeholder 3"/>
          <p:cNvSpPr>
            <a:spLocks noGrp="1"/>
          </p:cNvSpPr>
          <p:nvPr>
            <p:ph type="sldNum" sz="quarter" idx="10"/>
          </p:nvPr>
        </p:nvSpPr>
        <p:spPr/>
        <p:txBody>
          <a:bodyPr/>
          <a:lstStyle/>
          <a:p>
            <a:fld id="{B3B7AC55-45DC-40C2-A5B9-F50286F6725D}" type="slidenum">
              <a:rPr lang="en-US" smtClean="0"/>
              <a:pPr/>
              <a:t>62</a:t>
            </a:fld>
            <a:endParaRPr lang="en-US"/>
          </a:p>
        </p:txBody>
      </p:sp>
    </p:spTree>
    <p:extLst>
      <p:ext uri="{BB962C8B-B14F-4D97-AF65-F5344CB8AC3E}">
        <p14:creationId xmlns:p14="http://schemas.microsoft.com/office/powerpoint/2010/main" val="2314302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As you participate in the Motion Learning Experience note in your journal what activities fall in the three categories. </a:t>
            </a:r>
          </a:p>
          <a:p>
            <a:endParaRPr lang="en-US" dirty="0"/>
          </a:p>
        </p:txBody>
      </p:sp>
      <p:sp>
        <p:nvSpPr>
          <p:cNvPr id="4" name="Slide Number Placeholder 3"/>
          <p:cNvSpPr>
            <a:spLocks noGrp="1"/>
          </p:cNvSpPr>
          <p:nvPr>
            <p:ph type="sldNum" sz="quarter" idx="10"/>
          </p:nvPr>
        </p:nvSpPr>
        <p:spPr/>
        <p:txBody>
          <a:bodyPr/>
          <a:lstStyle/>
          <a:p>
            <a:fld id="{F13EDD81-2FB8-4237-AABA-5648B7C2C88A}" type="slidenum">
              <a:rPr lang="en-US" smtClean="0"/>
              <a:t>63</a:t>
            </a:fld>
            <a:endParaRPr lang="en-US"/>
          </a:p>
        </p:txBody>
      </p:sp>
    </p:spTree>
    <p:extLst>
      <p:ext uri="{BB962C8B-B14F-4D97-AF65-F5344CB8AC3E}">
        <p14:creationId xmlns:p14="http://schemas.microsoft.com/office/powerpoint/2010/main" val="4080114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Watch this</a:t>
            </a:r>
            <a:r>
              <a:rPr lang="en-US" baseline="0" dirty="0" smtClean="0"/>
              <a:t> swing arm closely.  Pay attention to both parts of the arm! </a:t>
            </a:r>
            <a:r>
              <a:rPr lang="en-US" dirty="0" smtClean="0"/>
              <a:t>Two</a:t>
            </a:r>
            <a:r>
              <a:rPr lang="en-US" baseline="0" dirty="0" smtClean="0"/>
              <a:t> second stop…</a:t>
            </a:r>
            <a:r>
              <a:rPr lang="en-US" baseline="0" dirty="0" err="1" smtClean="0"/>
              <a:t>noticings</a:t>
            </a:r>
            <a:r>
              <a:rPr lang="en-US" baseline="0" dirty="0" smtClean="0"/>
              <a:t>? Talk with partner about what you observed. Can you predict what the top section of the swing arm will do next? What motion was it making? Was there a pattern in the way it moved? How about the lower sections? </a:t>
            </a:r>
          </a:p>
          <a:p>
            <a:endParaRPr lang="en-US" baseline="0" dirty="0" smtClean="0"/>
          </a:p>
          <a:p>
            <a:r>
              <a:rPr lang="en-US" baseline="0" dirty="0" smtClean="0"/>
              <a:t> So what does that tell us about patterns and motion? (can be predictable – even unpredictable patterns can be predicted!_)</a:t>
            </a:r>
            <a:endParaRPr lang="en-US" dirty="0"/>
          </a:p>
        </p:txBody>
      </p:sp>
      <p:sp>
        <p:nvSpPr>
          <p:cNvPr id="4" name="Slide Number Placeholder 3"/>
          <p:cNvSpPr>
            <a:spLocks noGrp="1"/>
          </p:cNvSpPr>
          <p:nvPr>
            <p:ph type="sldNum" sz="quarter" idx="10"/>
          </p:nvPr>
        </p:nvSpPr>
        <p:spPr/>
        <p:txBody>
          <a:bodyPr/>
          <a:lstStyle/>
          <a:p>
            <a:fld id="{F13EDD81-2FB8-4237-AABA-5648B7C2C88A}" type="slidenum">
              <a:rPr lang="en-US" smtClean="0"/>
              <a:t>65</a:t>
            </a:fld>
            <a:endParaRPr lang="en-US"/>
          </a:p>
        </p:txBody>
      </p:sp>
    </p:spTree>
    <p:extLst>
      <p:ext uri="{BB962C8B-B14F-4D97-AF65-F5344CB8AC3E}">
        <p14:creationId xmlns:p14="http://schemas.microsoft.com/office/powerpoint/2010/main" val="978248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out experiences and what you know with a shoulder partner. Is there a pattern to the motion of the swing?</a:t>
            </a:r>
            <a:endParaRPr lang="en-US" dirty="0"/>
          </a:p>
        </p:txBody>
      </p:sp>
      <p:sp>
        <p:nvSpPr>
          <p:cNvPr id="4" name="Slide Number Placeholder 3"/>
          <p:cNvSpPr>
            <a:spLocks noGrp="1"/>
          </p:cNvSpPr>
          <p:nvPr>
            <p:ph type="sldNum" sz="quarter" idx="10"/>
          </p:nvPr>
        </p:nvSpPr>
        <p:spPr/>
        <p:txBody>
          <a:bodyPr/>
          <a:lstStyle/>
          <a:p>
            <a:fld id="{1DD15736-4F50-404A-8701-05EEC41F0F1C}" type="slidenum">
              <a:rPr lang="en-US" smtClean="0"/>
              <a:t>66</a:t>
            </a:fld>
            <a:endParaRPr lang="en-US"/>
          </a:p>
        </p:txBody>
      </p:sp>
    </p:spTree>
    <p:extLst>
      <p:ext uri="{BB962C8B-B14F-4D97-AF65-F5344CB8AC3E}">
        <p14:creationId xmlns:p14="http://schemas.microsoft.com/office/powerpoint/2010/main" val="4146207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3EDD81-2FB8-4237-AABA-5648B7C2C88A}" type="slidenum">
              <a:rPr lang="en-US" smtClean="0"/>
              <a:t>67</a:t>
            </a:fld>
            <a:endParaRPr lang="en-US"/>
          </a:p>
        </p:txBody>
      </p:sp>
    </p:spTree>
    <p:extLst>
      <p:ext uri="{BB962C8B-B14F-4D97-AF65-F5344CB8AC3E}">
        <p14:creationId xmlns:p14="http://schemas.microsoft.com/office/powerpoint/2010/main" val="327062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D15736-4F50-404A-8701-05EEC41F0F1C}" type="slidenum">
              <a:rPr lang="en-US" smtClean="0"/>
              <a:t>3</a:t>
            </a:fld>
            <a:endParaRPr lang="en-US"/>
          </a:p>
        </p:txBody>
      </p:sp>
    </p:spTree>
    <p:extLst>
      <p:ext uri="{BB962C8B-B14F-4D97-AF65-F5344CB8AC3E}">
        <p14:creationId xmlns:p14="http://schemas.microsoft.com/office/powerpoint/2010/main" val="3427180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lesson idea for</a:t>
            </a:r>
            <a:r>
              <a:rPr lang="en-US" baseline="0" dirty="0" smtClean="0"/>
              <a:t> :</a:t>
            </a:r>
          </a:p>
          <a:p>
            <a:r>
              <a:rPr lang="en-US" baseline="0" dirty="0" smtClean="0"/>
              <a:t>Overall structure</a:t>
            </a:r>
          </a:p>
          <a:p>
            <a:r>
              <a:rPr lang="en-US" baseline="0" dirty="0" smtClean="0"/>
              <a:t>Evidence of student participation in the practices</a:t>
            </a:r>
          </a:p>
          <a:p>
            <a:r>
              <a:rPr lang="en-US" baseline="0" dirty="0" smtClean="0"/>
              <a:t>3 dimensions of the standard</a:t>
            </a:r>
            <a:endParaRPr lang="en-US" dirty="0"/>
          </a:p>
        </p:txBody>
      </p:sp>
      <p:sp>
        <p:nvSpPr>
          <p:cNvPr id="4" name="Slide Number Placeholder 3"/>
          <p:cNvSpPr>
            <a:spLocks noGrp="1"/>
          </p:cNvSpPr>
          <p:nvPr>
            <p:ph type="sldNum" sz="quarter" idx="10"/>
          </p:nvPr>
        </p:nvSpPr>
        <p:spPr/>
        <p:txBody>
          <a:bodyPr/>
          <a:lstStyle/>
          <a:p>
            <a:fld id="{1DD15736-4F50-404A-8701-05EEC41F0F1C}" type="slidenum">
              <a:rPr lang="en-US" smtClean="0"/>
              <a:t>70</a:t>
            </a:fld>
            <a:endParaRPr lang="en-US"/>
          </a:p>
        </p:txBody>
      </p:sp>
    </p:spTree>
    <p:extLst>
      <p:ext uri="{BB962C8B-B14F-4D97-AF65-F5344CB8AC3E}">
        <p14:creationId xmlns:p14="http://schemas.microsoft.com/office/powerpoint/2010/main" val="984520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science performances are included (not teacher performance)</a:t>
            </a:r>
          </a:p>
          <a:p>
            <a:r>
              <a:rPr lang="en-US" baseline="0" dirty="0" smtClean="0"/>
              <a:t>GRC sequence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DD15736-4F50-404A-8701-05EEC41F0F1C}" type="slidenum">
              <a:rPr lang="en-US" smtClean="0"/>
              <a:t>75</a:t>
            </a:fld>
            <a:endParaRPr lang="en-US"/>
          </a:p>
        </p:txBody>
      </p:sp>
    </p:spTree>
    <p:extLst>
      <p:ext uri="{BB962C8B-B14F-4D97-AF65-F5344CB8AC3E}">
        <p14:creationId xmlns:p14="http://schemas.microsoft.com/office/powerpoint/2010/main" val="1226157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3EDD81-2FB8-4237-AABA-5648B7C2C88A}" type="slidenum">
              <a:rPr lang="en-US" smtClean="0"/>
              <a:t>76</a:t>
            </a:fld>
            <a:endParaRPr lang="en-US"/>
          </a:p>
        </p:txBody>
      </p:sp>
    </p:spTree>
    <p:extLst>
      <p:ext uri="{BB962C8B-B14F-4D97-AF65-F5344CB8AC3E}">
        <p14:creationId xmlns:p14="http://schemas.microsoft.com/office/powerpoint/2010/main" val="2270803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D15736-4F50-404A-8701-05EEC41F0F1C}" type="slidenum">
              <a:rPr lang="en-US" smtClean="0"/>
              <a:t>78</a:t>
            </a:fld>
            <a:endParaRPr lang="en-US"/>
          </a:p>
        </p:txBody>
      </p:sp>
    </p:spTree>
    <p:extLst>
      <p:ext uri="{BB962C8B-B14F-4D97-AF65-F5344CB8AC3E}">
        <p14:creationId xmlns:p14="http://schemas.microsoft.com/office/powerpoint/2010/main" val="3627106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D15736-4F50-404A-8701-05EEC41F0F1C}" type="slidenum">
              <a:rPr lang="en-US" smtClean="0"/>
              <a:t>79</a:t>
            </a:fld>
            <a:endParaRPr lang="en-US"/>
          </a:p>
        </p:txBody>
      </p:sp>
    </p:spTree>
    <p:extLst>
      <p:ext uri="{BB962C8B-B14F-4D97-AF65-F5344CB8AC3E}">
        <p14:creationId xmlns:p14="http://schemas.microsoft.com/office/powerpoint/2010/main" val="2966704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D15736-4F50-404A-8701-05EEC41F0F1C}" type="slidenum">
              <a:rPr lang="en-US" smtClean="0"/>
              <a:t>80</a:t>
            </a:fld>
            <a:endParaRPr lang="en-US"/>
          </a:p>
        </p:txBody>
      </p:sp>
    </p:spTree>
    <p:extLst>
      <p:ext uri="{BB962C8B-B14F-4D97-AF65-F5344CB8AC3E}">
        <p14:creationId xmlns:p14="http://schemas.microsoft.com/office/powerpoint/2010/main" val="3531491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D15736-4F50-404A-8701-05EEC41F0F1C}" type="slidenum">
              <a:rPr lang="en-US" smtClean="0"/>
              <a:t>81</a:t>
            </a:fld>
            <a:endParaRPr lang="en-US"/>
          </a:p>
        </p:txBody>
      </p:sp>
    </p:spTree>
    <p:extLst>
      <p:ext uri="{BB962C8B-B14F-4D97-AF65-F5344CB8AC3E}">
        <p14:creationId xmlns:p14="http://schemas.microsoft.com/office/powerpoint/2010/main" val="673497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3EDD81-2FB8-4237-AABA-5648B7C2C88A}" type="slidenum">
              <a:rPr lang="en-US" smtClean="0">
                <a:solidFill>
                  <a:prstClr val="black"/>
                </a:solidFill>
                <a:latin typeface="Calibri"/>
              </a:rPr>
              <a:pPr/>
              <a:t>82</a:t>
            </a:fld>
            <a:endParaRPr lang="en-US">
              <a:solidFill>
                <a:prstClr val="black"/>
              </a:solidFill>
              <a:latin typeface="Calibri"/>
            </a:endParaRPr>
          </a:p>
        </p:txBody>
      </p:sp>
    </p:spTree>
    <p:extLst>
      <p:ext uri="{BB962C8B-B14F-4D97-AF65-F5344CB8AC3E}">
        <p14:creationId xmlns:p14="http://schemas.microsoft.com/office/powerpoint/2010/main" val="902638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3EDD81-2FB8-4237-AABA-5648B7C2C88A}" type="slidenum">
              <a:rPr lang="en-US" smtClean="0">
                <a:solidFill>
                  <a:prstClr val="black"/>
                </a:solidFill>
                <a:latin typeface="Calibri"/>
              </a:rPr>
              <a:pPr/>
              <a:t>83</a:t>
            </a:fld>
            <a:endParaRPr lang="en-US">
              <a:solidFill>
                <a:prstClr val="black"/>
              </a:solidFill>
              <a:latin typeface="Calibri"/>
            </a:endParaRPr>
          </a:p>
        </p:txBody>
      </p:sp>
    </p:spTree>
    <p:extLst>
      <p:ext uri="{BB962C8B-B14F-4D97-AF65-F5344CB8AC3E}">
        <p14:creationId xmlns:p14="http://schemas.microsoft.com/office/powerpoint/2010/main" val="9026383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3EDD81-2FB8-4237-AABA-5648B7C2C88A}" type="slidenum">
              <a:rPr lang="en-US" smtClean="0">
                <a:solidFill>
                  <a:prstClr val="black"/>
                </a:solidFill>
                <a:latin typeface="Calibri"/>
              </a:rPr>
              <a:pPr/>
              <a:t>84</a:t>
            </a:fld>
            <a:endParaRPr lang="en-US">
              <a:solidFill>
                <a:prstClr val="black"/>
              </a:solidFill>
              <a:latin typeface="Calibri"/>
            </a:endParaRPr>
          </a:p>
        </p:txBody>
      </p:sp>
    </p:spTree>
    <p:extLst>
      <p:ext uri="{BB962C8B-B14F-4D97-AF65-F5344CB8AC3E}">
        <p14:creationId xmlns:p14="http://schemas.microsoft.com/office/powerpoint/2010/main" val="90263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6</a:t>
            </a:fld>
            <a:endParaRPr lang="en-US"/>
          </a:p>
        </p:txBody>
      </p:sp>
    </p:spTree>
    <p:extLst>
      <p:ext uri="{BB962C8B-B14F-4D97-AF65-F5344CB8AC3E}">
        <p14:creationId xmlns:p14="http://schemas.microsoft.com/office/powerpoint/2010/main" val="358417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10</a:t>
            </a:fld>
            <a:endParaRPr lang="en-US"/>
          </a:p>
        </p:txBody>
      </p:sp>
    </p:spTree>
    <p:extLst>
      <p:ext uri="{BB962C8B-B14F-4D97-AF65-F5344CB8AC3E}">
        <p14:creationId xmlns:p14="http://schemas.microsoft.com/office/powerpoint/2010/main" val="267394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Carroll County</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12</a:t>
            </a:fld>
            <a:endParaRPr lang="en-US"/>
          </a:p>
        </p:txBody>
      </p:sp>
    </p:spTree>
    <p:extLst>
      <p:ext uri="{BB962C8B-B14F-4D97-AF65-F5344CB8AC3E}">
        <p14:creationId xmlns:p14="http://schemas.microsoft.com/office/powerpoint/2010/main" val="51686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Owen County</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13</a:t>
            </a:fld>
            <a:endParaRPr lang="en-US"/>
          </a:p>
        </p:txBody>
      </p:sp>
    </p:spTree>
    <p:extLst>
      <p:ext uri="{BB962C8B-B14F-4D97-AF65-F5344CB8AC3E}">
        <p14:creationId xmlns:p14="http://schemas.microsoft.com/office/powerpoint/2010/main" val="232422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Eminence</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17</a:t>
            </a:fld>
            <a:endParaRPr lang="en-US"/>
          </a:p>
        </p:txBody>
      </p:sp>
    </p:spTree>
    <p:extLst>
      <p:ext uri="{BB962C8B-B14F-4D97-AF65-F5344CB8AC3E}">
        <p14:creationId xmlns:p14="http://schemas.microsoft.com/office/powerpoint/2010/main" val="44499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15736-4F50-404A-8701-05EEC41F0F1C}" type="slidenum">
              <a:rPr lang="en-US" smtClean="0"/>
              <a:t>25</a:t>
            </a:fld>
            <a:endParaRPr lang="en-US"/>
          </a:p>
        </p:txBody>
      </p:sp>
    </p:spTree>
    <p:extLst>
      <p:ext uri="{BB962C8B-B14F-4D97-AF65-F5344CB8AC3E}">
        <p14:creationId xmlns:p14="http://schemas.microsoft.com/office/powerpoint/2010/main" val="237508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749EEA9-8512-F04B-88FF-896B7EB5620D}" type="datetimeFigureOut">
              <a:rPr lang="en-US" smtClean="0"/>
              <a:t>9/25/14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9EEA9-8512-F04B-88FF-896B7EB5620D}"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E290F-21EB-854B-AE9F-F7EAB2AB57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9EEA9-8512-F04B-88FF-896B7EB5620D}"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E290F-21EB-854B-AE9F-F7EAB2AB57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749EEA9-8512-F04B-88FF-896B7EB5620D}" type="datetimeFigureOut">
              <a:rPr lang="en-US" smtClean="0">
                <a:solidFill>
                  <a:srgbClr val="465E9C"/>
                </a:solidFill>
              </a:rPr>
              <a:pPr/>
              <a:t>9/25/14</a:t>
            </a:fld>
            <a:endParaRPr lang="en-US">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n-US">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FE4BAC9-6D41-4691-9299-18EF07EF017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448322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9EEA9-8512-F04B-88FF-896B7EB5620D}" type="datetimeFigureOut">
              <a:rPr lang="en-US" smtClean="0">
                <a:solidFill>
                  <a:srgbClr val="465E9C"/>
                </a:solidFill>
              </a:rPr>
              <a:pPr/>
              <a:t>9/25/14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D9AE290F-21EB-854B-AE9F-F7EAB2AB57A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467482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9EEA9-8512-F04B-88FF-896B7EB5620D}" type="datetimeFigureOut">
              <a:rPr lang="en-US" smtClean="0">
                <a:solidFill>
                  <a:srgbClr val="465E9C"/>
                </a:solidFill>
              </a:rPr>
              <a:pPr/>
              <a:t>9/25/14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D9AE290F-21EB-854B-AE9F-F7EAB2AB57A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872388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749EEA9-8512-F04B-88FF-896B7EB5620D}" type="datetimeFigureOut">
              <a:rPr lang="en-US" smtClean="0">
                <a:solidFill>
                  <a:srgbClr val="465E9C"/>
                </a:solidFill>
              </a:rPr>
              <a:pPr/>
              <a:t>9/25/14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D9AE290F-21EB-854B-AE9F-F7EAB2AB57A7}"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2031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749EEA9-8512-F04B-88FF-896B7EB5620D}" type="datetimeFigureOut">
              <a:rPr lang="en-US" smtClean="0">
                <a:solidFill>
                  <a:srgbClr val="465E9C"/>
                </a:solidFill>
              </a:rPr>
              <a:pPr/>
              <a:t>9/25/14</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D9AE290F-21EB-854B-AE9F-F7EAB2AB57A7}" type="slidenum">
              <a:rPr lang="en-US" smtClean="0">
                <a:solidFill>
                  <a:srgbClr val="465E9C"/>
                </a:solidFill>
              </a:rPr>
              <a:pPr/>
              <a:t>‹#›</a:t>
            </a:fld>
            <a:endParaRPr lang="en-US">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4314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49EEA9-8512-F04B-88FF-896B7EB5620D}" type="datetimeFigureOut">
              <a:rPr lang="en-US" smtClean="0">
                <a:solidFill>
                  <a:srgbClr val="465E9C"/>
                </a:solidFill>
              </a:rPr>
              <a:pPr/>
              <a:t>9/25/14</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D9AE290F-21EB-854B-AE9F-F7EAB2AB57A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738894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9EEA9-8512-F04B-88FF-896B7EB5620D}" type="datetimeFigureOut">
              <a:rPr lang="en-US" smtClean="0">
                <a:solidFill>
                  <a:srgbClr val="465E9C"/>
                </a:solidFill>
              </a:rPr>
              <a:pPr/>
              <a:t>9/25/14</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D9AE290F-21EB-854B-AE9F-F7EAB2AB57A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302691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8749EEA9-8512-F04B-88FF-896B7EB5620D}" type="datetimeFigureOut">
              <a:rPr lang="en-US" smtClean="0">
                <a:solidFill>
                  <a:srgbClr val="465E9C"/>
                </a:solidFill>
              </a:rPr>
              <a:pPr/>
              <a:t>9/25/14</a:t>
            </a:fld>
            <a:endParaRPr lang="en-US">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CFE4BAC9-6D41-4691-9299-18EF07EF017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14529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9EEA9-8512-F04B-88FF-896B7EB5620D}"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E290F-21EB-854B-AE9F-F7EAB2AB57A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749EEA9-8512-F04B-88FF-896B7EB5620D}" type="datetimeFigureOut">
              <a:rPr lang="en-US" smtClean="0">
                <a:solidFill>
                  <a:srgbClr val="465E9C"/>
                </a:solidFill>
              </a:rPr>
              <a:pPr/>
              <a:t>9/25/14</a:t>
            </a:fld>
            <a:endParaRPr lang="en-US">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D9AE290F-21EB-854B-AE9F-F7EAB2AB57A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632964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9EEA9-8512-F04B-88FF-896B7EB5620D}" type="datetimeFigureOut">
              <a:rPr lang="en-US" smtClean="0">
                <a:solidFill>
                  <a:srgbClr val="465E9C"/>
                </a:solidFill>
              </a:rPr>
              <a:pPr/>
              <a:t>9/25/14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D9AE290F-21EB-854B-AE9F-F7EAB2AB57A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033369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9EEA9-8512-F04B-88FF-896B7EB5620D}" type="datetimeFigureOut">
              <a:rPr lang="en-US" smtClean="0">
                <a:solidFill>
                  <a:srgbClr val="465E9C"/>
                </a:solidFill>
              </a:rPr>
              <a:pPr/>
              <a:t>9/25/14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D9AE290F-21EB-854B-AE9F-F7EAB2AB57A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85183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9EEA9-8512-F04B-88FF-896B7EB5620D}"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E290F-21EB-854B-AE9F-F7EAB2AB57A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749EEA9-8512-F04B-88FF-896B7EB5620D}" type="datetimeFigureOut">
              <a:rPr lang="en-US" smtClean="0"/>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E290F-21EB-854B-AE9F-F7EAB2AB57A7}"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749EEA9-8512-F04B-88FF-896B7EB5620D}" type="datetimeFigureOut">
              <a:rPr lang="en-US" smtClean="0"/>
              <a:t>9/25/14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AE290F-21EB-854B-AE9F-F7EAB2AB57A7}"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49EEA9-8512-F04B-88FF-896B7EB5620D}" type="datetimeFigureOut">
              <a:rPr lang="en-US" smtClean="0"/>
              <a:t>9/25/14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AE290F-21EB-854B-AE9F-F7EAB2AB57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9EEA9-8512-F04B-88FF-896B7EB5620D}" type="datetimeFigureOut">
              <a:rPr lang="en-US" smtClean="0"/>
              <a:t>9/25/14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AE290F-21EB-854B-AE9F-F7EAB2AB57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8749EEA9-8512-F04B-88FF-896B7EB5620D}" type="datetimeFigureOut">
              <a:rPr lang="en-US" smtClean="0"/>
              <a:t>9/25/14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749EEA9-8512-F04B-88FF-896B7EB5620D}" type="datetimeFigureOut">
              <a:rPr lang="en-US" smtClean="0"/>
              <a:t>9/25/14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9AE290F-21EB-854B-AE9F-F7EAB2AB57A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749EEA9-8512-F04B-88FF-896B7EB5620D}" type="datetimeFigureOut">
              <a:rPr lang="en-US" smtClean="0"/>
              <a:t>9/25/14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9AE290F-21EB-854B-AE9F-F7EAB2AB57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749EEA9-8512-F04B-88FF-896B7EB5620D}" type="datetimeFigureOut">
              <a:rPr lang="en-US" smtClean="0">
                <a:solidFill>
                  <a:srgbClr val="465E9C"/>
                </a:solidFill>
              </a:rPr>
              <a:pPr/>
              <a:t>9/25/14</a:t>
            </a:fld>
            <a:endParaRPr lang="en-US">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9AE290F-21EB-854B-AE9F-F7EAB2AB57A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74302557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g"/><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33.pn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7.jpeg"/><Relationship Id="rId5"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8.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IXqBJ6eVF7Q" TargetMode="External"/><Relationship Id="rId4" Type="http://schemas.openxmlformats.org/officeDocument/2006/relationships/hyperlink" Target="https://www.youtube.com/watch?v=9jWLaGYsIiM"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29.jpeg"/><Relationship Id="rId5" Type="http://schemas.openxmlformats.org/officeDocument/2006/relationships/image" Target="../media/image28.jpeg"/><Relationship Id="rId6"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ovecsln.weebly.com"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25.jpeg"/><Relationship Id="rId5" Type="http://schemas.openxmlformats.org/officeDocument/2006/relationships/package" Target="../embeddings/Microsoft_Word_Document1.docx"/><Relationship Id="rId6" Type="http://schemas.openxmlformats.org/officeDocument/2006/relationships/image" Target="../media/image46.png"/><Relationship Id="rId7" Type="http://schemas.openxmlformats.org/officeDocument/2006/relationships/image" Target="../media/image30.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25.jpeg"/><Relationship Id="rId5" Type="http://schemas.openxmlformats.org/officeDocument/2006/relationships/package" Target="../embeddings/Microsoft_Word_Document2.docx"/><Relationship Id="rId6" Type="http://schemas.openxmlformats.org/officeDocument/2006/relationships/image" Target="../media/image46.png"/><Relationship Id="rId7" Type="http://schemas.openxmlformats.org/officeDocument/2006/relationships/image" Target="../media/image30.jpe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25.jpeg"/><Relationship Id="rId5" Type="http://schemas.openxmlformats.org/officeDocument/2006/relationships/package" Target="../embeddings/Microsoft_Word_Document3.docx"/><Relationship Id="rId6" Type="http://schemas.openxmlformats.org/officeDocument/2006/relationships/image" Target="../media/image47.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5972" y="2003580"/>
            <a:ext cx="4244601" cy="1854345"/>
          </a:xfrm>
        </p:spPr>
        <p:txBody>
          <a:bodyPr>
            <a:normAutofit fontScale="25000" lnSpcReduction="20000"/>
          </a:bodyPr>
          <a:lstStyle/>
          <a:p>
            <a:pPr algn="ctr"/>
            <a:endParaRPr lang="en-US" sz="13500" b="1" dirty="0">
              <a:solidFill>
                <a:schemeClr val="tx1"/>
              </a:solidFill>
            </a:endParaRPr>
          </a:p>
          <a:p>
            <a:pPr algn="ctr"/>
            <a:r>
              <a:rPr lang="en-US" sz="12000" b="1" dirty="0" smtClean="0">
                <a:solidFill>
                  <a:schemeClr val="tx1"/>
                </a:solidFill>
              </a:rPr>
              <a:t>Science Network</a:t>
            </a:r>
          </a:p>
          <a:p>
            <a:pPr algn="ctr"/>
            <a:r>
              <a:rPr lang="en-US" sz="12000" b="1" dirty="0" smtClean="0">
                <a:solidFill>
                  <a:schemeClr val="tx1"/>
                </a:solidFill>
              </a:rPr>
              <a:t>Meeting</a:t>
            </a:r>
          </a:p>
          <a:p>
            <a:pPr algn="ctr"/>
            <a:r>
              <a:rPr lang="en-US" sz="8000" b="1" dirty="0" smtClean="0">
                <a:solidFill>
                  <a:schemeClr val="tx1"/>
                </a:solidFill>
              </a:rPr>
              <a:t>September 25, 2014</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363" y="1314219"/>
            <a:ext cx="2009775" cy="227647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4"/>
          <a:stretch>
            <a:fillRect/>
          </a:stretch>
        </p:blipFill>
        <p:spPr>
          <a:xfrm>
            <a:off x="1375972" y="1020503"/>
            <a:ext cx="3810000" cy="1066800"/>
          </a:xfrm>
          <a:prstGeom prst="rect">
            <a:avLst/>
          </a:prstGeom>
        </p:spPr>
      </p:pic>
      <p:sp>
        <p:nvSpPr>
          <p:cNvPr id="7" name="Title 1"/>
          <p:cNvSpPr txBox="1">
            <a:spLocks/>
          </p:cNvSpPr>
          <p:nvPr/>
        </p:nvSpPr>
        <p:spPr>
          <a:xfrm>
            <a:off x="457200" y="4017075"/>
            <a:ext cx="7315200" cy="7159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071B5"/>
                </a:solidFill>
                <a:latin typeface="+mj-lt"/>
                <a:ea typeface="+mj-ea"/>
                <a:cs typeface="+mj-cs"/>
              </a:defRPr>
            </a:lvl1pPr>
          </a:lstStyle>
          <a:p>
            <a:pPr algn="ctr"/>
            <a:r>
              <a:rPr lang="en-US" sz="4800" dirty="0" smtClean="0"/>
              <a:t>Welcome!</a:t>
            </a:r>
            <a:endParaRPr lang="en-US" sz="4800" dirty="0"/>
          </a:p>
        </p:txBody>
      </p:sp>
      <p:sp>
        <p:nvSpPr>
          <p:cNvPr id="8" name="Content Placeholder 2"/>
          <p:cNvSpPr txBox="1">
            <a:spLocks/>
          </p:cNvSpPr>
          <p:nvPr/>
        </p:nvSpPr>
        <p:spPr>
          <a:xfrm>
            <a:off x="1130531" y="5105400"/>
            <a:ext cx="6949440" cy="624681"/>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1">
                    <a:lumMod val="95000"/>
                    <a:lumOff val="5000"/>
                  </a:schemeClr>
                </a:solidFill>
              </a:rPr>
              <a:t>Please make sure you pick up one copy of each handout from the table before we begin</a:t>
            </a:r>
            <a:endParaRPr lang="en-US" dirty="0">
              <a:solidFill>
                <a:schemeClr val="tx1">
                  <a:lumMod val="95000"/>
                  <a:lumOff val="5000"/>
                </a:schemeClr>
              </a:solidFill>
            </a:endParaRPr>
          </a:p>
        </p:txBody>
      </p:sp>
    </p:spTree>
    <p:extLst>
      <p:ext uri="{BB962C8B-B14F-4D97-AF65-F5344CB8AC3E}">
        <p14:creationId xmlns:p14="http://schemas.microsoft.com/office/powerpoint/2010/main" val="3914213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2743200"/>
            <a:ext cx="8470900" cy="1778000"/>
          </a:xfrm>
          <a:prstGeom prst="rect">
            <a:avLst/>
          </a:prstGeom>
        </p:spPr>
      </p:pic>
    </p:spTree>
    <p:extLst>
      <p:ext uri="{BB962C8B-B14F-4D97-AF65-F5344CB8AC3E}">
        <p14:creationId xmlns:p14="http://schemas.microsoft.com/office/powerpoint/2010/main" val="39198209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400" y="2667000"/>
            <a:ext cx="4500613" cy="2362200"/>
          </a:xfrm>
          <a:prstGeom prst="rect">
            <a:avLst/>
          </a:prstGeom>
        </p:spPr>
      </p:pic>
    </p:spTree>
    <p:extLst>
      <p:ext uri="{BB962C8B-B14F-4D97-AF65-F5344CB8AC3E}">
        <p14:creationId xmlns:p14="http://schemas.microsoft.com/office/powerpoint/2010/main" val="3281911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71800" y="2438400"/>
            <a:ext cx="3365500" cy="2540000"/>
          </a:xfrm>
          <a:prstGeom prst="rect">
            <a:avLst/>
          </a:prstGeom>
        </p:spPr>
      </p:pic>
    </p:spTree>
    <p:extLst>
      <p:ext uri="{BB962C8B-B14F-4D97-AF65-F5344CB8AC3E}">
        <p14:creationId xmlns:p14="http://schemas.microsoft.com/office/powerpoint/2010/main" val="298116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48000" y="2438400"/>
            <a:ext cx="3326504" cy="3213100"/>
          </a:xfrm>
          <a:prstGeom prst="rect">
            <a:avLst/>
          </a:prstGeom>
        </p:spPr>
      </p:pic>
    </p:spTree>
    <p:extLst>
      <p:ext uri="{BB962C8B-B14F-4D97-AF65-F5344CB8AC3E}">
        <p14:creationId xmlns:p14="http://schemas.microsoft.com/office/powerpoint/2010/main" val="4127358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9400" y="2133600"/>
            <a:ext cx="3454400" cy="3554819"/>
          </a:xfrm>
          <a:prstGeom prst="rect">
            <a:avLst/>
          </a:prstGeom>
        </p:spPr>
      </p:pic>
    </p:spTree>
    <p:extLst>
      <p:ext uri="{BB962C8B-B14F-4D97-AF65-F5344CB8AC3E}">
        <p14:creationId xmlns:p14="http://schemas.microsoft.com/office/powerpoint/2010/main" val="441423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6100" y="2057399"/>
            <a:ext cx="3619500" cy="3325609"/>
          </a:xfrm>
          <a:prstGeom prst="rect">
            <a:avLst/>
          </a:prstGeom>
        </p:spPr>
      </p:pic>
    </p:spTree>
    <p:extLst>
      <p:ext uri="{BB962C8B-B14F-4D97-AF65-F5344CB8AC3E}">
        <p14:creationId xmlns:p14="http://schemas.microsoft.com/office/powerpoint/2010/main" val="4078908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6781800" cy="267652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2389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eminence independent.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00400"/>
            <a:ext cx="636693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933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524000"/>
            <a:ext cx="3200400" cy="326571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55953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6480" y="2819400"/>
            <a:ext cx="4998720" cy="2082800"/>
          </a:xfrm>
          <a:prstGeom prst="rect">
            <a:avLst/>
          </a:prstGeom>
        </p:spPr>
      </p:pic>
    </p:spTree>
    <p:extLst>
      <p:ext uri="{BB962C8B-B14F-4D97-AF65-F5344CB8AC3E}">
        <p14:creationId xmlns:p14="http://schemas.microsoft.com/office/powerpoint/2010/main" val="3491607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Vision</a:t>
            </a:r>
            <a:endParaRPr lang="en-US" dirty="0"/>
          </a:p>
        </p:txBody>
      </p:sp>
      <p:sp>
        <p:nvSpPr>
          <p:cNvPr id="3" name="Content Placeholder 2"/>
          <p:cNvSpPr>
            <a:spLocks noGrp="1"/>
          </p:cNvSpPr>
          <p:nvPr>
            <p:ph idx="1"/>
          </p:nvPr>
        </p:nvSpPr>
        <p:spPr/>
        <p:txBody>
          <a:bodyPr/>
          <a:lstStyle/>
          <a:p>
            <a:r>
              <a:rPr lang="en-US" i="1" dirty="0"/>
              <a:t>“Every school district in the Commonwealth of Kentucky has a knowledgeable and cohesive leadership team that guides the professional learning and practice of all administrators, teachers, and staff so that every student experiences highly effective teaching, learning, and assessment practices in every classroom, every day.”</a:t>
            </a:r>
            <a:endParaRPr lang="en-US" dirty="0"/>
          </a:p>
        </p:txBody>
      </p:sp>
    </p:spTree>
    <p:extLst>
      <p:ext uri="{BB962C8B-B14F-4D97-AF65-F5344CB8AC3E}">
        <p14:creationId xmlns:p14="http://schemas.microsoft.com/office/powerpoint/2010/main" val="33432091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72570"/>
            <a:ext cx="3090863" cy="338523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02362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027" y="2740972"/>
            <a:ext cx="7642746" cy="3454069"/>
          </a:xfrm>
        </p:spPr>
        <p:txBody>
          <a:bodyPr>
            <a:normAutofit/>
          </a:bodyPr>
          <a:lstStyle/>
          <a:p>
            <a:pPr marL="0" indent="0">
              <a:buNone/>
            </a:pPr>
            <a:r>
              <a:rPr lang="en-US" dirty="0"/>
              <a:t>Each district will have a team in place to build the capacity in all teachers to implement KCAS in the context of highly, effective teaching, learning and assessment </a:t>
            </a:r>
            <a:r>
              <a:rPr lang="en-US" dirty="0" smtClean="0"/>
              <a:t>practices</a:t>
            </a:r>
            <a:r>
              <a:rPr lang="en-US" dirty="0"/>
              <a:t> </a:t>
            </a:r>
            <a:r>
              <a:rPr lang="en-US" dirty="0" smtClean="0"/>
              <a:t>SO that our students are prepared for college or career and citizenship.  </a:t>
            </a:r>
          </a:p>
          <a:p>
            <a:pPr marL="0" indent="0">
              <a:buNone/>
            </a:pPr>
            <a:endParaRPr lang="en-US" dirty="0"/>
          </a:p>
          <a:p>
            <a:pPr marL="0" indent="0">
              <a:buNone/>
            </a:pPr>
            <a:r>
              <a:rPr lang="en-US" dirty="0"/>
              <a:t>For you to be a productive member of this ‘team’, what do you need to know/do? </a:t>
            </a:r>
          </a:p>
          <a:p>
            <a:pPr marL="0" indent="0">
              <a:buNone/>
            </a:pPr>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592" y="277864"/>
            <a:ext cx="5834063" cy="2284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920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descr="https://encrypted-tbn0.gstatic.com/images?q=tbn:ANd9GcR0CaMjdhYRBADtDPXFhDqq86ILVtiYXG44uHDV8fmsSRdqvp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199" y="817582"/>
            <a:ext cx="7069667" cy="5508834"/>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idx="1"/>
          </p:nvPr>
        </p:nvPicPr>
        <p:blipFill>
          <a:blip r:embed="rId3"/>
          <a:srcRect l="-56944" r="-56944"/>
          <a:stretch>
            <a:fillRect/>
          </a:stretch>
        </p:blipFill>
        <p:spPr>
          <a:xfrm>
            <a:off x="0" y="1728833"/>
            <a:ext cx="5927108" cy="3447229"/>
          </a:xfrm>
        </p:spPr>
      </p:pic>
    </p:spTree>
    <p:extLst>
      <p:ext uri="{BB962C8B-B14F-4D97-AF65-F5344CB8AC3E}">
        <p14:creationId xmlns:p14="http://schemas.microsoft.com/office/powerpoint/2010/main" val="587957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Grp="1" noChangeAspect="1"/>
          </p:cNvPicPr>
          <p:nvPr>
            <p:ph idx="1"/>
          </p:nvPr>
        </p:nvPicPr>
        <p:blipFill>
          <a:blip r:embed="rId2"/>
          <a:srcRect l="-30149" r="-30149"/>
          <a:stretch>
            <a:fillRect/>
          </a:stretch>
        </p:blipFill>
        <p:spPr>
          <a:xfrm>
            <a:off x="-245155" y="339064"/>
            <a:ext cx="9389155" cy="6518936"/>
          </a:xfrm>
        </p:spPr>
      </p:pic>
      <p:sp>
        <p:nvSpPr>
          <p:cNvPr id="5" name="TextBox 4"/>
          <p:cNvSpPr txBox="1"/>
          <p:nvPr/>
        </p:nvSpPr>
        <p:spPr>
          <a:xfrm>
            <a:off x="1049866" y="917912"/>
            <a:ext cx="7095069" cy="5632311"/>
          </a:xfrm>
          <a:prstGeom prst="rect">
            <a:avLst/>
          </a:prstGeom>
          <a:solidFill>
            <a:schemeClr val="accent6">
              <a:lumMod val="40000"/>
              <a:lumOff val="60000"/>
            </a:schemeClr>
          </a:solidFill>
        </p:spPr>
        <p:txBody>
          <a:bodyPr wrap="square" rtlCol="0">
            <a:spAutoFit/>
          </a:bodyPr>
          <a:lstStyle/>
          <a:p>
            <a:pPr marL="457200" indent="-457200">
              <a:buFont typeface="+mj-lt"/>
              <a:buAutoNum type="arabicPeriod"/>
            </a:pPr>
            <a:r>
              <a:rPr lang="en-US" sz="2000" b="1" dirty="0" smtClean="0"/>
              <a:t>My implementation of KCAS?</a:t>
            </a:r>
          </a:p>
          <a:p>
            <a:r>
              <a:rPr lang="en-US" sz="2000" b="1" dirty="0" smtClean="0">
                <a:solidFill>
                  <a:srgbClr val="FF0000"/>
                </a:solidFill>
              </a:rPr>
              <a:t>Better understanding of the Science and Engineering Practices</a:t>
            </a:r>
          </a:p>
          <a:p>
            <a:r>
              <a:rPr lang="en-US" sz="2000" b="1" dirty="0" smtClean="0">
                <a:solidFill>
                  <a:srgbClr val="FF0000"/>
                </a:solidFill>
              </a:rPr>
              <a:t>Clearer vision of the progression of the DCIs</a:t>
            </a:r>
          </a:p>
          <a:p>
            <a:r>
              <a:rPr lang="en-US" sz="2000" b="1" dirty="0" smtClean="0">
                <a:solidFill>
                  <a:srgbClr val="FF0000"/>
                </a:solidFill>
              </a:rPr>
              <a:t>Interpreting what Performance Expectations are describing for students</a:t>
            </a:r>
          </a:p>
          <a:p>
            <a:pPr marL="457200" indent="-457200">
              <a:buAutoNum type="arabicPeriod" startAt="2"/>
            </a:pPr>
            <a:r>
              <a:rPr lang="en-US" sz="2000" b="1" dirty="0" smtClean="0"/>
              <a:t>My assessment literacy?</a:t>
            </a:r>
          </a:p>
          <a:p>
            <a:r>
              <a:rPr lang="en-US" sz="2000" b="1" dirty="0" smtClean="0">
                <a:solidFill>
                  <a:srgbClr val="0000FF"/>
                </a:solidFill>
              </a:rPr>
              <a:t>How to better  assess student performances </a:t>
            </a:r>
          </a:p>
          <a:p>
            <a:r>
              <a:rPr lang="en-US" sz="2000" b="1" dirty="0" smtClean="0">
                <a:solidFill>
                  <a:srgbClr val="0000FF"/>
                </a:solidFill>
              </a:rPr>
              <a:t>Using rubrics to teach and assess the criteria for success</a:t>
            </a:r>
          </a:p>
          <a:p>
            <a:r>
              <a:rPr lang="en-US" sz="2000" b="1" dirty="0" smtClean="0">
                <a:solidFill>
                  <a:srgbClr val="0000FF"/>
                </a:solidFill>
              </a:rPr>
              <a:t> Clarifying learning targets for students</a:t>
            </a:r>
          </a:p>
          <a:p>
            <a:pPr marL="457200" indent="-457200">
              <a:buAutoNum type="arabicPeriod" startAt="3"/>
            </a:pPr>
            <a:r>
              <a:rPr lang="en-US" sz="2000" b="1" dirty="0" smtClean="0"/>
              <a:t>The effectiveness of teaching &amp; learning in my classroom?</a:t>
            </a:r>
          </a:p>
          <a:p>
            <a:r>
              <a:rPr lang="en-US" sz="2000" b="1" dirty="0" smtClean="0">
                <a:solidFill>
                  <a:srgbClr val="008000"/>
                </a:solidFill>
              </a:rPr>
              <a:t>Skills to support student discourse</a:t>
            </a:r>
          </a:p>
          <a:p>
            <a:r>
              <a:rPr lang="en-US" sz="2000" b="1" dirty="0" smtClean="0">
                <a:solidFill>
                  <a:srgbClr val="008000"/>
                </a:solidFill>
              </a:rPr>
              <a:t>How to support student inquiry</a:t>
            </a:r>
          </a:p>
          <a:p>
            <a:r>
              <a:rPr lang="en-US" sz="2000" b="1" dirty="0" smtClean="0">
                <a:solidFill>
                  <a:srgbClr val="008000"/>
                </a:solidFill>
              </a:rPr>
              <a:t>How to shift from teacher-centered to student-driven learning</a:t>
            </a:r>
          </a:p>
          <a:p>
            <a:pPr marL="457200" indent="-457200">
              <a:buAutoNum type="arabicPeriod" startAt="4"/>
            </a:pPr>
            <a:r>
              <a:rPr lang="en-US" sz="2000" b="1" dirty="0" smtClean="0"/>
              <a:t>My capacity to lead others?</a:t>
            </a:r>
          </a:p>
          <a:p>
            <a:r>
              <a:rPr lang="en-US" sz="2000" b="1" dirty="0" smtClean="0">
                <a:solidFill>
                  <a:srgbClr val="660066"/>
                </a:solidFill>
              </a:rPr>
              <a:t>Professional learning strategies to use with adults</a:t>
            </a:r>
          </a:p>
          <a:p>
            <a:r>
              <a:rPr lang="en-US" sz="2000" b="1" dirty="0" smtClean="0">
                <a:solidFill>
                  <a:srgbClr val="660066"/>
                </a:solidFill>
              </a:rPr>
              <a:t>Knowing the most important messages to share</a:t>
            </a:r>
          </a:p>
          <a:p>
            <a:r>
              <a:rPr lang="en-US" sz="2000" b="1" dirty="0" smtClean="0">
                <a:solidFill>
                  <a:srgbClr val="660066"/>
                </a:solidFill>
              </a:rPr>
              <a:t>Understanding how to convince others to shift their practice</a:t>
            </a:r>
          </a:p>
          <a:p>
            <a:pPr marL="457200" indent="-457200">
              <a:buAutoNum type="arabicPeriod" startAt="4"/>
            </a:pPr>
            <a:endParaRPr lang="en-US" sz="2000" b="1" dirty="0" smtClean="0"/>
          </a:p>
        </p:txBody>
      </p:sp>
      <p:sp>
        <p:nvSpPr>
          <p:cNvPr id="6" name="TextBox 5"/>
          <p:cNvSpPr txBox="1"/>
          <p:nvPr/>
        </p:nvSpPr>
        <p:spPr>
          <a:xfrm>
            <a:off x="831842" y="108231"/>
            <a:ext cx="7448557" cy="461665"/>
          </a:xfrm>
          <a:prstGeom prst="rect">
            <a:avLst/>
          </a:prstGeom>
          <a:solidFill>
            <a:schemeClr val="accent1">
              <a:lumMod val="60000"/>
              <a:lumOff val="40000"/>
            </a:schemeClr>
          </a:solidFill>
        </p:spPr>
        <p:txBody>
          <a:bodyPr wrap="square" rtlCol="0">
            <a:spAutoFit/>
          </a:bodyPr>
          <a:lstStyle/>
          <a:p>
            <a:r>
              <a:rPr lang="en-US" sz="2400" b="1" dirty="0" smtClean="0"/>
              <a:t>What knowledge, understanding &amp; skills will improve…</a:t>
            </a:r>
            <a:endParaRPr lang="en-US" sz="2400" b="1"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64066" y="559454"/>
            <a:ext cx="711200" cy="716915"/>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338666" y="2315634"/>
            <a:ext cx="736600" cy="736600"/>
          </a:xfrm>
          <a:prstGeom prst="rect">
            <a:avLst/>
          </a:prstGeom>
          <a:noFill/>
          <a:ln>
            <a:noFill/>
          </a:ln>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364066" y="3577167"/>
            <a:ext cx="685800" cy="685800"/>
          </a:xfrm>
          <a:prstGeom prst="rect">
            <a:avLst/>
          </a:prstGeom>
          <a:noFill/>
          <a:ln>
            <a:noFill/>
          </a:ln>
        </p:spPr>
      </p:pic>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77046" y="4815734"/>
            <a:ext cx="998220" cy="748665"/>
          </a:xfrm>
          <a:prstGeom prst="rect">
            <a:avLst/>
          </a:prstGeom>
          <a:noFill/>
          <a:ln w="28575" cmpd="sng">
            <a:solidFill>
              <a:srgbClr val="4F81BD"/>
            </a:solidFill>
          </a:ln>
        </p:spPr>
      </p:pic>
    </p:spTree>
    <p:extLst>
      <p:ext uri="{BB962C8B-B14F-4D97-AF65-F5344CB8AC3E}">
        <p14:creationId xmlns:p14="http://schemas.microsoft.com/office/powerpoint/2010/main" val="1185340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dissolve">
                                      <p:cBhvr>
                                        <p:cTn id="21" dur="500"/>
                                        <p:tgtEl>
                                          <p:spTgt spid="5">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dissolve">
                                      <p:cBhvr>
                                        <p:cTn id="24" dur="500"/>
                                        <p:tgtEl>
                                          <p:spTgt spid="5">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dissolve">
                                      <p:cBhvr>
                                        <p:cTn id="27" dur="500"/>
                                        <p:tgtEl>
                                          <p:spTgt spid="5">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dissolv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5">
                                            <p:txEl>
                                              <p:pRg st="12" end="12"/>
                                            </p:txEl>
                                          </p:spTgt>
                                        </p:tgtEl>
                                        <p:attrNameLst>
                                          <p:attrName>style.visibility</p:attrName>
                                        </p:attrNameLst>
                                      </p:cBhvr>
                                      <p:to>
                                        <p:strVal val="visible"/>
                                      </p:to>
                                    </p:set>
                                    <p:animEffect transition="in" filter="blinds(horizontal)">
                                      <p:cBhvr>
                                        <p:cTn id="54" dur="500"/>
                                        <p:tgtEl>
                                          <p:spTgt spid="5">
                                            <p:txEl>
                                              <p:pRg st="12" end="12"/>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Effect transition="in" filter="blinds(horizontal)">
                                      <p:cBhvr>
                                        <p:cTn id="57" dur="500"/>
                                        <p:tgtEl>
                                          <p:spTgt spid="5">
                                            <p:txEl>
                                              <p:pRg st="13" end="13"/>
                                            </p:txEl>
                                          </p:spTgt>
                                        </p:tgtEl>
                                      </p:cBhvr>
                                    </p:animEffect>
                                  </p:childTnLst>
                                </p:cTn>
                              </p:par>
                              <p:par>
                                <p:cTn id="58" presetID="3" presetClass="entr" presetSubtype="10" fill="hold" nodeType="withEffect">
                                  <p:stCondLst>
                                    <p:cond delay="0"/>
                                  </p:stCondLst>
                                  <p:childTnLst>
                                    <p:set>
                                      <p:cBhvr>
                                        <p:cTn id="59" dur="1" fill="hold">
                                          <p:stCondLst>
                                            <p:cond delay="0"/>
                                          </p:stCondLst>
                                        </p:cTn>
                                        <p:tgtEl>
                                          <p:spTgt spid="5">
                                            <p:txEl>
                                              <p:pRg st="14" end="14"/>
                                            </p:txEl>
                                          </p:spTgt>
                                        </p:tgtEl>
                                        <p:attrNameLst>
                                          <p:attrName>style.visibility</p:attrName>
                                        </p:attrNameLst>
                                      </p:cBhvr>
                                      <p:to>
                                        <p:strVal val="visible"/>
                                      </p:to>
                                    </p:set>
                                    <p:animEffect transition="in" filter="blinds(horizontal)">
                                      <p:cBhvr>
                                        <p:cTn id="60" dur="500"/>
                                        <p:tgtEl>
                                          <p:spTgt spid="5">
                                            <p:txEl>
                                              <p:pRg st="14" end="14"/>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5">
                                            <p:txEl>
                                              <p:pRg st="15" end="15"/>
                                            </p:txEl>
                                          </p:spTgt>
                                        </p:tgtEl>
                                        <p:attrNameLst>
                                          <p:attrName>style.visibility</p:attrName>
                                        </p:attrNameLst>
                                      </p:cBhvr>
                                      <p:to>
                                        <p:strVal val="visible"/>
                                      </p:to>
                                    </p:set>
                                    <p:animEffect transition="in" filter="blinds(horizontal)">
                                      <p:cBhvr>
                                        <p:cTn id="63" dur="500"/>
                                        <p:tgtEl>
                                          <p:spTgt spid="5">
                                            <p:txEl>
                                              <p:pRg st="15" end="1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blinds(horizontal)">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49867"/>
            <a:ext cx="6965245" cy="660400"/>
          </a:xfrm>
          <a:solidFill>
            <a:schemeClr val="accent3">
              <a:lumMod val="20000"/>
              <a:lumOff val="80000"/>
            </a:schemeClr>
          </a:solidFill>
        </p:spPr>
        <p:txBody>
          <a:bodyPr>
            <a:normAutofit fontScale="90000"/>
          </a:bodyPr>
          <a:lstStyle/>
          <a:p>
            <a:r>
              <a:rPr lang="en-US" dirty="0" smtClean="0"/>
              <a:t/>
            </a:r>
            <a:br>
              <a:rPr lang="en-US" dirty="0" smtClean="0"/>
            </a:br>
            <a:r>
              <a:rPr lang="en-US" dirty="0" smtClean="0"/>
              <a:t>Give </a:t>
            </a:r>
            <a:r>
              <a:rPr lang="en-US" dirty="0"/>
              <a:t>one, Get one! </a:t>
            </a:r>
            <a:br>
              <a:rPr lang="en-US" dirty="0"/>
            </a:br>
            <a:endParaRPr lang="en-US" dirty="0"/>
          </a:p>
        </p:txBody>
      </p:sp>
      <p:sp>
        <p:nvSpPr>
          <p:cNvPr id="4" name="Content Placeholder 3"/>
          <p:cNvSpPr txBox="1">
            <a:spLocks noGrp="1"/>
          </p:cNvSpPr>
          <p:nvPr>
            <p:ph idx="1"/>
          </p:nvPr>
        </p:nvSpPr>
        <p:spPr>
          <a:xfrm>
            <a:off x="1463040" y="2119257"/>
            <a:ext cx="6196405" cy="3711786"/>
          </a:xfrm>
          <a:prstGeom prst="rect">
            <a:avLst/>
          </a:prstGeom>
          <a:solidFill>
            <a:schemeClr val="accent6"/>
          </a:solidFill>
        </p:spPr>
        <p:txBody>
          <a:bodyPr wrap="square" rtlCol="0">
            <a:spAutoFit/>
          </a:bodyPr>
          <a:lstStyle/>
          <a:p>
            <a:pPr marL="0" indent="0">
              <a:buNone/>
            </a:pPr>
            <a:r>
              <a:rPr lang="en-US" sz="2800" dirty="0" smtClean="0"/>
              <a:t>For each grouping, make sure to get the other person’s name &amp; district and share one interesting fact about yourself.  </a:t>
            </a:r>
          </a:p>
          <a:p>
            <a:pPr marL="0" indent="0">
              <a:buNone/>
            </a:pPr>
            <a:endParaRPr lang="en-US" sz="2800" dirty="0"/>
          </a:p>
          <a:p>
            <a:pPr marL="0" indent="0">
              <a:buNone/>
            </a:pPr>
            <a:r>
              <a:rPr lang="en-US" sz="2800" dirty="0" smtClean="0"/>
              <a:t>Then give one statement to and get one statement from your partner on the designated pillar.</a:t>
            </a:r>
            <a:endParaRPr lang="en-US" sz="2800" dirty="0"/>
          </a:p>
        </p:txBody>
      </p:sp>
    </p:spTree>
    <p:extLst>
      <p:ext uri="{BB962C8B-B14F-4D97-AF65-F5344CB8AC3E}">
        <p14:creationId xmlns:p14="http://schemas.microsoft.com/office/powerpoint/2010/main" val="8490387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table team, </a:t>
            </a:r>
            <a:endParaRPr lang="en-US" dirty="0"/>
          </a:p>
        </p:txBody>
      </p:sp>
      <p:sp>
        <p:nvSpPr>
          <p:cNvPr id="3" name="Content Placeholder 2"/>
          <p:cNvSpPr>
            <a:spLocks noGrp="1"/>
          </p:cNvSpPr>
          <p:nvPr>
            <p:ph idx="1"/>
          </p:nvPr>
        </p:nvSpPr>
        <p:spPr>
          <a:xfrm>
            <a:off x="1095023" y="2119257"/>
            <a:ext cx="6965245" cy="3603812"/>
          </a:xfrm>
        </p:spPr>
        <p:txBody>
          <a:bodyPr/>
          <a:lstStyle/>
          <a:p>
            <a:r>
              <a:rPr lang="en-US" sz="3600" dirty="0" smtClean="0"/>
              <a:t>Share what you heard from others on the first 3 pillars.</a:t>
            </a:r>
          </a:p>
          <a:p>
            <a:r>
              <a:rPr lang="en-US" sz="3600" dirty="0" smtClean="0"/>
              <a:t>Compare what knowledge, understanding &amp; skills will improve your ability to lead others.</a:t>
            </a:r>
          </a:p>
          <a:p>
            <a:endParaRPr lang="en-US" dirty="0"/>
          </a:p>
          <a:p>
            <a:pPr marL="0" indent="0">
              <a:buNone/>
            </a:pPr>
            <a:endParaRPr lang="en-US" dirty="0"/>
          </a:p>
        </p:txBody>
      </p:sp>
    </p:spTree>
    <p:extLst>
      <p:ext uri="{BB962C8B-B14F-4D97-AF65-F5344CB8AC3E}">
        <p14:creationId xmlns:p14="http://schemas.microsoft.com/office/powerpoint/2010/main" val="26749297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399"/>
            <a:ext cx="7581901" cy="1354667"/>
          </a:xfrm>
        </p:spPr>
        <p:txBody>
          <a:bodyPr>
            <a:normAutofit fontScale="90000"/>
          </a:bodyPr>
          <a:lstStyle/>
          <a:p>
            <a:pPr algn="ctr"/>
            <a:r>
              <a:rPr lang="en-US" b="1" dirty="0" smtClean="0"/>
              <a:t/>
            </a:r>
            <a:br>
              <a:rPr lang="en-US" b="1" dirty="0" smtClean="0"/>
            </a:br>
            <a:r>
              <a:rPr lang="en-US" b="1" dirty="0" smtClean="0"/>
              <a:t>Change </a:t>
            </a:r>
            <a:r>
              <a:rPr lang="en-US" dirty="0" smtClean="0"/>
              <a:t>	</a:t>
            </a:r>
            <a:endParaRPr lang="en-US" dirty="0"/>
          </a:p>
        </p:txBody>
      </p:sp>
      <p:sp>
        <p:nvSpPr>
          <p:cNvPr id="3" name="Content Placeholder 2"/>
          <p:cNvSpPr>
            <a:spLocks noGrp="1"/>
          </p:cNvSpPr>
          <p:nvPr>
            <p:ph idx="1"/>
          </p:nvPr>
        </p:nvSpPr>
        <p:spPr>
          <a:xfrm>
            <a:off x="1016000" y="1811867"/>
            <a:ext cx="6959600" cy="3347800"/>
          </a:xfrm>
          <a:prstGeom prst="rect">
            <a:avLst/>
          </a:prstGeom>
        </p:spPr>
        <p:txBody>
          <a:bodyPr>
            <a:noAutofit/>
          </a:bodyPr>
          <a:lstStyle/>
          <a:p>
            <a:pPr marL="0" indent="0">
              <a:spcBef>
                <a:spcPts val="0"/>
              </a:spcBef>
              <a:buNone/>
            </a:pPr>
            <a:r>
              <a:rPr lang="en-US" sz="2800" i="1" dirty="0"/>
              <a:t>“Change is the law of life.  And those who look only to the past or present are certain to miss the future.</a:t>
            </a:r>
            <a:r>
              <a:rPr lang="en-US" sz="2800" i="1" dirty="0" smtClean="0"/>
              <a:t>”   </a:t>
            </a:r>
            <a:br>
              <a:rPr lang="en-US" sz="2800" i="1" dirty="0" smtClean="0"/>
            </a:br>
            <a:r>
              <a:rPr lang="en-US" sz="2800" i="1" dirty="0" smtClean="0"/>
              <a:t>				</a:t>
            </a:r>
            <a:r>
              <a:rPr lang="en-US" sz="2800" dirty="0" smtClean="0"/>
              <a:t>—John F</a:t>
            </a:r>
            <a:r>
              <a:rPr lang="en-US" sz="2800" dirty="0"/>
              <a:t>. </a:t>
            </a:r>
            <a:r>
              <a:rPr lang="en-US" sz="2800" dirty="0" smtClean="0"/>
              <a:t>Kennedy</a:t>
            </a:r>
          </a:p>
          <a:p>
            <a:pPr marL="0" indent="0">
              <a:spcBef>
                <a:spcPts val="0"/>
              </a:spcBef>
              <a:buNone/>
            </a:pPr>
            <a:endParaRPr lang="en-US" sz="2800" dirty="0" smtClean="0"/>
          </a:p>
          <a:p>
            <a:pPr marL="0" indent="0">
              <a:spcBef>
                <a:spcPts val="0"/>
              </a:spcBef>
              <a:buNone/>
            </a:pPr>
            <a:r>
              <a:rPr lang="en-US" sz="2800" i="1" dirty="0" smtClean="0"/>
              <a:t>“Things do not happen.  Things are made to happen.” </a:t>
            </a:r>
            <a:r>
              <a:rPr lang="en-US" sz="2800" dirty="0" smtClean="0"/>
              <a:t>			—</a:t>
            </a:r>
            <a:r>
              <a:rPr lang="en-US" sz="2800" dirty="0"/>
              <a:t>John F. </a:t>
            </a:r>
            <a:r>
              <a:rPr lang="en-US" sz="2800" dirty="0" smtClean="0"/>
              <a:t>Kennedy</a:t>
            </a:r>
          </a:p>
          <a:p>
            <a:pPr marL="0" indent="0">
              <a:spcBef>
                <a:spcPts val="0"/>
              </a:spcBef>
              <a:buNone/>
            </a:pPr>
            <a:endParaRPr lang="en-US" sz="2800" dirty="0"/>
          </a:p>
        </p:txBody>
      </p:sp>
    </p:spTree>
    <p:extLst>
      <p:ext uri="{BB962C8B-B14F-4D97-AF65-F5344CB8AC3E}">
        <p14:creationId xmlns:p14="http://schemas.microsoft.com/office/powerpoint/2010/main" val="1338962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3546764" y="2890714"/>
            <a:ext cx="1600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692301">
            <a:off x="834935" y="2168501"/>
            <a:ext cx="3219715" cy="10459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717272"/>
            <a:ext cx="2019300" cy="2266950"/>
          </a:xfrm>
          <a:prstGeom prst="rect">
            <a:avLst/>
          </a:prstGeom>
        </p:spPr>
      </p:pic>
      <p:sp>
        <p:nvSpPr>
          <p:cNvPr id="7" name="TextBox 6"/>
          <p:cNvSpPr txBox="1"/>
          <p:nvPr/>
        </p:nvSpPr>
        <p:spPr>
          <a:xfrm>
            <a:off x="235886" y="4574570"/>
            <a:ext cx="8679513" cy="1569660"/>
          </a:xfrm>
          <a:prstGeom prst="rect">
            <a:avLst/>
          </a:prstGeom>
          <a:solidFill>
            <a:schemeClr val="accent1">
              <a:lumMod val="40000"/>
              <a:lumOff val="60000"/>
            </a:schemeClr>
          </a:solidFill>
        </p:spPr>
        <p:txBody>
          <a:bodyPr wrap="square" rtlCol="0">
            <a:spAutoFit/>
          </a:bodyPr>
          <a:lstStyle/>
          <a:p>
            <a:pPr algn="ctr"/>
            <a:r>
              <a:rPr lang="en-US" sz="3200" dirty="0" smtClean="0"/>
              <a:t>The state assessment drives what happens in our classrooms and it derails authentic science learning for our students</a:t>
            </a:r>
            <a:endParaRPr lang="en-US" sz="3200" dirty="0"/>
          </a:p>
        </p:txBody>
      </p:sp>
    </p:spTree>
    <p:extLst>
      <p:ext uri="{BB962C8B-B14F-4D97-AF65-F5344CB8AC3E}">
        <p14:creationId xmlns:p14="http://schemas.microsoft.com/office/powerpoint/2010/main" val="899537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997" y="678359"/>
            <a:ext cx="3700052" cy="769441"/>
          </a:xfrm>
          <a:prstGeom prst="rect">
            <a:avLst/>
          </a:prstGeom>
          <a:noFill/>
        </p:spPr>
        <p:txBody>
          <a:bodyPr wrap="none" rtlCol="0">
            <a:spAutoFit/>
          </a:bodyPr>
          <a:lstStyle/>
          <a:p>
            <a:r>
              <a:rPr lang="en-US" sz="4400" dirty="0" smtClean="0"/>
              <a:t>So, what if…..</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997" y="1447800"/>
            <a:ext cx="2019300" cy="2266950"/>
          </a:xfrm>
          <a:prstGeom prst="rect">
            <a:avLst/>
          </a:prstGeom>
        </p:spPr>
      </p:pic>
      <p:sp>
        <p:nvSpPr>
          <p:cNvPr id="4" name="Right Arrow 3"/>
          <p:cNvSpPr/>
          <p:nvPr/>
        </p:nvSpPr>
        <p:spPr>
          <a:xfrm>
            <a:off x="3024643" y="2338959"/>
            <a:ext cx="1752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20225">
            <a:off x="5029094" y="1805020"/>
            <a:ext cx="3287063" cy="1067878"/>
          </a:xfrm>
          <a:prstGeom prst="rect">
            <a:avLst/>
          </a:prstGeom>
        </p:spPr>
      </p:pic>
      <p:sp>
        <p:nvSpPr>
          <p:cNvPr id="7" name="TextBox 6"/>
          <p:cNvSpPr txBox="1"/>
          <p:nvPr/>
        </p:nvSpPr>
        <p:spPr>
          <a:xfrm>
            <a:off x="139181" y="4419600"/>
            <a:ext cx="8839200" cy="492443"/>
          </a:xfrm>
          <a:prstGeom prst="rect">
            <a:avLst/>
          </a:prstGeom>
          <a:solidFill>
            <a:srgbClr val="FED9A7"/>
          </a:solidFill>
        </p:spPr>
        <p:txBody>
          <a:bodyPr wrap="square" rtlCol="0">
            <a:spAutoFit/>
          </a:bodyPr>
          <a:lstStyle/>
          <a:p>
            <a:r>
              <a:rPr lang="en-US" sz="2600" dirty="0" smtClean="0"/>
              <a:t>Imagine if you had the opportunity to reverse that model?</a:t>
            </a:r>
            <a:endParaRPr lang="en-US" sz="2600" dirty="0"/>
          </a:p>
        </p:txBody>
      </p:sp>
      <p:sp>
        <p:nvSpPr>
          <p:cNvPr id="8" name="TextBox 7"/>
          <p:cNvSpPr txBox="1"/>
          <p:nvPr/>
        </p:nvSpPr>
        <p:spPr>
          <a:xfrm>
            <a:off x="129307" y="4902204"/>
            <a:ext cx="8839200" cy="1292662"/>
          </a:xfrm>
          <a:prstGeom prst="rect">
            <a:avLst/>
          </a:prstGeom>
          <a:solidFill>
            <a:srgbClr val="FED9A7"/>
          </a:solidFill>
        </p:spPr>
        <p:txBody>
          <a:bodyPr wrap="square" rtlCol="0">
            <a:spAutoFit/>
          </a:bodyPr>
          <a:lstStyle/>
          <a:p>
            <a:r>
              <a:rPr lang="en-US" sz="2600" dirty="0" smtClean="0"/>
              <a:t>What if you could be part of a system where instructional planning based on 3-dimensional science standards was the cornerstone of assessment design?</a:t>
            </a:r>
            <a:endParaRPr lang="en-US" sz="2600" dirty="0"/>
          </a:p>
        </p:txBody>
      </p:sp>
    </p:spTree>
    <p:extLst>
      <p:ext uri="{BB962C8B-B14F-4D97-AF65-F5344CB8AC3E}">
        <p14:creationId xmlns:p14="http://schemas.microsoft.com/office/powerpoint/2010/main" val="1009512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descr="https://encrypted-tbn0.gstatic.com/images?q=tbn:ANd9GcR0CaMjdhYRBADtDPXFhDqq86ILVtiYXG44uHDV8fmsSRdqvp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199" y="817582"/>
            <a:ext cx="7069667" cy="5508834"/>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idx="1"/>
          </p:nvPr>
        </p:nvPicPr>
        <p:blipFill>
          <a:blip r:embed="rId3"/>
          <a:srcRect l="-56944" r="-56944"/>
          <a:stretch>
            <a:fillRect/>
          </a:stretch>
        </p:blipFill>
        <p:spPr>
          <a:xfrm>
            <a:off x="0" y="1728833"/>
            <a:ext cx="5927108" cy="3447229"/>
          </a:xfrm>
        </p:spPr>
      </p:pic>
      <p:pic>
        <p:nvPicPr>
          <p:cNvPr id="3" name="Picture 2"/>
          <p:cNvPicPr>
            <a:picLocks noChangeAspect="1"/>
          </p:cNvPicPr>
          <p:nvPr/>
        </p:nvPicPr>
        <p:blipFill>
          <a:blip r:embed="rId4"/>
          <a:stretch>
            <a:fillRect/>
          </a:stretch>
        </p:blipFill>
        <p:spPr>
          <a:xfrm rot="20684708">
            <a:off x="3993773" y="295018"/>
            <a:ext cx="4781069" cy="6040418"/>
          </a:xfrm>
          <a:prstGeom prst="rect">
            <a:avLst/>
          </a:prstGeom>
        </p:spPr>
      </p:pic>
      <p:sp>
        <p:nvSpPr>
          <p:cNvPr id="4" name="Rectangle 3"/>
          <p:cNvSpPr/>
          <p:nvPr/>
        </p:nvSpPr>
        <p:spPr>
          <a:xfrm>
            <a:off x="321733" y="233971"/>
            <a:ext cx="8602134" cy="6124754"/>
          </a:xfrm>
          <a:prstGeom prst="rect">
            <a:avLst/>
          </a:prstGeom>
          <a:solidFill>
            <a:srgbClr val="FED9A7"/>
          </a:solidFill>
        </p:spPr>
        <p:txBody>
          <a:bodyPr wrap="square">
            <a:spAutoFit/>
          </a:bodyPr>
          <a:lstStyle/>
          <a:p>
            <a:pPr algn="ctr"/>
            <a:r>
              <a:rPr lang="en-US" sz="2800" dirty="0" smtClean="0"/>
              <a:t>Journal the following, using support from the brief.</a:t>
            </a:r>
          </a:p>
          <a:p>
            <a:pPr algn="ctr"/>
            <a:endParaRPr lang="en-US" sz="2800" dirty="0" smtClean="0"/>
          </a:p>
          <a:p>
            <a:pPr marL="514350" indent="-514350">
              <a:buFont typeface="+mj-lt"/>
              <a:buAutoNum type="arabicPeriod"/>
            </a:pPr>
            <a:r>
              <a:rPr lang="en-US" sz="2800" dirty="0" smtClean="0"/>
              <a:t>Why is a new assessment system needed?</a:t>
            </a:r>
          </a:p>
          <a:p>
            <a:pPr marL="514350" indent="-514350">
              <a:buFont typeface="+mj-lt"/>
              <a:buAutoNum type="arabicPeriod"/>
            </a:pPr>
            <a:r>
              <a:rPr lang="en-US" sz="2800" dirty="0" smtClean="0"/>
              <a:t>Compare the characteristics of the traditional assessment system with those needed to measure mastery of the new science standards.</a:t>
            </a:r>
          </a:p>
          <a:p>
            <a:pPr marL="514350" indent="-514350">
              <a:buFont typeface="+mj-lt"/>
              <a:buAutoNum type="arabicPeriod"/>
            </a:pPr>
            <a:r>
              <a:rPr lang="en-US" sz="2800" dirty="0" smtClean="0"/>
              <a:t>Why isn't it feasible to assess all PEs at a specific grade level with a single assessment?</a:t>
            </a:r>
          </a:p>
          <a:p>
            <a:pPr marL="514350" indent="-514350">
              <a:buFont typeface="+mj-lt"/>
              <a:buAutoNum type="arabicPeriod"/>
            </a:pPr>
            <a:r>
              <a:rPr lang="en-US" sz="2800" dirty="0" smtClean="0"/>
              <a:t>What components constitute a systems approach to assessment? Which of these components represent a significant shift from our current system?</a:t>
            </a:r>
          </a:p>
          <a:p>
            <a:pPr marL="514350" indent="-514350">
              <a:buFont typeface="+mj-lt"/>
              <a:buAutoNum type="arabicPeriod"/>
            </a:pPr>
            <a:r>
              <a:rPr lang="en-US" sz="2800" dirty="0" smtClean="0"/>
              <a:t>What recommendations were made regarding the development of a new assessment system in the BOTA report?</a:t>
            </a:r>
            <a:endParaRPr lang="en-US" sz="2800" dirty="0"/>
          </a:p>
        </p:txBody>
      </p:sp>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7175500" y="6000267"/>
            <a:ext cx="685800" cy="716915"/>
          </a:xfrm>
          <a:prstGeom prst="rect">
            <a:avLst/>
          </a:prstGeom>
          <a:noFill/>
          <a:ln>
            <a:noFill/>
          </a:ln>
        </p:spPr>
      </p:pic>
      <p:pic>
        <p:nvPicPr>
          <p:cNvPr id="9" name="Picture 8"/>
          <p:cNvPicPr/>
          <p:nvPr/>
        </p:nvPicPr>
        <p:blipFill>
          <a:blip r:embed="rId6">
            <a:extLst>
              <a:ext uri="{28A0092B-C50C-407E-A947-70E740481C1C}">
                <a14:useLocalDpi xmlns:a14="http://schemas.microsoft.com/office/drawing/2010/main" val="0"/>
              </a:ext>
            </a:extLst>
          </a:blip>
          <a:srcRect/>
          <a:stretch>
            <a:fillRect/>
          </a:stretch>
        </p:blipFill>
        <p:spPr bwMode="auto">
          <a:xfrm>
            <a:off x="8034866" y="5990425"/>
            <a:ext cx="736600" cy="736600"/>
          </a:xfrm>
          <a:prstGeom prst="rect">
            <a:avLst/>
          </a:prstGeom>
          <a:noFill/>
          <a:ln>
            <a:noFill/>
          </a:ln>
        </p:spPr>
      </p:pic>
      <p:pic>
        <p:nvPicPr>
          <p:cNvPr id="10" name="Picture 9"/>
          <p:cNvPicPr/>
          <p:nvPr/>
        </p:nvPicPr>
        <p:blipFill>
          <a:blip r:embed="rId7">
            <a:extLst>
              <a:ext uri="{28A0092B-C50C-407E-A947-70E740481C1C}">
                <a14:useLocalDpi xmlns:a14="http://schemas.microsoft.com/office/drawing/2010/main" val="0"/>
              </a:ext>
            </a:extLst>
          </a:blip>
          <a:srcRect/>
          <a:stretch>
            <a:fillRect/>
          </a:stretch>
        </p:blipFill>
        <p:spPr bwMode="auto">
          <a:xfrm>
            <a:off x="6054090" y="6000267"/>
            <a:ext cx="998220" cy="748665"/>
          </a:xfrm>
          <a:prstGeom prst="rect">
            <a:avLst/>
          </a:prstGeom>
          <a:noFill/>
          <a:ln w="28575" cmpd="sng">
            <a:solidFill>
              <a:srgbClr val="4F81BD"/>
            </a:solidFill>
          </a:ln>
        </p:spPr>
      </p:pic>
    </p:spTree>
    <p:extLst>
      <p:ext uri="{BB962C8B-B14F-4D97-AF65-F5344CB8AC3E}">
        <p14:creationId xmlns:p14="http://schemas.microsoft.com/office/powerpoint/2010/main" val="29316802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Capacity Around the 4 Pillars</a:t>
            </a:r>
            <a:endParaRPr lang="en-US" dirty="0"/>
          </a:p>
        </p:txBody>
      </p:sp>
      <p:pic>
        <p:nvPicPr>
          <p:cNvPr id="19458" name="Picture 2" descr="https://encrypted-tbn0.gstatic.com/images?q=tbn:ANd9GcSxWTzf03zzuxkWf7_lm3iYsqxwj_HIIrDQB8niI-NtJPvYZeYJ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11036"/>
            <a:ext cx="631507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9596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023" y="639309"/>
            <a:ext cx="6965245" cy="675468"/>
          </a:xfrm>
        </p:spPr>
        <p:txBody>
          <a:bodyPr>
            <a:normAutofit fontScale="90000"/>
          </a:bodyPr>
          <a:lstStyle/>
          <a:p>
            <a:r>
              <a:rPr lang="en-US" dirty="0" smtClean="0"/>
              <a:t>What if…</a:t>
            </a:r>
            <a:endParaRPr lang="en-US" dirty="0"/>
          </a:p>
        </p:txBody>
      </p:sp>
      <p:sp>
        <p:nvSpPr>
          <p:cNvPr id="5" name="Content Placeholder 4"/>
          <p:cNvSpPr>
            <a:spLocks noGrp="1"/>
          </p:cNvSpPr>
          <p:nvPr>
            <p:ph idx="1"/>
          </p:nvPr>
        </p:nvSpPr>
        <p:spPr>
          <a:xfrm>
            <a:off x="935846" y="1314777"/>
            <a:ext cx="7286234" cy="4746558"/>
          </a:xfrm>
          <a:solidFill>
            <a:schemeClr val="accent4">
              <a:lumMod val="40000"/>
              <a:lumOff val="60000"/>
            </a:schemeClr>
          </a:solidFill>
        </p:spPr>
        <p:txBody>
          <a:bodyPr>
            <a:normAutofit/>
          </a:bodyPr>
          <a:lstStyle/>
          <a:p>
            <a:pPr marL="0" indent="0">
              <a:buNone/>
            </a:pPr>
            <a:r>
              <a:rPr lang="en-US" sz="3200" dirty="0"/>
              <a:t>Kentucky teachers focused first on shifting their instruction and developing assessments to reflect the 3-dimensional learning intention of the framework which requires not only a deeper understanding of fewer concepts intentionally developed over time, but also incorporates what we’ve learned about how kids best learn science?</a:t>
            </a:r>
          </a:p>
          <a:p>
            <a:pPr marL="0" indent="0">
              <a:buNone/>
            </a:pPr>
            <a:endParaRPr lang="en-US" dirty="0"/>
          </a:p>
        </p:txBody>
      </p:sp>
    </p:spTree>
    <p:extLst>
      <p:ext uri="{BB962C8B-B14F-4D97-AF65-F5344CB8AC3E}">
        <p14:creationId xmlns:p14="http://schemas.microsoft.com/office/powerpoint/2010/main" val="3944082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023" y="639309"/>
            <a:ext cx="6965245" cy="675468"/>
          </a:xfrm>
        </p:spPr>
        <p:txBody>
          <a:bodyPr>
            <a:normAutofit fontScale="90000"/>
          </a:bodyPr>
          <a:lstStyle/>
          <a:p>
            <a:r>
              <a:rPr lang="en-US" dirty="0" smtClean="0"/>
              <a:t>What if…</a:t>
            </a:r>
            <a:endParaRPr lang="en-US" dirty="0"/>
          </a:p>
        </p:txBody>
      </p:sp>
      <p:sp>
        <p:nvSpPr>
          <p:cNvPr id="5" name="Content Placeholder 4"/>
          <p:cNvSpPr>
            <a:spLocks noGrp="1"/>
          </p:cNvSpPr>
          <p:nvPr>
            <p:ph idx="1"/>
          </p:nvPr>
        </p:nvSpPr>
        <p:spPr>
          <a:xfrm>
            <a:off x="935846" y="2206150"/>
            <a:ext cx="7286234" cy="3164372"/>
          </a:xfrm>
          <a:solidFill>
            <a:schemeClr val="bg2">
              <a:lumMod val="75000"/>
            </a:schemeClr>
          </a:solidFill>
        </p:spPr>
        <p:txBody>
          <a:bodyPr>
            <a:normAutofit/>
          </a:bodyPr>
          <a:lstStyle/>
          <a:p>
            <a:pPr marL="0" indent="0">
              <a:buNone/>
            </a:pPr>
            <a:endParaRPr lang="en-US" sz="3200" dirty="0" smtClean="0"/>
          </a:p>
          <a:p>
            <a:pPr marL="0" indent="0">
              <a:buNone/>
            </a:pPr>
            <a:r>
              <a:rPr lang="en-US" sz="3200" dirty="0" smtClean="0"/>
              <a:t>Teacher </a:t>
            </a:r>
            <a:r>
              <a:rPr lang="en-US" sz="3200" dirty="0"/>
              <a:t>and student learning determined what our state assessment looked like so that our kids are assessed in a way they can demonstrate what they really know? </a:t>
            </a:r>
          </a:p>
          <a:p>
            <a:pPr marL="0" indent="0">
              <a:buNone/>
            </a:pPr>
            <a:endParaRPr lang="en-US" dirty="0"/>
          </a:p>
        </p:txBody>
      </p:sp>
    </p:spTree>
    <p:extLst>
      <p:ext uri="{BB962C8B-B14F-4D97-AF65-F5344CB8AC3E}">
        <p14:creationId xmlns:p14="http://schemas.microsoft.com/office/powerpoint/2010/main" val="4012506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023" y="639309"/>
            <a:ext cx="6965245" cy="675468"/>
          </a:xfrm>
        </p:spPr>
        <p:txBody>
          <a:bodyPr>
            <a:normAutofit fontScale="90000"/>
          </a:bodyPr>
          <a:lstStyle/>
          <a:p>
            <a:r>
              <a:rPr lang="en-US" dirty="0" smtClean="0"/>
              <a:t>What if…</a:t>
            </a:r>
            <a:endParaRPr lang="en-US" dirty="0"/>
          </a:p>
        </p:txBody>
      </p:sp>
      <p:sp>
        <p:nvSpPr>
          <p:cNvPr id="5" name="Content Placeholder 4"/>
          <p:cNvSpPr>
            <a:spLocks noGrp="1"/>
          </p:cNvSpPr>
          <p:nvPr>
            <p:ph idx="1"/>
          </p:nvPr>
        </p:nvSpPr>
        <p:spPr>
          <a:xfrm>
            <a:off x="935846" y="2406707"/>
            <a:ext cx="7286234" cy="2384422"/>
          </a:xfrm>
          <a:solidFill>
            <a:schemeClr val="accent1">
              <a:lumMod val="40000"/>
              <a:lumOff val="60000"/>
            </a:schemeClr>
          </a:solidFill>
        </p:spPr>
        <p:txBody>
          <a:bodyPr>
            <a:normAutofit/>
          </a:bodyPr>
          <a:lstStyle/>
          <a:p>
            <a:pPr marL="0" indent="0">
              <a:buNone/>
            </a:pPr>
            <a:r>
              <a:rPr lang="en-US" sz="3200" dirty="0" smtClean="0"/>
              <a:t>In this work, we value the shift </a:t>
            </a:r>
            <a:r>
              <a:rPr lang="en-US" sz="3200" dirty="0"/>
              <a:t>from what scientists and engineers </a:t>
            </a:r>
            <a:r>
              <a:rPr lang="en-US" sz="3200" i="1" dirty="0"/>
              <a:t>know</a:t>
            </a:r>
            <a:r>
              <a:rPr lang="en-US" sz="3200" dirty="0"/>
              <a:t> to what scientists and engineers </a:t>
            </a:r>
            <a:r>
              <a:rPr lang="en-US" sz="3200" i="1" dirty="0"/>
              <a:t>do </a:t>
            </a:r>
            <a:r>
              <a:rPr lang="en-US" sz="3200" dirty="0"/>
              <a:t>with what they know.</a:t>
            </a:r>
          </a:p>
          <a:p>
            <a:pPr marL="0" indent="0">
              <a:buNone/>
            </a:pPr>
            <a:endParaRPr lang="en-US" dirty="0"/>
          </a:p>
        </p:txBody>
      </p:sp>
    </p:spTree>
    <p:extLst>
      <p:ext uri="{BB962C8B-B14F-4D97-AF65-F5344CB8AC3E}">
        <p14:creationId xmlns:p14="http://schemas.microsoft.com/office/powerpoint/2010/main" val="4012506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023" y="639309"/>
            <a:ext cx="6965245" cy="675468"/>
          </a:xfrm>
        </p:spPr>
        <p:txBody>
          <a:bodyPr>
            <a:normAutofit fontScale="90000"/>
          </a:bodyPr>
          <a:lstStyle/>
          <a:p>
            <a:r>
              <a:rPr lang="en-US" dirty="0" smtClean="0"/>
              <a:t>What if…</a:t>
            </a:r>
            <a:endParaRPr lang="en-US" dirty="0"/>
          </a:p>
        </p:txBody>
      </p:sp>
      <p:sp>
        <p:nvSpPr>
          <p:cNvPr id="5" name="Content Placeholder 4"/>
          <p:cNvSpPr>
            <a:spLocks noGrp="1"/>
          </p:cNvSpPr>
          <p:nvPr>
            <p:ph idx="1"/>
          </p:nvPr>
        </p:nvSpPr>
        <p:spPr>
          <a:xfrm>
            <a:off x="935846" y="1827313"/>
            <a:ext cx="7286234" cy="3208943"/>
          </a:xfrm>
          <a:solidFill>
            <a:schemeClr val="accent2">
              <a:lumMod val="40000"/>
              <a:lumOff val="60000"/>
            </a:schemeClr>
          </a:solidFill>
        </p:spPr>
        <p:txBody>
          <a:bodyPr>
            <a:normAutofit/>
          </a:bodyPr>
          <a:lstStyle/>
          <a:p>
            <a:pPr marL="0" indent="0">
              <a:buNone/>
            </a:pPr>
            <a:r>
              <a:rPr lang="en-US" sz="3200" dirty="0"/>
              <a:t>Instructional experiences created from these standards give students an opportunity that many have not had before: to solve problems, evaluate evidence and search for important questions.</a:t>
            </a:r>
          </a:p>
          <a:p>
            <a:pPr marL="0" indent="0">
              <a:buNone/>
            </a:pPr>
            <a:endParaRPr lang="en-US" dirty="0"/>
          </a:p>
        </p:txBody>
      </p:sp>
    </p:spTree>
    <p:extLst>
      <p:ext uri="{BB962C8B-B14F-4D97-AF65-F5344CB8AC3E}">
        <p14:creationId xmlns:p14="http://schemas.microsoft.com/office/powerpoint/2010/main" val="4012506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023" y="639309"/>
            <a:ext cx="6965245" cy="675468"/>
          </a:xfrm>
        </p:spPr>
        <p:txBody>
          <a:bodyPr>
            <a:normAutofit fontScale="90000"/>
          </a:bodyPr>
          <a:lstStyle/>
          <a:p>
            <a:r>
              <a:rPr lang="en-US" dirty="0" smtClean="0"/>
              <a:t>What if…</a:t>
            </a:r>
            <a:endParaRPr lang="en-US" dirty="0"/>
          </a:p>
        </p:txBody>
      </p:sp>
      <p:sp>
        <p:nvSpPr>
          <p:cNvPr id="5" name="Content Placeholder 4"/>
          <p:cNvSpPr>
            <a:spLocks noGrp="1"/>
          </p:cNvSpPr>
          <p:nvPr>
            <p:ph idx="1"/>
          </p:nvPr>
        </p:nvSpPr>
        <p:spPr>
          <a:xfrm>
            <a:off x="935846" y="2094728"/>
            <a:ext cx="7286234" cy="2986097"/>
          </a:xfrm>
          <a:solidFill>
            <a:schemeClr val="accent4">
              <a:lumMod val="40000"/>
              <a:lumOff val="60000"/>
            </a:schemeClr>
          </a:solidFill>
        </p:spPr>
        <p:txBody>
          <a:bodyPr>
            <a:normAutofit/>
          </a:bodyPr>
          <a:lstStyle/>
          <a:p>
            <a:pPr marL="0" indent="0">
              <a:buNone/>
            </a:pPr>
            <a:r>
              <a:rPr lang="en-US" sz="3200" dirty="0"/>
              <a:t>Teachers </a:t>
            </a:r>
            <a:r>
              <a:rPr lang="en-US" sz="3200" dirty="0" smtClean="0"/>
              <a:t>design </a:t>
            </a:r>
            <a:r>
              <a:rPr lang="en-US" sz="3200" dirty="0"/>
              <a:t>experiences and assessments that emphasize the broad range of scientific and engineering thinking rather than only fundamental knowledge.</a:t>
            </a:r>
          </a:p>
          <a:p>
            <a:pPr marL="0" indent="0">
              <a:buNone/>
            </a:pPr>
            <a:endParaRPr lang="en-US" dirty="0"/>
          </a:p>
        </p:txBody>
      </p:sp>
    </p:spTree>
    <p:extLst>
      <p:ext uri="{BB962C8B-B14F-4D97-AF65-F5344CB8AC3E}">
        <p14:creationId xmlns:p14="http://schemas.microsoft.com/office/powerpoint/2010/main" val="4012506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023" y="639309"/>
            <a:ext cx="6965245" cy="675468"/>
          </a:xfrm>
        </p:spPr>
        <p:txBody>
          <a:bodyPr>
            <a:normAutofit fontScale="90000"/>
          </a:bodyPr>
          <a:lstStyle/>
          <a:p>
            <a:r>
              <a:rPr lang="en-US" dirty="0" smtClean="0"/>
              <a:t>What if…</a:t>
            </a:r>
            <a:endParaRPr lang="en-US" dirty="0"/>
          </a:p>
        </p:txBody>
      </p:sp>
      <p:sp>
        <p:nvSpPr>
          <p:cNvPr id="5" name="Content Placeholder 4"/>
          <p:cNvSpPr>
            <a:spLocks noGrp="1"/>
          </p:cNvSpPr>
          <p:nvPr>
            <p:ph idx="1"/>
          </p:nvPr>
        </p:nvSpPr>
        <p:spPr>
          <a:xfrm>
            <a:off x="935846" y="1493049"/>
            <a:ext cx="7286234" cy="3119805"/>
          </a:xfrm>
          <a:solidFill>
            <a:schemeClr val="accent1">
              <a:lumMod val="40000"/>
              <a:lumOff val="60000"/>
            </a:schemeClr>
          </a:solidFill>
        </p:spPr>
        <p:txBody>
          <a:bodyPr>
            <a:normAutofit/>
          </a:bodyPr>
          <a:lstStyle/>
          <a:p>
            <a:pPr marL="0" indent="0">
              <a:buNone/>
            </a:pPr>
            <a:endParaRPr lang="en-US" sz="3200" dirty="0" smtClean="0"/>
          </a:p>
          <a:p>
            <a:pPr marL="0" indent="0">
              <a:buNone/>
            </a:pPr>
            <a:r>
              <a:rPr lang="en-US" sz="3200" dirty="0" smtClean="0"/>
              <a:t>Students practice </a:t>
            </a:r>
            <a:r>
              <a:rPr lang="en-US" sz="3200" dirty="0"/>
              <a:t>using the same skills that scientists and engineers use to </a:t>
            </a:r>
            <a:r>
              <a:rPr lang="en-US" sz="3200" dirty="0" smtClean="0"/>
              <a:t>gather </a:t>
            </a:r>
            <a:r>
              <a:rPr lang="en-US" sz="3200" dirty="0"/>
              <a:t>information, </a:t>
            </a:r>
            <a:r>
              <a:rPr lang="en-US" sz="3200" dirty="0" smtClean="0"/>
              <a:t>apply </a:t>
            </a:r>
            <a:r>
              <a:rPr lang="en-US" sz="3200" dirty="0"/>
              <a:t>reasoning and </a:t>
            </a:r>
            <a:r>
              <a:rPr lang="en-US" sz="3200" dirty="0" smtClean="0"/>
              <a:t>communicate </a:t>
            </a:r>
            <a:r>
              <a:rPr lang="en-US" sz="3200" dirty="0"/>
              <a:t>their findings.</a:t>
            </a:r>
          </a:p>
          <a:p>
            <a:pPr marL="0" indent="0">
              <a:buNone/>
            </a:pPr>
            <a:endParaRPr lang="en-US" dirty="0"/>
          </a:p>
        </p:txBody>
      </p:sp>
    </p:spTree>
    <p:extLst>
      <p:ext uri="{BB962C8B-B14F-4D97-AF65-F5344CB8AC3E}">
        <p14:creationId xmlns:p14="http://schemas.microsoft.com/office/powerpoint/2010/main" val="4012506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023" y="639309"/>
            <a:ext cx="6965245" cy="675468"/>
          </a:xfrm>
        </p:spPr>
        <p:txBody>
          <a:bodyPr>
            <a:normAutofit fontScale="90000"/>
          </a:bodyPr>
          <a:lstStyle/>
          <a:p>
            <a:r>
              <a:rPr lang="en-US" dirty="0" smtClean="0"/>
              <a:t>Imagine…</a:t>
            </a:r>
            <a:endParaRPr lang="en-US" dirty="0"/>
          </a:p>
        </p:txBody>
      </p:sp>
      <p:sp>
        <p:nvSpPr>
          <p:cNvPr id="5" name="Content Placeholder 4"/>
          <p:cNvSpPr>
            <a:spLocks noGrp="1"/>
          </p:cNvSpPr>
          <p:nvPr>
            <p:ph idx="1"/>
          </p:nvPr>
        </p:nvSpPr>
        <p:spPr>
          <a:xfrm>
            <a:off x="935846" y="2852393"/>
            <a:ext cx="7286234" cy="1849599"/>
          </a:xfrm>
          <a:solidFill>
            <a:schemeClr val="bg2">
              <a:lumMod val="75000"/>
            </a:schemeClr>
          </a:solidFill>
        </p:spPr>
        <p:txBody>
          <a:bodyPr>
            <a:normAutofit/>
          </a:bodyPr>
          <a:lstStyle/>
          <a:p>
            <a:pPr marL="0" indent="0">
              <a:buNone/>
            </a:pPr>
            <a:r>
              <a:rPr lang="en-US" sz="4800" dirty="0" smtClean="0"/>
              <a:t>Classroom </a:t>
            </a:r>
            <a:r>
              <a:rPr lang="en-US" sz="4800" dirty="0"/>
              <a:t>experiences </a:t>
            </a:r>
            <a:r>
              <a:rPr lang="en-US" sz="4800" dirty="0" smtClean="0"/>
              <a:t>driving </a:t>
            </a:r>
            <a:r>
              <a:rPr lang="en-US" sz="4800" dirty="0"/>
              <a:t>state </a:t>
            </a:r>
            <a:r>
              <a:rPr lang="en-US" sz="4800" dirty="0" smtClean="0"/>
              <a:t>assessments.</a:t>
            </a:r>
            <a:endParaRPr lang="en-US" sz="4800" dirty="0"/>
          </a:p>
          <a:p>
            <a:pPr marL="0" indent="0">
              <a:buNone/>
            </a:pPr>
            <a:endParaRPr lang="en-US" dirty="0"/>
          </a:p>
        </p:txBody>
      </p:sp>
    </p:spTree>
    <p:extLst>
      <p:ext uri="{BB962C8B-B14F-4D97-AF65-F5344CB8AC3E}">
        <p14:creationId xmlns:p14="http://schemas.microsoft.com/office/powerpoint/2010/main" val="4012506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023" y="639309"/>
            <a:ext cx="6965245" cy="675468"/>
          </a:xfrm>
        </p:spPr>
        <p:txBody>
          <a:bodyPr>
            <a:normAutofit fontScale="90000"/>
          </a:bodyPr>
          <a:lstStyle/>
          <a:p>
            <a:r>
              <a:rPr lang="en-US" dirty="0" smtClean="0"/>
              <a:t>Imagine…</a:t>
            </a:r>
            <a:endParaRPr lang="en-US" dirty="0"/>
          </a:p>
        </p:txBody>
      </p:sp>
      <p:sp>
        <p:nvSpPr>
          <p:cNvPr id="5" name="Content Placeholder 4"/>
          <p:cNvSpPr>
            <a:spLocks noGrp="1"/>
          </p:cNvSpPr>
          <p:nvPr>
            <p:ph idx="1"/>
          </p:nvPr>
        </p:nvSpPr>
        <p:spPr>
          <a:xfrm>
            <a:off x="935846" y="2852393"/>
            <a:ext cx="7286234" cy="1849599"/>
          </a:xfrm>
          <a:solidFill>
            <a:schemeClr val="accent4">
              <a:lumMod val="40000"/>
              <a:lumOff val="60000"/>
            </a:schemeClr>
          </a:solidFill>
        </p:spPr>
        <p:txBody>
          <a:bodyPr>
            <a:normAutofit fontScale="92500" lnSpcReduction="20000"/>
          </a:bodyPr>
          <a:lstStyle/>
          <a:p>
            <a:pPr marL="0" indent="0">
              <a:buNone/>
            </a:pPr>
            <a:r>
              <a:rPr lang="en-US" sz="4800" dirty="0" smtClean="0"/>
              <a:t>Assessments that measure authentic science and engineering.</a:t>
            </a:r>
            <a:endParaRPr lang="en-US" sz="4800" dirty="0"/>
          </a:p>
          <a:p>
            <a:pPr marL="0" indent="0">
              <a:buNone/>
            </a:pPr>
            <a:endParaRPr lang="en-US" dirty="0"/>
          </a:p>
        </p:txBody>
      </p:sp>
    </p:spTree>
    <p:extLst>
      <p:ext uri="{BB962C8B-B14F-4D97-AF65-F5344CB8AC3E}">
        <p14:creationId xmlns:p14="http://schemas.microsoft.com/office/powerpoint/2010/main" val="379703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023" y="639309"/>
            <a:ext cx="6965245" cy="675468"/>
          </a:xfrm>
        </p:spPr>
        <p:txBody>
          <a:bodyPr>
            <a:normAutofit fontScale="90000"/>
          </a:bodyPr>
          <a:lstStyle/>
          <a:p>
            <a:r>
              <a:rPr lang="en-US" dirty="0" smtClean="0"/>
              <a:t>Imagine…</a:t>
            </a:r>
            <a:endParaRPr lang="en-US" dirty="0"/>
          </a:p>
        </p:txBody>
      </p:sp>
      <p:sp>
        <p:nvSpPr>
          <p:cNvPr id="5" name="Content Placeholder 4"/>
          <p:cNvSpPr>
            <a:spLocks noGrp="1"/>
          </p:cNvSpPr>
          <p:nvPr>
            <p:ph idx="1"/>
          </p:nvPr>
        </p:nvSpPr>
        <p:spPr>
          <a:xfrm>
            <a:off x="935846" y="1715893"/>
            <a:ext cx="7286234" cy="3387217"/>
          </a:xfrm>
          <a:solidFill>
            <a:schemeClr val="accent4">
              <a:lumMod val="40000"/>
              <a:lumOff val="60000"/>
            </a:schemeClr>
          </a:solidFill>
        </p:spPr>
        <p:txBody>
          <a:bodyPr>
            <a:normAutofit/>
          </a:bodyPr>
          <a:lstStyle/>
          <a:p>
            <a:pPr marL="0" indent="0" algn="ctr">
              <a:buNone/>
            </a:pPr>
            <a:r>
              <a:rPr lang="en-US" sz="6000" dirty="0" smtClean="0"/>
              <a:t>Teachers in this room playing a key part in this process.</a:t>
            </a:r>
            <a:endParaRPr lang="en-US" sz="6000" dirty="0"/>
          </a:p>
          <a:p>
            <a:pPr marL="0" indent="0">
              <a:buNone/>
            </a:pPr>
            <a:endParaRPr lang="en-US" dirty="0"/>
          </a:p>
        </p:txBody>
      </p:sp>
    </p:spTree>
    <p:extLst>
      <p:ext uri="{BB962C8B-B14F-4D97-AF65-F5344CB8AC3E}">
        <p14:creationId xmlns:p14="http://schemas.microsoft.com/office/powerpoint/2010/main" val="436349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Draft Plan for New Science Assessments</a:t>
            </a:r>
            <a:endParaRPr lang="en-US" dirty="0"/>
          </a:p>
        </p:txBody>
      </p:sp>
    </p:spTree>
    <p:extLst>
      <p:ext uri="{BB962C8B-B14F-4D97-AF65-F5344CB8AC3E}">
        <p14:creationId xmlns:p14="http://schemas.microsoft.com/office/powerpoint/2010/main" val="8475947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315200" cy="715962"/>
          </a:xfrm>
        </p:spPr>
        <p:txBody>
          <a:bodyPr>
            <a:normAutofit fontScale="90000"/>
          </a:bodyPr>
          <a:lstStyle/>
          <a:p>
            <a:r>
              <a:rPr lang="en-US" dirty="0" smtClean="0"/>
              <a:t>The Four Pillars of the content networks</a:t>
            </a:r>
            <a:endParaRPr lang="en-US" dirty="0"/>
          </a:p>
        </p:txBody>
      </p:sp>
      <p:sp>
        <p:nvSpPr>
          <p:cNvPr id="3" name="Content Placeholder 2"/>
          <p:cNvSpPr>
            <a:spLocks noGrp="1"/>
          </p:cNvSpPr>
          <p:nvPr>
            <p:ph idx="1"/>
          </p:nvPr>
        </p:nvSpPr>
        <p:spPr/>
        <p:txBody>
          <a:bodyPr/>
          <a:lstStyle/>
          <a:p>
            <a:r>
              <a:rPr lang="en-US" dirty="0" smtClean="0"/>
              <a:t>Standards</a:t>
            </a:r>
          </a:p>
          <a:p>
            <a:r>
              <a:rPr lang="en-US" dirty="0" smtClean="0"/>
              <a:t>Educational Leadership</a:t>
            </a:r>
          </a:p>
          <a:p>
            <a:r>
              <a:rPr lang="en-US" dirty="0" smtClean="0"/>
              <a:t>Assessment Literacy</a:t>
            </a:r>
          </a:p>
          <a:p>
            <a:r>
              <a:rPr lang="en-US" dirty="0" smtClean="0"/>
              <a:t>Characteristics of Highly Effective Teaching and Learning (CHETL)</a:t>
            </a:r>
          </a:p>
          <a:p>
            <a:endParaRPr lang="en-US" dirty="0"/>
          </a:p>
        </p:txBody>
      </p:sp>
    </p:spTree>
    <p:extLst>
      <p:ext uri="{BB962C8B-B14F-4D97-AF65-F5344CB8AC3E}">
        <p14:creationId xmlns:p14="http://schemas.microsoft.com/office/powerpoint/2010/main" val="34727750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990600"/>
          </a:xfrm>
        </p:spPr>
        <p:txBody>
          <a:bodyPr>
            <a:normAutofit fontScale="90000"/>
          </a:bodyPr>
          <a:lstStyle/>
          <a:p>
            <a:r>
              <a:rPr lang="en-US" sz="3600" b="1" dirty="0" smtClean="0"/>
              <a:t>Structure/Dimensions of the </a:t>
            </a:r>
            <a:r>
              <a:rPr lang="en-US" sz="3600" b="1" i="1" dirty="0" smtClean="0"/>
              <a:t>Framework</a:t>
            </a:r>
            <a:r>
              <a:rPr lang="en-US" sz="3600" b="1" dirty="0" smtClean="0"/>
              <a:t> </a:t>
            </a:r>
            <a:r>
              <a:rPr lang="en-US" b="1" dirty="0" smtClean="0"/>
              <a:t/>
            </a:r>
            <a:br>
              <a:rPr lang="en-US" b="1" dirty="0" smtClean="0"/>
            </a:br>
            <a:endParaRPr lang="en-US" b="1" dirty="0"/>
          </a:p>
        </p:txBody>
      </p:sp>
      <p:sp>
        <p:nvSpPr>
          <p:cNvPr id="3" name="Content Placeholder 2"/>
          <p:cNvSpPr>
            <a:spLocks noGrp="1"/>
          </p:cNvSpPr>
          <p:nvPr>
            <p:ph sz="quarter" idx="1"/>
          </p:nvPr>
        </p:nvSpPr>
        <p:spPr>
          <a:xfrm>
            <a:off x="345231" y="1143001"/>
            <a:ext cx="7651613" cy="4526280"/>
          </a:xfrm>
        </p:spPr>
        <p:txBody>
          <a:bodyPr>
            <a:normAutofit fontScale="62500" lnSpcReduction="20000"/>
          </a:bodyPr>
          <a:lstStyle/>
          <a:p>
            <a:r>
              <a:rPr lang="en-US" sz="4500" dirty="0" smtClean="0"/>
              <a:t>Science and Engineering </a:t>
            </a:r>
            <a:r>
              <a:rPr lang="en-US" sz="4500" b="1" dirty="0" smtClean="0"/>
              <a:t>Practices</a:t>
            </a:r>
          </a:p>
          <a:p>
            <a:r>
              <a:rPr lang="en-US" sz="4500" dirty="0" smtClean="0"/>
              <a:t>Disciplinary Core </a:t>
            </a:r>
            <a:r>
              <a:rPr lang="en-US" sz="4500" b="1" dirty="0" smtClean="0"/>
              <a:t>Ideas</a:t>
            </a:r>
          </a:p>
          <a:p>
            <a:r>
              <a:rPr lang="en-US" sz="4500" dirty="0" smtClean="0"/>
              <a:t>Crosscutting </a:t>
            </a:r>
            <a:r>
              <a:rPr lang="en-US" sz="4500" b="1" dirty="0" smtClean="0"/>
              <a:t>Concepts</a:t>
            </a:r>
          </a:p>
          <a:p>
            <a:pPr>
              <a:buNone/>
            </a:pPr>
            <a:endParaRPr lang="en-US" dirty="0" smtClean="0"/>
          </a:p>
          <a:p>
            <a:pPr marL="0" indent="0">
              <a:lnSpc>
                <a:spcPct val="120000"/>
              </a:lnSpc>
              <a:spcAft>
                <a:spcPts val="600"/>
              </a:spcAft>
              <a:buNone/>
            </a:pPr>
            <a:r>
              <a:rPr lang="en-US" sz="3400" i="1" dirty="0" smtClean="0"/>
              <a:t>“The three dimensions of the Framework, which constitute the major conclusions of this report, are presented in separate chapters.  However, in order to facilitate students’ learning, the </a:t>
            </a:r>
            <a:r>
              <a:rPr lang="en-US" sz="3400" i="1" dirty="0" smtClean="0">
                <a:solidFill>
                  <a:srgbClr val="FF0000"/>
                </a:solidFill>
              </a:rPr>
              <a:t>dimensions must be woven together </a:t>
            </a:r>
            <a:r>
              <a:rPr lang="en-US" sz="3400" i="1" dirty="0" smtClean="0"/>
              <a:t>in standards, curricula, instruction, and assessments.” </a:t>
            </a:r>
          </a:p>
          <a:p>
            <a:pPr>
              <a:buNone/>
            </a:pPr>
            <a:endParaRPr lang="en-US" sz="2000" dirty="0" smtClean="0">
              <a:solidFill>
                <a:srgbClr val="FF0000"/>
              </a:solidFill>
            </a:endParaRPr>
          </a:p>
          <a:p>
            <a:pPr>
              <a:buNone/>
            </a:pPr>
            <a:endParaRPr lang="en-US" sz="2000" dirty="0" smtClean="0">
              <a:solidFill>
                <a:srgbClr val="FF0000"/>
              </a:solidFill>
            </a:endParaRPr>
          </a:p>
          <a:p>
            <a:pPr>
              <a:buNone/>
            </a:pPr>
            <a:r>
              <a:rPr lang="en-US" i="1" dirty="0" smtClean="0">
                <a:solidFill>
                  <a:srgbClr val="FF0000"/>
                </a:solidFill>
              </a:rPr>
              <a:t>NRC Framework Pages 29 - 30 </a:t>
            </a:r>
            <a:endParaRPr lang="en-US" i="1" dirty="0">
              <a:solidFill>
                <a:srgbClr val="FF0000"/>
              </a:solidFill>
            </a:endParaRPr>
          </a:p>
        </p:txBody>
      </p:sp>
    </p:spTree>
    <p:extLst>
      <p:ext uri="{BB962C8B-B14F-4D97-AF65-F5344CB8AC3E}">
        <p14:creationId xmlns:p14="http://schemas.microsoft.com/office/powerpoint/2010/main" val="342156402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3226"/>
            <a:ext cx="8991600" cy="792162"/>
          </a:xfrm>
        </p:spPr>
        <p:txBody>
          <a:bodyPr>
            <a:normAutofit fontScale="90000"/>
          </a:bodyPr>
          <a:lstStyle/>
          <a:p>
            <a:r>
              <a:rPr lang="en-US" sz="2800" b="1" dirty="0" smtClean="0"/>
              <a:t>3-D Model = Science Performance at the Intersection</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1045286"/>
              </p:ext>
            </p:extLst>
          </p:nvPr>
        </p:nvGraphicFramePr>
        <p:xfrm>
          <a:off x="405660" y="764397"/>
          <a:ext cx="8610600" cy="6093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1391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00416711"/>
              </p:ext>
            </p:extLst>
          </p:nvPr>
        </p:nvGraphicFramePr>
        <p:xfrm>
          <a:off x="264261" y="160512"/>
          <a:ext cx="8692587" cy="649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Straight Arrow Connector 14"/>
          <p:cNvCxnSpPr/>
          <p:nvPr/>
        </p:nvCxnSpPr>
        <p:spPr>
          <a:xfrm flipH="1">
            <a:off x="4141141" y="757852"/>
            <a:ext cx="506" cy="5960189"/>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09112" y="6339426"/>
            <a:ext cx="1433205" cy="307777"/>
          </a:xfrm>
          <a:prstGeom prst="rect">
            <a:avLst/>
          </a:prstGeom>
          <a:noFill/>
        </p:spPr>
        <p:txBody>
          <a:bodyPr wrap="none" rtlCol="0">
            <a:spAutoFit/>
          </a:bodyPr>
          <a:lstStyle/>
          <a:p>
            <a:r>
              <a:rPr lang="en-US" sz="1400" dirty="0"/>
              <a:t>(</a:t>
            </a:r>
            <a:r>
              <a:rPr lang="en-US" sz="1400" dirty="0" err="1" smtClean="0"/>
              <a:t>Moulding</a:t>
            </a:r>
            <a:r>
              <a:rPr lang="en-US" sz="1400" dirty="0" smtClean="0"/>
              <a:t>, 2012)</a:t>
            </a:r>
            <a:endParaRPr lang="en-US" sz="1400" dirty="0"/>
          </a:p>
        </p:txBody>
      </p:sp>
    </p:spTree>
    <p:extLst>
      <p:ext uri="{BB962C8B-B14F-4D97-AF65-F5344CB8AC3E}">
        <p14:creationId xmlns:p14="http://schemas.microsoft.com/office/powerpoint/2010/main" val="330136646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 discussion</a:t>
            </a:r>
          </a:p>
        </p:txBody>
      </p:sp>
      <p:sp>
        <p:nvSpPr>
          <p:cNvPr id="3" name="Content Placeholder 2"/>
          <p:cNvSpPr>
            <a:spLocks noGrp="1"/>
          </p:cNvSpPr>
          <p:nvPr>
            <p:ph idx="1"/>
          </p:nvPr>
        </p:nvSpPr>
        <p:spPr/>
        <p:txBody>
          <a:bodyPr/>
          <a:lstStyle/>
          <a:p>
            <a:r>
              <a:rPr lang="en-US"/>
              <a:t>Assign the eight Science and Engineering Practices to the appropriate category (categories?) independently.</a:t>
            </a:r>
          </a:p>
          <a:p>
            <a:r>
              <a:rPr lang="en-US"/>
              <a:t>Discuss your placement decisions with a shoulder partner.</a:t>
            </a:r>
          </a:p>
          <a:p>
            <a:r>
              <a:rPr lang="en-US"/>
              <a:t>Take note of any AH-HA moments, and questions you may have.</a:t>
            </a:r>
          </a:p>
        </p:txBody>
      </p:sp>
    </p:spTree>
    <p:extLst>
      <p:ext uri="{BB962C8B-B14F-4D97-AF65-F5344CB8AC3E}">
        <p14:creationId xmlns:p14="http://schemas.microsoft.com/office/powerpoint/2010/main" val="120998165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002.png"/>
          <p:cNvPicPr>
            <a:picLocks noGrp="1" noChangeAspect="1"/>
          </p:cNvPicPr>
          <p:nvPr>
            <p:ph idx="1"/>
          </p:nvPr>
        </p:nvPicPr>
        <p:blipFill>
          <a:blip r:embed="rId3"/>
          <a:stretch>
            <a:fillRect/>
          </a:stretch>
        </p:blipFill>
        <p:spPr>
          <a:xfrm>
            <a:off x="-57150" y="-57150"/>
            <a:ext cx="9128628" cy="6854306"/>
          </a:xfrm>
        </p:spPr>
      </p:pic>
    </p:spTree>
    <p:extLst>
      <p:ext uri="{BB962C8B-B14F-4D97-AF65-F5344CB8AC3E}">
        <p14:creationId xmlns:p14="http://schemas.microsoft.com/office/powerpoint/2010/main" val="50829237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515804146"/>
              </p:ext>
            </p:extLst>
          </p:nvPr>
        </p:nvGraphicFramePr>
        <p:xfrm>
          <a:off x="264261" y="160512"/>
          <a:ext cx="8692587" cy="649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4162930" y="714792"/>
            <a:ext cx="4300458" cy="1938992"/>
          </a:xfrm>
          <a:prstGeom prst="rect">
            <a:avLst/>
          </a:prstGeom>
          <a:noFill/>
        </p:spPr>
        <p:txBody>
          <a:bodyPr wrap="square" rtlCol="0">
            <a:spAutoFit/>
          </a:bodyPr>
          <a:lstStyle/>
          <a:p>
            <a:pPr marL="231775" lvl="0" indent="-231775">
              <a:buFont typeface="Arial" pitchFamily="34" charset="0"/>
              <a:buChar char="•"/>
              <a:defRPr/>
            </a:pPr>
            <a:r>
              <a:rPr lang="en-US" sz="2000" b="1" dirty="0" smtClean="0">
                <a:solidFill>
                  <a:srgbClr val="FF0000"/>
                </a:solidFill>
              </a:rPr>
              <a:t>Obtain Information</a:t>
            </a:r>
            <a:endParaRPr lang="en-US" sz="2000" dirty="0" smtClean="0">
              <a:solidFill>
                <a:srgbClr val="FF0000"/>
              </a:solidFill>
            </a:endParaRPr>
          </a:p>
          <a:p>
            <a:pPr marL="231775" lvl="0" indent="-231775">
              <a:buFont typeface="Arial" pitchFamily="34" charset="0"/>
              <a:buChar char="•"/>
              <a:defRPr/>
            </a:pPr>
            <a:r>
              <a:rPr lang="en-US" sz="2000" b="1" dirty="0" smtClean="0"/>
              <a:t>Ask Questions/Define Problems</a:t>
            </a:r>
          </a:p>
          <a:p>
            <a:pPr marL="231775" lvl="0" indent="-231775">
              <a:buFont typeface="Arial" pitchFamily="34" charset="0"/>
              <a:buChar char="•"/>
              <a:defRPr/>
            </a:pPr>
            <a:r>
              <a:rPr lang="en-US" sz="2000" b="1" dirty="0" smtClean="0"/>
              <a:t>Plan &amp; Carry Out Investigations</a:t>
            </a:r>
          </a:p>
          <a:p>
            <a:pPr marL="231775" lvl="0" indent="-231775">
              <a:buFont typeface="Arial" pitchFamily="34" charset="0"/>
              <a:buChar char="•"/>
              <a:defRPr/>
            </a:pPr>
            <a:r>
              <a:rPr lang="en-US" sz="2000" b="1" i="1" dirty="0" smtClean="0">
                <a:solidFill>
                  <a:srgbClr val="3366FF"/>
                </a:solidFill>
              </a:rPr>
              <a:t>Use Models to Gather Data</a:t>
            </a:r>
          </a:p>
          <a:p>
            <a:pPr marL="231775" lvl="0" indent="-231775">
              <a:buFont typeface="Arial" pitchFamily="34" charset="0"/>
              <a:buChar char="•"/>
              <a:defRPr/>
            </a:pPr>
            <a:r>
              <a:rPr lang="en-US" sz="2000" b="1" dirty="0" smtClean="0"/>
              <a:t>Use Mathematics &amp; Computational Thinking</a:t>
            </a:r>
            <a:endParaRPr lang="en-US" sz="2000" b="1" dirty="0"/>
          </a:p>
        </p:txBody>
      </p:sp>
      <p:sp>
        <p:nvSpPr>
          <p:cNvPr id="12" name="TextBox 11"/>
          <p:cNvSpPr txBox="1"/>
          <p:nvPr/>
        </p:nvSpPr>
        <p:spPr>
          <a:xfrm>
            <a:off x="4162421" y="2946144"/>
            <a:ext cx="5061762" cy="2246769"/>
          </a:xfrm>
          <a:prstGeom prst="rect">
            <a:avLst/>
          </a:prstGeom>
          <a:noFill/>
        </p:spPr>
        <p:txBody>
          <a:bodyPr wrap="square" rtlCol="0">
            <a:spAutoFit/>
          </a:bodyPr>
          <a:lstStyle/>
          <a:p>
            <a:pPr marL="231775" indent="-231775">
              <a:buFont typeface="Arial" pitchFamily="34" charset="0"/>
              <a:buChar char="•"/>
            </a:pPr>
            <a:r>
              <a:rPr lang="en-US" sz="2000" b="1" dirty="0" smtClean="0">
                <a:solidFill>
                  <a:srgbClr val="FF0000"/>
                </a:solidFill>
                <a:cs typeface="Times New Roman" pitchFamily="18" charset="0"/>
              </a:rPr>
              <a:t>Evaluate Information</a:t>
            </a:r>
          </a:p>
          <a:p>
            <a:pPr marL="231775" lvl="0" indent="-231775">
              <a:buFont typeface="Arial" pitchFamily="34" charset="0"/>
              <a:buChar char="•"/>
            </a:pPr>
            <a:r>
              <a:rPr lang="en-US" sz="2000" b="1" dirty="0"/>
              <a:t>Analyze Data </a:t>
            </a:r>
          </a:p>
          <a:p>
            <a:pPr marL="231775" indent="-231775">
              <a:buFont typeface="Arial" pitchFamily="34" charset="0"/>
              <a:buChar char="•"/>
            </a:pPr>
            <a:r>
              <a:rPr lang="en-US" sz="2000" b="1" dirty="0" smtClean="0">
                <a:cs typeface="Times New Roman" pitchFamily="18" charset="0"/>
              </a:rPr>
              <a:t>Use Mathematics and Computational Thinking </a:t>
            </a:r>
            <a:endParaRPr lang="en-US" sz="2000" b="1" dirty="0" smtClean="0">
              <a:solidFill>
                <a:srgbClr val="604A7B"/>
              </a:solidFill>
              <a:cs typeface="Times New Roman" pitchFamily="18" charset="0"/>
            </a:endParaRPr>
          </a:p>
          <a:p>
            <a:pPr marL="231775" lvl="0" indent="-231775">
              <a:buFont typeface="Arial" pitchFamily="34" charset="0"/>
              <a:buChar char="•"/>
            </a:pPr>
            <a:r>
              <a:rPr lang="en-US" sz="2000" b="1" dirty="0">
                <a:cs typeface="Times New Roman" pitchFamily="18" charset="0"/>
              </a:rPr>
              <a:t>Construct Explanations/Solve Problems</a:t>
            </a:r>
          </a:p>
          <a:p>
            <a:pPr marL="231775" indent="-231775">
              <a:buFont typeface="Arial" pitchFamily="34" charset="0"/>
              <a:buChar char="•"/>
            </a:pPr>
            <a:r>
              <a:rPr lang="en-US" sz="2000" b="1" dirty="0" smtClean="0">
                <a:cs typeface="Times New Roman" pitchFamily="18" charset="0"/>
              </a:rPr>
              <a:t>Developing Arguments from Evidence </a:t>
            </a:r>
          </a:p>
          <a:p>
            <a:pPr marL="231775" lvl="0" indent="-231775">
              <a:buFont typeface="Arial" pitchFamily="34" charset="0"/>
              <a:buChar char="•"/>
            </a:pPr>
            <a:r>
              <a:rPr lang="en-US" sz="2000" b="1" i="1" dirty="0" smtClean="0">
                <a:solidFill>
                  <a:srgbClr val="3366FF"/>
                </a:solidFill>
                <a:cs typeface="Times New Roman" pitchFamily="18" charset="0"/>
              </a:rPr>
              <a:t>Use Models to Predict &amp; Develop  Evidence</a:t>
            </a:r>
            <a:endParaRPr lang="en-US" sz="2000" dirty="0" smtClean="0">
              <a:solidFill>
                <a:srgbClr val="3366FF"/>
              </a:solidFill>
              <a:cs typeface="Times New Roman" pitchFamily="18" charset="0"/>
            </a:endParaRPr>
          </a:p>
        </p:txBody>
      </p:sp>
      <p:sp>
        <p:nvSpPr>
          <p:cNvPr id="13" name="TextBox 12"/>
          <p:cNvSpPr txBox="1"/>
          <p:nvPr/>
        </p:nvSpPr>
        <p:spPr>
          <a:xfrm>
            <a:off x="4163217" y="5595899"/>
            <a:ext cx="4814138" cy="1015663"/>
          </a:xfrm>
          <a:prstGeom prst="rect">
            <a:avLst/>
          </a:prstGeom>
          <a:noFill/>
        </p:spPr>
        <p:txBody>
          <a:bodyPr wrap="none" rtlCol="0">
            <a:spAutoFit/>
          </a:bodyPr>
          <a:lstStyle/>
          <a:p>
            <a:pPr marL="173038" lvl="0" indent="-173038">
              <a:buFont typeface="Arial" pitchFamily="34" charset="0"/>
              <a:buChar char="•"/>
            </a:pPr>
            <a:r>
              <a:rPr lang="en-US" sz="2000" b="1" dirty="0" smtClean="0">
                <a:solidFill>
                  <a:srgbClr val="FF0000"/>
                </a:solidFill>
              </a:rPr>
              <a:t>Communicate Information</a:t>
            </a:r>
          </a:p>
          <a:p>
            <a:pPr marL="173038" lvl="0" indent="-173038">
              <a:buFont typeface="Arial" pitchFamily="34" charset="0"/>
              <a:buChar char="•"/>
            </a:pPr>
            <a:r>
              <a:rPr lang="en-US" sz="2000" b="1" dirty="0" smtClean="0">
                <a:solidFill>
                  <a:schemeClr val="accent4">
                    <a:lumMod val="75000"/>
                  </a:schemeClr>
                </a:solidFill>
              </a:rPr>
              <a:t>Using Argue from Evidence (written/oral)</a:t>
            </a:r>
          </a:p>
          <a:p>
            <a:pPr marL="173038" lvl="0" indent="-173038">
              <a:buFont typeface="Arial" pitchFamily="34" charset="0"/>
              <a:buChar char="•"/>
            </a:pPr>
            <a:r>
              <a:rPr lang="en-US" sz="2000" b="1" i="1" dirty="0" smtClean="0">
                <a:solidFill>
                  <a:srgbClr val="3366FF"/>
                </a:solidFill>
              </a:rPr>
              <a:t>Use Models to Communicate</a:t>
            </a:r>
            <a:endParaRPr lang="en-US" sz="2000" dirty="0">
              <a:solidFill>
                <a:srgbClr val="3366FF"/>
              </a:solidFill>
            </a:endParaRPr>
          </a:p>
        </p:txBody>
      </p:sp>
      <p:cxnSp>
        <p:nvCxnSpPr>
          <p:cNvPr id="15" name="Straight Arrow Connector 14"/>
          <p:cNvCxnSpPr/>
          <p:nvPr/>
        </p:nvCxnSpPr>
        <p:spPr>
          <a:xfrm flipH="1">
            <a:off x="4141141" y="757852"/>
            <a:ext cx="506" cy="5960189"/>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09112" y="6339426"/>
            <a:ext cx="1433205" cy="307777"/>
          </a:xfrm>
          <a:prstGeom prst="rect">
            <a:avLst/>
          </a:prstGeom>
          <a:noFill/>
        </p:spPr>
        <p:txBody>
          <a:bodyPr wrap="none" rtlCol="0">
            <a:spAutoFit/>
          </a:bodyPr>
          <a:lstStyle/>
          <a:p>
            <a:r>
              <a:rPr lang="en-US" sz="1400" dirty="0"/>
              <a:t>(</a:t>
            </a:r>
            <a:r>
              <a:rPr lang="en-US" sz="1400" dirty="0" err="1" smtClean="0"/>
              <a:t>Moulding</a:t>
            </a:r>
            <a:r>
              <a:rPr lang="en-US" sz="1400" dirty="0" smtClean="0"/>
              <a:t>, 2012)</a:t>
            </a:r>
            <a:endParaRPr lang="en-US" sz="1400" dirty="0"/>
          </a:p>
        </p:txBody>
      </p:sp>
    </p:spTree>
    <p:extLst>
      <p:ext uri="{BB962C8B-B14F-4D97-AF65-F5344CB8AC3E}">
        <p14:creationId xmlns:p14="http://schemas.microsoft.com/office/powerpoint/2010/main" val="346778920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002[1].png"/>
          <p:cNvPicPr>
            <a:picLocks noGrp="1" noChangeAspect="1"/>
          </p:cNvPicPr>
          <p:nvPr>
            <p:ph idx="1"/>
          </p:nvPr>
        </p:nvPicPr>
        <p:blipFill>
          <a:blip r:embed="rId3"/>
          <a:stretch>
            <a:fillRect/>
          </a:stretch>
        </p:blipFill>
        <p:spPr>
          <a:xfrm>
            <a:off x="863978" y="666461"/>
            <a:ext cx="7407888" cy="5552408"/>
          </a:xfrm>
        </p:spPr>
      </p:pic>
    </p:spTree>
    <p:extLst>
      <p:ext uri="{BB962C8B-B14F-4D97-AF65-F5344CB8AC3E}">
        <p14:creationId xmlns:p14="http://schemas.microsoft.com/office/powerpoint/2010/main" val="370271683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67955374"/>
              </p:ext>
            </p:extLst>
          </p:nvPr>
        </p:nvGraphicFramePr>
        <p:xfrm>
          <a:off x="0" y="152400"/>
          <a:ext cx="91440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5715000" y="2895600"/>
            <a:ext cx="762000" cy="914400"/>
          </a:xfrm>
          <a:prstGeom prst="line">
            <a:avLst/>
          </a:prstGeom>
          <a:ln w="28575" cap="rnd" cmpd="sng">
            <a:solidFill>
              <a:srgbClr val="CC33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80603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Science Performances</a:t>
            </a:r>
            <a:endParaRPr lang="en-US" b="1" dirty="0"/>
          </a:p>
        </p:txBody>
      </p:sp>
      <p:sp>
        <p:nvSpPr>
          <p:cNvPr id="3" name="Content Placeholder 2"/>
          <p:cNvSpPr>
            <a:spLocks noGrp="1"/>
          </p:cNvSpPr>
          <p:nvPr>
            <p:ph idx="1"/>
          </p:nvPr>
        </p:nvSpPr>
        <p:spPr/>
        <p:txBody>
          <a:bodyPr/>
          <a:lstStyle/>
          <a:p>
            <a:r>
              <a:rPr lang="en-US" dirty="0" smtClean="0"/>
              <a:t>Engaging Students in Science and Engineering Practices</a:t>
            </a:r>
          </a:p>
          <a:p>
            <a:r>
              <a:rPr lang="en-US" dirty="0" smtClean="0"/>
              <a:t>Using Core Ideas as evidence in Science Performances</a:t>
            </a:r>
          </a:p>
          <a:p>
            <a:r>
              <a:rPr lang="en-US" dirty="0" smtClean="0"/>
              <a:t>Clearly Defined and Meaningful Use of Crosscutting Concepts</a:t>
            </a:r>
          </a:p>
          <a:p>
            <a:endParaRPr lang="en-US" dirty="0" smtClean="0"/>
          </a:p>
          <a:p>
            <a:endParaRPr lang="en-US" dirty="0"/>
          </a:p>
        </p:txBody>
      </p:sp>
    </p:spTree>
    <p:extLst>
      <p:ext uri="{BB962C8B-B14F-4D97-AF65-F5344CB8AC3E}">
        <p14:creationId xmlns:p14="http://schemas.microsoft.com/office/powerpoint/2010/main" val="223716003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83548731"/>
              </p:ext>
            </p:extLst>
          </p:nvPr>
        </p:nvGraphicFramePr>
        <p:xfrm>
          <a:off x="203200" y="241300"/>
          <a:ext cx="8801100" cy="643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94530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077200" cy="1173161"/>
          </a:xfrm>
        </p:spPr>
        <p:txBody>
          <a:bodyPr>
            <a:normAutofit fontScale="90000"/>
          </a:bodyPr>
          <a:lstStyle/>
          <a:p>
            <a:pPr algn="ctr"/>
            <a:r>
              <a:rPr lang="en-US" b="1" dirty="0" smtClean="0">
                <a:solidFill>
                  <a:schemeClr val="tx1"/>
                </a:solidFill>
              </a:rPr>
              <a:t>Who is on the OVEC Science Network Team?</a:t>
            </a:r>
            <a:endParaRPr lang="en-US"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1752600"/>
            <a:ext cx="4468813" cy="3352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044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sessment design.jpg"/>
          <p:cNvPicPr>
            <a:picLocks noChangeAspect="1"/>
          </p:cNvPicPr>
          <p:nvPr/>
        </p:nvPicPr>
        <p:blipFill>
          <a:blip r:embed="rId3"/>
          <a:stretch>
            <a:fillRect/>
          </a:stretch>
        </p:blipFill>
        <p:spPr>
          <a:xfrm>
            <a:off x="500843" y="275407"/>
            <a:ext cx="8539970" cy="6619106"/>
          </a:xfrm>
          <a:prstGeom prst="rect">
            <a:avLst/>
          </a:prstGeom>
        </p:spPr>
      </p:pic>
    </p:spTree>
    <p:extLst>
      <p:ext uri="{BB962C8B-B14F-4D97-AF65-F5344CB8AC3E}">
        <p14:creationId xmlns:p14="http://schemas.microsoft.com/office/powerpoint/2010/main" val="393958012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473" y="1625539"/>
            <a:ext cx="8229600" cy="769441"/>
          </a:xfrm>
          <a:prstGeom prst="rect">
            <a:avLst/>
          </a:prstGeom>
          <a:noFill/>
        </p:spPr>
        <p:txBody>
          <a:bodyPr wrap="square" rtlCol="0">
            <a:spAutoFit/>
          </a:bodyPr>
          <a:lstStyle/>
          <a:p>
            <a:pPr algn="ctr"/>
            <a:r>
              <a:rPr lang="en-US" sz="4400" dirty="0" smtClean="0"/>
              <a:t>IF NOT YOU, THEN WHO?</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350" y="3422073"/>
            <a:ext cx="2019300" cy="2266950"/>
          </a:xfrm>
          <a:prstGeom prst="rect">
            <a:avLst/>
          </a:prstGeom>
        </p:spPr>
      </p:pic>
    </p:spTree>
    <p:extLst>
      <p:ext uri="{BB962C8B-B14F-4D97-AF65-F5344CB8AC3E}">
        <p14:creationId xmlns:p14="http://schemas.microsoft.com/office/powerpoint/2010/main" val="368597819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why are you here?</a:t>
            </a:r>
            <a:endParaRPr lang="en-US" dirty="0"/>
          </a:p>
        </p:txBody>
      </p:sp>
      <p:sp>
        <p:nvSpPr>
          <p:cNvPr id="3" name="Content Placeholder 2"/>
          <p:cNvSpPr>
            <a:spLocks noGrp="1"/>
          </p:cNvSpPr>
          <p:nvPr>
            <p:ph idx="1"/>
          </p:nvPr>
        </p:nvSpPr>
        <p:spPr/>
        <p:txBody>
          <a:bodyPr/>
          <a:lstStyle/>
          <a:p>
            <a:r>
              <a:rPr lang="en-US" dirty="0" smtClean="0"/>
              <a:t>Implementation KCAS-Science in the context of Highly Effective Teaching, Learning and Assessment Practices. </a:t>
            </a:r>
          </a:p>
          <a:p>
            <a:endParaRPr lang="en-US" dirty="0"/>
          </a:p>
          <a:p>
            <a:r>
              <a:rPr lang="en-US" dirty="0" smtClean="0"/>
              <a:t>Build the capacity of others in your district.</a:t>
            </a:r>
          </a:p>
          <a:p>
            <a:endParaRPr lang="en-US" dirty="0"/>
          </a:p>
          <a:p>
            <a:r>
              <a:rPr lang="en-US" dirty="0" smtClean="0"/>
              <a:t>Inform the new system of science assessments. </a:t>
            </a:r>
            <a:endParaRPr lang="en-US" dirty="0"/>
          </a:p>
        </p:txBody>
      </p:sp>
      <p:grpSp>
        <p:nvGrpSpPr>
          <p:cNvPr id="4" name="Group 3"/>
          <p:cNvGrpSpPr/>
          <p:nvPr/>
        </p:nvGrpSpPr>
        <p:grpSpPr>
          <a:xfrm>
            <a:off x="4779856" y="2929950"/>
            <a:ext cx="2518834" cy="767715"/>
            <a:chOff x="2738966" y="5842053"/>
            <a:chExt cx="2518834" cy="767715"/>
          </a:xfrm>
          <a:solidFill>
            <a:srgbClr val="CCFFCC"/>
          </a:solidFill>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738966" y="5892853"/>
              <a:ext cx="685800" cy="685800"/>
            </a:xfrm>
            <a:prstGeom prst="rect">
              <a:avLst/>
            </a:prstGeom>
            <a:grp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632199" y="5842053"/>
              <a:ext cx="736600" cy="736600"/>
            </a:xfrm>
            <a:prstGeom prst="rect">
              <a:avLst/>
            </a:prstGeom>
            <a:grp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892853"/>
              <a:ext cx="685800" cy="716915"/>
            </a:xfrm>
            <a:prstGeom prst="rect">
              <a:avLst/>
            </a:prstGeom>
            <a:grpFill/>
            <a:ln>
              <a:noFill/>
            </a:ln>
          </p:spPr>
        </p:pic>
      </p:grpSp>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7228067" y="3919265"/>
            <a:ext cx="998220" cy="748665"/>
          </a:xfrm>
          <a:prstGeom prst="rect">
            <a:avLst/>
          </a:prstGeom>
          <a:noFill/>
          <a:ln w="28575" cmpd="sng">
            <a:solidFill>
              <a:srgbClr val="4F81BD"/>
            </a:solidFill>
          </a:ln>
        </p:spPr>
      </p:pic>
      <p:grpSp>
        <p:nvGrpSpPr>
          <p:cNvPr id="9" name="Group 8"/>
          <p:cNvGrpSpPr/>
          <p:nvPr/>
        </p:nvGrpSpPr>
        <p:grpSpPr>
          <a:xfrm>
            <a:off x="3632199" y="5042588"/>
            <a:ext cx="3601722" cy="799465"/>
            <a:chOff x="1656078" y="5842053"/>
            <a:chExt cx="3601722" cy="799465"/>
          </a:xfrm>
        </p:grpSpPr>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1656078" y="5892853"/>
              <a:ext cx="998220" cy="748665"/>
            </a:xfrm>
            <a:prstGeom prst="rect">
              <a:avLst/>
            </a:prstGeom>
            <a:noFill/>
            <a:ln w="28575" cmpd="sng">
              <a:solidFill>
                <a:srgbClr val="4F81BD"/>
              </a:solidFill>
            </a:ln>
          </p:spPr>
        </p:pic>
        <p:grpSp>
          <p:nvGrpSpPr>
            <p:cNvPr id="11" name="Group 10"/>
            <p:cNvGrpSpPr/>
            <p:nvPr/>
          </p:nvGrpSpPr>
          <p:grpSpPr>
            <a:xfrm>
              <a:off x="2738966" y="5842053"/>
              <a:ext cx="2518834" cy="767715"/>
              <a:chOff x="2738966" y="5842053"/>
              <a:chExt cx="2518834" cy="767715"/>
            </a:xfrm>
          </p:grpSpPr>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2738966" y="5892853"/>
                <a:ext cx="685800" cy="685800"/>
              </a:xfrm>
              <a:prstGeom prst="rect">
                <a:avLst/>
              </a:prstGeom>
              <a:noFill/>
              <a:ln>
                <a:noFill/>
              </a:ln>
            </p:spPr>
          </p:pic>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3632199" y="5842053"/>
                <a:ext cx="736600" cy="736600"/>
              </a:xfrm>
              <a:prstGeom prst="rect">
                <a:avLst/>
              </a:prstGeom>
              <a:noFill/>
              <a:ln>
                <a:noFill/>
              </a:ln>
            </p:spPr>
          </p:pic>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892853"/>
                <a:ext cx="685800" cy="716915"/>
              </a:xfrm>
              <a:prstGeom prst="rect">
                <a:avLst/>
              </a:prstGeom>
              <a:noFill/>
              <a:ln>
                <a:noFill/>
              </a:ln>
            </p:spPr>
          </p:pic>
        </p:grpSp>
      </p:grpSp>
    </p:spTree>
    <p:extLst>
      <p:ext uri="{BB962C8B-B14F-4D97-AF65-F5344CB8AC3E}">
        <p14:creationId xmlns:p14="http://schemas.microsoft.com/office/powerpoint/2010/main" val="3819004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2115"/>
            <a:ext cx="6965245" cy="1202485"/>
          </a:xfrm>
        </p:spPr>
        <p:txBody>
          <a:bodyPr/>
          <a:lstStyle/>
          <a:p>
            <a:r>
              <a:rPr lang="en-US" dirty="0" smtClean="0"/>
              <a:t>This will require us to…</a:t>
            </a:r>
            <a:endParaRPr lang="en-US" dirty="0"/>
          </a:p>
        </p:txBody>
      </p:sp>
      <p:sp>
        <p:nvSpPr>
          <p:cNvPr id="3" name="Content Placeholder 2"/>
          <p:cNvSpPr>
            <a:spLocks noGrp="1"/>
          </p:cNvSpPr>
          <p:nvPr>
            <p:ph idx="1"/>
          </p:nvPr>
        </p:nvSpPr>
        <p:spPr>
          <a:xfrm>
            <a:off x="1463040" y="1712857"/>
            <a:ext cx="6196405" cy="3603812"/>
          </a:xfrm>
        </p:spPr>
        <p:txBody>
          <a:bodyPr/>
          <a:lstStyle/>
          <a:p>
            <a:r>
              <a:rPr lang="en-US" sz="2800" i="1" dirty="0" smtClean="0"/>
              <a:t>Be </a:t>
            </a:r>
            <a:r>
              <a:rPr lang="en-US" sz="2800" i="1" dirty="0"/>
              <a:t>willing to </a:t>
            </a:r>
            <a:r>
              <a:rPr lang="en-US" sz="2800" u="sng" dirty="0"/>
              <a:t>make mistakes</a:t>
            </a:r>
            <a:r>
              <a:rPr lang="en-US" sz="2800" i="1" dirty="0"/>
              <a:t>, </a:t>
            </a:r>
            <a:endParaRPr lang="en-US" sz="2800" i="1" dirty="0" smtClean="0"/>
          </a:p>
          <a:p>
            <a:r>
              <a:rPr lang="en-US" sz="2800" u="sng" dirty="0" smtClean="0"/>
              <a:t>be </a:t>
            </a:r>
            <a:r>
              <a:rPr lang="en-US" sz="2800" u="sng" dirty="0"/>
              <a:t>wrong</a:t>
            </a:r>
            <a:r>
              <a:rPr lang="en-US" sz="2800" i="1" dirty="0"/>
              <a:t> A LOT before we are RIGHT</a:t>
            </a:r>
            <a:r>
              <a:rPr lang="en-US" sz="2800" i="1" dirty="0" smtClean="0"/>
              <a:t>,</a:t>
            </a:r>
          </a:p>
          <a:p>
            <a:r>
              <a:rPr lang="en-US" sz="2800" i="1" dirty="0" smtClean="0"/>
              <a:t> </a:t>
            </a:r>
            <a:r>
              <a:rPr lang="en-US" sz="2800" u="sng" dirty="0"/>
              <a:t>listen</a:t>
            </a:r>
            <a:r>
              <a:rPr lang="en-US" sz="2800" i="1" dirty="0"/>
              <a:t> to the ideas of others, </a:t>
            </a:r>
            <a:endParaRPr lang="en-US" sz="2800" i="1" dirty="0" smtClean="0"/>
          </a:p>
          <a:p>
            <a:r>
              <a:rPr lang="en-US" sz="2800" u="sng" dirty="0" smtClean="0"/>
              <a:t>appreciate</a:t>
            </a:r>
            <a:r>
              <a:rPr lang="en-US" sz="2800" i="1" dirty="0" smtClean="0"/>
              <a:t> </a:t>
            </a:r>
            <a:r>
              <a:rPr lang="en-US" sz="2800" i="1" dirty="0"/>
              <a:t>understanding that comes from working through confusion</a:t>
            </a:r>
            <a:r>
              <a:rPr lang="en-US" sz="2800" i="1" dirty="0" smtClean="0"/>
              <a:t>, and</a:t>
            </a:r>
          </a:p>
          <a:p>
            <a:r>
              <a:rPr lang="en-US" sz="2800" i="1" dirty="0" smtClean="0"/>
              <a:t> </a:t>
            </a:r>
            <a:r>
              <a:rPr lang="en-US" sz="2800" u="sng" dirty="0"/>
              <a:t>persevere</a:t>
            </a:r>
            <a:r>
              <a:rPr lang="en-US" sz="2800" i="1" dirty="0" smtClean="0"/>
              <a:t>.</a:t>
            </a:r>
          </a:p>
          <a:p>
            <a:endParaRPr lang="en-US" sz="2800" dirty="0"/>
          </a:p>
          <a:p>
            <a:endParaRPr lang="en-US" dirty="0"/>
          </a:p>
        </p:txBody>
      </p:sp>
      <p:sp>
        <p:nvSpPr>
          <p:cNvPr id="4" name="TextBox 3"/>
          <p:cNvSpPr txBox="1"/>
          <p:nvPr/>
        </p:nvSpPr>
        <p:spPr>
          <a:xfrm>
            <a:off x="389469" y="4978398"/>
            <a:ext cx="8398932" cy="1508105"/>
          </a:xfrm>
          <a:prstGeom prst="rect">
            <a:avLst/>
          </a:prstGeom>
          <a:solidFill>
            <a:schemeClr val="accent2">
              <a:lumMod val="40000"/>
              <a:lumOff val="60000"/>
            </a:schemeClr>
          </a:solidFill>
        </p:spPr>
        <p:txBody>
          <a:bodyPr wrap="square" rtlCol="0">
            <a:spAutoFit/>
          </a:bodyPr>
          <a:lstStyle/>
          <a:p>
            <a:r>
              <a:rPr lang="en-US" sz="2400" b="1" dirty="0" smtClean="0"/>
              <a:t>‘Science, my boy, is made up of mistakes, but they are mistakes which it is useful to make, because they lead little by little to the truth.’ </a:t>
            </a:r>
          </a:p>
          <a:p>
            <a:r>
              <a:rPr lang="en-US" sz="2000" b="1" dirty="0"/>
              <a:t> </a:t>
            </a:r>
            <a:r>
              <a:rPr lang="en-US" sz="2000" b="1" dirty="0" smtClean="0"/>
              <a:t>                        – Jules Verne, Journey to the Center of the Earth</a:t>
            </a:r>
            <a:endParaRPr lang="en-US" sz="2000" b="1" dirty="0"/>
          </a:p>
        </p:txBody>
      </p:sp>
    </p:spTree>
    <p:extLst>
      <p:ext uri="{BB962C8B-B14F-4D97-AF65-F5344CB8AC3E}">
        <p14:creationId xmlns:p14="http://schemas.microsoft.com/office/powerpoint/2010/main" val="236330304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today we will…</a:t>
            </a:r>
            <a:endParaRPr lang="en-US" dirty="0"/>
          </a:p>
        </p:txBody>
      </p:sp>
      <p:sp>
        <p:nvSpPr>
          <p:cNvPr id="3" name="Content Placeholder 2"/>
          <p:cNvSpPr>
            <a:spLocks noGrp="1"/>
          </p:cNvSpPr>
          <p:nvPr>
            <p:ph idx="1"/>
          </p:nvPr>
        </p:nvSpPr>
        <p:spPr>
          <a:xfrm>
            <a:off x="1463040" y="1896533"/>
            <a:ext cx="6196405" cy="3826536"/>
          </a:xfrm>
        </p:spPr>
        <p:txBody>
          <a:bodyPr>
            <a:normAutofit fontScale="92500"/>
          </a:bodyPr>
          <a:lstStyle/>
          <a:p>
            <a:r>
              <a:rPr lang="en-US" dirty="0"/>
              <a:t>Reach </a:t>
            </a:r>
            <a:r>
              <a:rPr lang="en-US" dirty="0" smtClean="0"/>
              <a:t>consensus </a:t>
            </a:r>
            <a:r>
              <a:rPr lang="en-US" dirty="0"/>
              <a:t>on the depth and breadth of KCAS Performance Expectations by practicing and reflecting on a process to deconstruct &amp; make meaning on the intent of a PE. </a:t>
            </a:r>
          </a:p>
          <a:p>
            <a:r>
              <a:rPr lang="en-US" dirty="0" smtClean="0"/>
              <a:t>Deepen our understanding </a:t>
            </a:r>
            <a:r>
              <a:rPr lang="en-US" dirty="0"/>
              <a:t>of the 3-dimensional learning described by NGSS/KCAS</a:t>
            </a:r>
            <a:r>
              <a:rPr lang="en-US" dirty="0" smtClean="0"/>
              <a:t>.</a:t>
            </a:r>
            <a:endParaRPr lang="en-US" dirty="0"/>
          </a:p>
          <a:p>
            <a:r>
              <a:rPr lang="en-US" dirty="0"/>
              <a:t>Create student experiences that will lead to student acquisition of the practices, ideas and concepts of science and engineering.</a:t>
            </a:r>
          </a:p>
          <a:p>
            <a:endParaRPr lang="en-US" dirty="0"/>
          </a:p>
        </p:txBody>
      </p:sp>
      <p:pic>
        <p:nvPicPr>
          <p:cNvPr id="4" name="Picture 3"/>
          <p:cNvPicPr>
            <a:picLocks noChangeAspect="1"/>
          </p:cNvPicPr>
          <p:nvPr/>
        </p:nvPicPr>
        <p:blipFill>
          <a:blip r:embed="rId2"/>
          <a:stretch>
            <a:fillRect/>
          </a:stretch>
        </p:blipFill>
        <p:spPr>
          <a:xfrm>
            <a:off x="6858694" y="111936"/>
            <a:ext cx="2049373" cy="1733057"/>
          </a:xfrm>
          <a:prstGeom prst="rect">
            <a:avLst/>
          </a:prstGeom>
        </p:spPr>
      </p:pic>
    </p:spTree>
    <p:extLst>
      <p:ext uri="{BB962C8B-B14F-4D97-AF65-F5344CB8AC3E}">
        <p14:creationId xmlns:p14="http://schemas.microsoft.com/office/powerpoint/2010/main" val="93601231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Key Questions for Making Meaning of KCAS</a:t>
            </a:r>
            <a:endParaRPr lang="en-US" dirty="0"/>
          </a:p>
        </p:txBody>
      </p:sp>
      <p:sp>
        <p:nvSpPr>
          <p:cNvPr id="5" name="Content Placeholder 4"/>
          <p:cNvSpPr>
            <a:spLocks noGrp="1"/>
          </p:cNvSpPr>
          <p:nvPr>
            <p:ph idx="1"/>
          </p:nvPr>
        </p:nvSpPr>
        <p:spPr>
          <a:xfrm>
            <a:off x="1463040" y="2474857"/>
            <a:ext cx="6196405" cy="3603812"/>
          </a:xfrm>
        </p:spPr>
        <p:txBody>
          <a:bodyPr>
            <a:normAutofit lnSpcReduction="10000"/>
          </a:bodyPr>
          <a:lstStyle/>
          <a:p>
            <a:pPr lvl="0"/>
            <a:r>
              <a:rPr lang="en-US" sz="3200" dirty="0"/>
              <a:t>What are the </a:t>
            </a:r>
            <a:r>
              <a:rPr lang="en-US" sz="3200" b="1" dirty="0"/>
              <a:t>key</a:t>
            </a:r>
            <a:r>
              <a:rPr lang="en-US" sz="3200" dirty="0"/>
              <a:t> words and/or </a:t>
            </a:r>
            <a:r>
              <a:rPr lang="en-US" sz="3200" b="1" dirty="0"/>
              <a:t>key</a:t>
            </a:r>
            <a:r>
              <a:rPr lang="en-US" sz="3200" dirty="0"/>
              <a:t> concepts for learning?  </a:t>
            </a:r>
          </a:p>
          <a:p>
            <a:pPr lvl="0"/>
            <a:r>
              <a:rPr lang="en-US" sz="3200" dirty="0"/>
              <a:t>What will students need to </a:t>
            </a:r>
            <a:r>
              <a:rPr lang="en-US" sz="3200" b="1" dirty="0"/>
              <a:t>know </a:t>
            </a:r>
            <a:r>
              <a:rPr lang="en-US" sz="3200" dirty="0"/>
              <a:t>or </a:t>
            </a:r>
            <a:r>
              <a:rPr lang="en-US" sz="3200" b="1" dirty="0"/>
              <a:t>do</a:t>
            </a:r>
            <a:r>
              <a:rPr lang="en-US" sz="3200" dirty="0"/>
              <a:t> to show mastery?  </a:t>
            </a:r>
          </a:p>
          <a:p>
            <a:pPr lvl="0"/>
            <a:r>
              <a:rPr lang="en-US" sz="3200" dirty="0"/>
              <a:t>What is the </a:t>
            </a:r>
            <a:r>
              <a:rPr lang="en-US" sz="3200" b="1" dirty="0"/>
              <a:t>intent </a:t>
            </a:r>
            <a:r>
              <a:rPr lang="en-US" sz="3200" dirty="0"/>
              <a:t>of the performance expectation/learning?</a:t>
            </a:r>
          </a:p>
          <a:p>
            <a:endParaRPr lang="en-US" dirty="0"/>
          </a:p>
        </p:txBody>
      </p:sp>
    </p:spTree>
    <p:extLst>
      <p:ext uri="{BB962C8B-B14F-4D97-AF65-F5344CB8AC3E}">
        <p14:creationId xmlns:p14="http://schemas.microsoft.com/office/powerpoint/2010/main" val="32892558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27201" y="2031991"/>
            <a:ext cx="5723468" cy="3708399"/>
          </a:xfrm>
        </p:spPr>
        <p:txBody>
          <a:bodyPr>
            <a:normAutofit fontScale="90000"/>
          </a:bodyPr>
          <a:lstStyle/>
          <a:p>
            <a:r>
              <a:rPr lang="en-US" dirty="0" smtClean="0"/>
              <a:t>Let’s deepen </a:t>
            </a:r>
            <a:r>
              <a:rPr lang="en-US" dirty="0"/>
              <a:t>our understanding of the 3-dimensional learning described by NGSS/KCAS.</a:t>
            </a:r>
            <a:br>
              <a:rPr lang="en-US" dirty="0"/>
            </a:br>
            <a:r>
              <a:rPr lang="en-US" dirty="0" smtClean="0"/>
              <a:t>  </a:t>
            </a:r>
            <a:endParaRPr lang="en-US" dirty="0"/>
          </a:p>
        </p:txBody>
      </p:sp>
      <p:pic>
        <p:nvPicPr>
          <p:cNvPr id="9" name="Picture 8"/>
          <p:cNvPicPr>
            <a:picLocks noChangeAspect="1"/>
          </p:cNvPicPr>
          <p:nvPr/>
        </p:nvPicPr>
        <p:blipFill>
          <a:blip r:embed="rId2"/>
          <a:stretch>
            <a:fillRect/>
          </a:stretch>
        </p:blipFill>
        <p:spPr>
          <a:xfrm>
            <a:off x="6231466" y="4386078"/>
            <a:ext cx="1601500" cy="135431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8259384" y="5864618"/>
            <a:ext cx="711200" cy="716915"/>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7450669" y="5895733"/>
            <a:ext cx="685800" cy="685800"/>
          </a:xfrm>
          <a:prstGeom prst="rect">
            <a:avLst/>
          </a:prstGeom>
          <a:noFill/>
          <a:ln>
            <a:noFill/>
          </a:ln>
        </p:spPr>
      </p:pic>
    </p:spTree>
    <p:extLst>
      <p:ext uri="{BB962C8B-B14F-4D97-AF65-F5344CB8AC3E}">
        <p14:creationId xmlns:p14="http://schemas.microsoft.com/office/powerpoint/2010/main" val="2162652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 3D instructional experience</a:t>
            </a:r>
          </a:p>
        </p:txBody>
      </p:sp>
      <p:pic>
        <p:nvPicPr>
          <p:cNvPr id="4" name="Content Placeholder 3" descr="A basketball with motion lines"/>
          <p:cNvPicPr>
            <a:picLocks noGrp="1" noChangeAspect="1"/>
          </p:cNvPicPr>
          <p:nvPr>
            <p:ph idx="1"/>
          </p:nvPr>
        </p:nvPicPr>
        <p:blipFill>
          <a:blip r:embed="rId3"/>
          <a:stretch>
            <a:fillRect/>
          </a:stretch>
        </p:blipFill>
        <p:spPr>
          <a:xfrm>
            <a:off x="2858970" y="2289597"/>
            <a:ext cx="3848115" cy="3532971"/>
          </a:xfrm>
        </p:spPr>
      </p:pic>
    </p:spTree>
    <p:extLst>
      <p:ext uri="{BB962C8B-B14F-4D97-AF65-F5344CB8AC3E}">
        <p14:creationId xmlns:p14="http://schemas.microsoft.com/office/powerpoint/2010/main" val="323987152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a:xfrm>
            <a:off x="1095024" y="1734670"/>
            <a:ext cx="6965244" cy="4464423"/>
          </a:xfrm>
        </p:spPr>
        <p:txBody>
          <a:bodyPr>
            <a:normAutofit fontScale="92500" lnSpcReduction="10000"/>
          </a:bodyPr>
          <a:lstStyle/>
          <a:p>
            <a:r>
              <a:rPr lang="en-US" b="1" dirty="0"/>
              <a:t>We must remind ourselves that it isn’t enough to have </a:t>
            </a:r>
            <a:r>
              <a:rPr lang="en-US" b="1" u="sng" dirty="0"/>
              <a:t>STUDENTS</a:t>
            </a:r>
            <a:r>
              <a:rPr lang="en-US" b="1" dirty="0"/>
              <a:t> telling WHAT or THAT (something is, is not, etc.)—we must ensure that STUDENTS’ LEARNING is SHIFTED to </a:t>
            </a:r>
            <a:r>
              <a:rPr lang="en-US" b="1" dirty="0">
                <a:solidFill>
                  <a:schemeClr val="accent5"/>
                </a:solidFill>
              </a:rPr>
              <a:t>EXPLAINING—REASONING-</a:t>
            </a:r>
            <a:r>
              <a:rPr lang="en-US" b="1" dirty="0"/>
              <a:t>- (using evidence) addressing </a:t>
            </a:r>
            <a:r>
              <a:rPr lang="en-US" b="1" dirty="0">
                <a:solidFill>
                  <a:schemeClr val="accent5"/>
                </a:solidFill>
              </a:rPr>
              <a:t>WHY and HOW.</a:t>
            </a:r>
            <a:r>
              <a:rPr lang="en-US" b="1" dirty="0"/>
              <a:t>  </a:t>
            </a:r>
            <a:r>
              <a:rPr lang="en-US" dirty="0"/>
              <a:t> </a:t>
            </a:r>
            <a:endParaRPr lang="en-US" dirty="0" smtClean="0"/>
          </a:p>
          <a:p>
            <a:pPr marL="0" indent="0">
              <a:buNone/>
            </a:pPr>
            <a:endParaRPr lang="en-US" dirty="0"/>
          </a:p>
          <a:p>
            <a:r>
              <a:rPr lang="en-US" b="1" dirty="0"/>
              <a:t>As we engineer these experiences, we must focus PRIMARILY on what the </a:t>
            </a:r>
            <a:r>
              <a:rPr lang="en-US" b="1" u="sng" dirty="0">
                <a:solidFill>
                  <a:schemeClr val="accent5"/>
                </a:solidFill>
              </a:rPr>
              <a:t>STUDENTS</a:t>
            </a:r>
            <a:r>
              <a:rPr lang="en-US" b="1" dirty="0">
                <a:solidFill>
                  <a:schemeClr val="accent5"/>
                </a:solidFill>
              </a:rPr>
              <a:t> WILL BE DOING </a:t>
            </a:r>
            <a:r>
              <a:rPr lang="en-US" b="1" dirty="0"/>
              <a:t>versus what the teacher will be doing. </a:t>
            </a:r>
            <a:endParaRPr lang="en-US" b="1" dirty="0" smtClean="0"/>
          </a:p>
          <a:p>
            <a:pPr marL="0" indent="0">
              <a:buNone/>
            </a:pPr>
            <a:endParaRPr lang="en-US" b="1" dirty="0"/>
          </a:p>
          <a:p>
            <a:r>
              <a:rPr lang="en-US" b="1" dirty="0"/>
              <a:t>We must prepare to engineer learning environments that require students to </a:t>
            </a:r>
            <a:r>
              <a:rPr lang="en-US" b="1" dirty="0">
                <a:solidFill>
                  <a:schemeClr val="accent5"/>
                </a:solidFill>
              </a:rPr>
              <a:t>GATHER, REASON, and COMMUNICATE</a:t>
            </a:r>
            <a:r>
              <a:rPr lang="en-US" b="1" dirty="0"/>
              <a:t> scientifically—across “3 Dimensions”. </a:t>
            </a:r>
            <a:endParaRPr lang="en-US" dirty="0"/>
          </a:p>
          <a:p>
            <a:pPr marL="0" indent="0">
              <a:buNone/>
            </a:pPr>
            <a:endParaRPr lang="en-US" dirty="0"/>
          </a:p>
        </p:txBody>
      </p:sp>
    </p:spTree>
    <p:extLst>
      <p:ext uri="{BB962C8B-B14F-4D97-AF65-F5344CB8AC3E}">
        <p14:creationId xmlns:p14="http://schemas.microsoft.com/office/powerpoint/2010/main" val="265012037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Performance Expectation</a:t>
            </a:r>
          </a:p>
        </p:txBody>
      </p:sp>
      <p:sp>
        <p:nvSpPr>
          <p:cNvPr id="3" name="Content Placeholder 2"/>
          <p:cNvSpPr>
            <a:spLocks noGrp="1"/>
          </p:cNvSpPr>
          <p:nvPr>
            <p:ph idx="1"/>
          </p:nvPr>
        </p:nvSpPr>
        <p:spPr>
          <a:xfrm>
            <a:off x="1095023" y="2119256"/>
            <a:ext cx="7067341" cy="3931919"/>
          </a:xfrm>
        </p:spPr>
        <p:txBody>
          <a:bodyPr>
            <a:normAutofit fontScale="92500" lnSpcReduction="10000"/>
          </a:bodyPr>
          <a:lstStyle/>
          <a:p>
            <a:pPr marL="0" indent="0">
              <a:buNone/>
            </a:pPr>
            <a:r>
              <a:rPr lang="en-US" sz="2600" b="1" i="1" dirty="0">
                <a:solidFill>
                  <a:srgbClr val="000000"/>
                </a:solidFill>
                <a:latin typeface="Arial" charset="0"/>
                <a:cs typeface="Arial" charset="0"/>
              </a:rPr>
              <a:t>3-PS2-2.</a:t>
            </a:r>
          </a:p>
          <a:p>
            <a:r>
              <a:rPr lang="en-US" sz="2600" b="1" i="1" dirty="0">
                <a:solidFill>
                  <a:srgbClr val="000000"/>
                </a:solidFill>
                <a:latin typeface="Arial" charset="0"/>
                <a:cs typeface="Arial" charset="0"/>
              </a:rPr>
              <a:t>Make observations and/or measurements of an object’s motion to provide evidence that a pattern can be used to predict future motion. </a:t>
            </a:r>
            <a:r>
              <a:rPr lang="en-US" sz="2600" i="1" dirty="0">
                <a:solidFill>
                  <a:srgbClr val="DD0000"/>
                </a:solidFill>
                <a:latin typeface="Arial" charset="0"/>
                <a:cs typeface="Arial" charset="0"/>
              </a:rPr>
              <a:t>[Clarification Statement: Examples of motion with a predictable pattern could include a child swinging in a swing, a ball rolling back and forth in a bowl, and two children on a see-saw.] [Assessment Boundary: Assessment does not include technical terms such as period and frequency</a:t>
            </a:r>
            <a:r>
              <a:rPr lang="en-US" i="1" dirty="0">
                <a:solidFill>
                  <a:srgbClr val="DD0000"/>
                </a:solidFill>
                <a:latin typeface="Arial" charset="0"/>
                <a:cs typeface="Arial" charset="0"/>
              </a:rPr>
              <a:t>.</a:t>
            </a:r>
            <a:r>
              <a:rPr lang="en-US" dirty="0">
                <a:solidFill>
                  <a:srgbClr val="DD0000"/>
                </a:solidFill>
                <a:latin typeface="Arial" charset="0"/>
                <a:cs typeface="Arial" charset="0"/>
              </a:rPr>
              <a:t>]</a:t>
            </a:r>
          </a:p>
          <a:p>
            <a:endParaRPr lang="en-US" dirty="0"/>
          </a:p>
        </p:txBody>
      </p:sp>
    </p:spTree>
    <p:extLst>
      <p:ext uri="{BB962C8B-B14F-4D97-AF65-F5344CB8AC3E}">
        <p14:creationId xmlns:p14="http://schemas.microsoft.com/office/powerpoint/2010/main" val="1033637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17600"/>
            <a:ext cx="4572000" cy="46228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76581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2197" y="663196"/>
            <a:ext cx="8383991" cy="2136775"/>
          </a:xfrm>
        </p:spPr>
        <p:txBody>
          <a:bodyPr>
            <a:normAutofit fontScale="25000" lnSpcReduction="20000"/>
          </a:bodyPr>
          <a:lstStyle/>
          <a:p>
            <a:r>
              <a:rPr lang="en-US" sz="14400" dirty="0" smtClean="0">
                <a:solidFill>
                  <a:schemeClr val="accent5">
                    <a:lumMod val="75000"/>
                  </a:schemeClr>
                </a:solidFill>
              </a:rPr>
              <a:t>What </a:t>
            </a:r>
            <a:r>
              <a:rPr lang="en-US" sz="14400" dirty="0">
                <a:solidFill>
                  <a:schemeClr val="accent5">
                    <a:lumMod val="75000"/>
                  </a:schemeClr>
                </a:solidFill>
              </a:rPr>
              <a:t>are the key words/concepts</a:t>
            </a:r>
            <a:r>
              <a:rPr lang="en-US" sz="14400" dirty="0" smtClean="0">
                <a:solidFill>
                  <a:schemeClr val="accent5">
                    <a:lumMod val="75000"/>
                  </a:schemeClr>
                </a:solidFill>
              </a:rPr>
              <a:t>?</a:t>
            </a:r>
          </a:p>
          <a:p>
            <a:r>
              <a:rPr lang="en-US" sz="14400" dirty="0" smtClean="0"/>
              <a:t> </a:t>
            </a:r>
            <a:r>
              <a:rPr lang="en-US" sz="14400" dirty="0" smtClean="0">
                <a:solidFill>
                  <a:schemeClr val="accent3">
                    <a:lumMod val="75000"/>
                  </a:schemeClr>
                </a:solidFill>
              </a:rPr>
              <a:t>What </a:t>
            </a:r>
            <a:r>
              <a:rPr lang="en-US" sz="14400" dirty="0">
                <a:solidFill>
                  <a:schemeClr val="accent3">
                    <a:lumMod val="75000"/>
                  </a:schemeClr>
                </a:solidFill>
              </a:rPr>
              <a:t>do students need to know and do</a:t>
            </a:r>
            <a:r>
              <a:rPr lang="en-US" sz="14400" dirty="0" smtClean="0">
                <a:solidFill>
                  <a:schemeClr val="accent3">
                    <a:lumMod val="75000"/>
                  </a:schemeClr>
                </a:solidFill>
              </a:rPr>
              <a:t>?</a:t>
            </a:r>
          </a:p>
          <a:p>
            <a:r>
              <a:rPr lang="en-US" sz="14400" dirty="0" smtClean="0"/>
              <a:t> </a:t>
            </a:r>
            <a:r>
              <a:rPr lang="en-US" sz="14400" dirty="0" smtClean="0">
                <a:solidFill>
                  <a:schemeClr val="accent2">
                    <a:lumMod val="75000"/>
                  </a:schemeClr>
                </a:solidFill>
              </a:rPr>
              <a:t>What </a:t>
            </a:r>
            <a:r>
              <a:rPr lang="en-US" sz="14400" dirty="0">
                <a:solidFill>
                  <a:schemeClr val="accent2">
                    <a:lumMod val="75000"/>
                  </a:schemeClr>
                </a:solidFill>
              </a:rPr>
              <a:t>is the intent </a:t>
            </a:r>
            <a:r>
              <a:rPr lang="en-US" sz="14400" dirty="0" smtClean="0">
                <a:solidFill>
                  <a:schemeClr val="accent2">
                    <a:lumMod val="75000"/>
                  </a:schemeClr>
                </a:solidFill>
              </a:rPr>
              <a:t>of the </a:t>
            </a:r>
            <a:r>
              <a:rPr lang="en-US" sz="14400" dirty="0">
                <a:solidFill>
                  <a:schemeClr val="accent2">
                    <a:lumMod val="75000"/>
                  </a:schemeClr>
                </a:solidFill>
              </a:rPr>
              <a:t>performance expectation/learning?</a:t>
            </a:r>
            <a:r>
              <a:rPr lang="en-US" sz="14400" dirty="0" smtClean="0">
                <a:solidFill>
                  <a:schemeClr val="accent2">
                    <a:lumMod val="75000"/>
                  </a:schemeClr>
                </a:solidFill>
                <a:effectLst/>
              </a:rPr>
              <a:t> </a:t>
            </a:r>
            <a:endParaRPr lang="en-US" sz="14400" dirty="0" smtClean="0">
              <a:solidFill>
                <a:schemeClr val="accent2">
                  <a:lumMod val="75000"/>
                </a:schemeClr>
              </a:solidFill>
            </a:endParaRP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4723014"/>
              </p:ext>
            </p:extLst>
          </p:nvPr>
        </p:nvGraphicFramePr>
        <p:xfrm>
          <a:off x="381000" y="3242524"/>
          <a:ext cx="8305800" cy="3267181"/>
        </p:xfrm>
        <a:graphic>
          <a:graphicData uri="http://schemas.openxmlformats.org/drawingml/2006/table">
            <a:tbl>
              <a:tblPr firstRow="1" bandRow="1">
                <a:tableStyleId>{2D5ABB26-0587-4C30-8999-92F81FD0307C}</a:tableStyleId>
              </a:tblPr>
              <a:tblGrid>
                <a:gridCol w="2590800">
                  <a:extLst>
                    <a:ext uri="{9D8B030D-6E8A-4147-A177-3AD203B41FA5}">
                      <a16:colId xmlns:a16="http://schemas.microsoft.com/office/drawing/2014/main" xmlns="" val="3006896376"/>
                    </a:ext>
                  </a:extLst>
                </a:gridCol>
                <a:gridCol w="3733800">
                  <a:extLst>
                    <a:ext uri="{9D8B030D-6E8A-4147-A177-3AD203B41FA5}">
                      <a16:colId xmlns:a16="http://schemas.microsoft.com/office/drawing/2014/main" xmlns="" val="196766908"/>
                    </a:ext>
                  </a:extLst>
                </a:gridCol>
                <a:gridCol w="1981200">
                  <a:extLst>
                    <a:ext uri="{9D8B030D-6E8A-4147-A177-3AD203B41FA5}">
                      <a16:colId xmlns:a16="http://schemas.microsoft.com/office/drawing/2014/main" xmlns="" val="25587495"/>
                    </a:ext>
                  </a:extLst>
                </a:gridCol>
              </a:tblGrid>
              <a:tr h="1023199">
                <a:tc>
                  <a:txBody>
                    <a:bodyPr/>
                    <a:lstStyle/>
                    <a:p>
                      <a:pPr algn="ctr"/>
                      <a:r>
                        <a:rPr lang="en-US" dirty="0" smtClean="0"/>
                        <a:t>Knowledge Targets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dirty="0" smtClean="0"/>
                        <a:t>Reasoning and/or Performance Skills Targets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dirty="0" smtClean="0"/>
                        <a:t>Product Targets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396860490"/>
                  </a:ext>
                </a:extLst>
              </a:tr>
              <a:tr h="2243982">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726925655"/>
                  </a:ext>
                </a:extLst>
              </a:tr>
            </a:tbl>
          </a:graphicData>
        </a:graphic>
      </p:graphicFrame>
    </p:spTree>
    <p:extLst>
      <p:ext uri="{BB962C8B-B14F-4D97-AF65-F5344CB8AC3E}">
        <p14:creationId xmlns:p14="http://schemas.microsoft.com/office/powerpoint/2010/main" val="1496404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033" y="781369"/>
            <a:ext cx="6965245" cy="1276029"/>
          </a:xfrm>
        </p:spPr>
        <p:txBody>
          <a:bodyPr>
            <a:normAutofit fontScale="90000"/>
          </a:bodyPr>
          <a:lstStyle/>
          <a:p>
            <a:pPr algn="l"/>
            <a:r>
              <a:rPr lang="en-US" dirty="0" smtClean="0"/>
              <a:t/>
            </a:r>
            <a:br>
              <a:rPr lang="en-US" dirty="0" smtClean="0"/>
            </a:br>
            <a:r>
              <a:rPr lang="en-US" dirty="0"/>
              <a:t/>
            </a:r>
            <a:br>
              <a:rPr lang="en-US" dirty="0"/>
            </a:br>
            <a:r>
              <a:rPr lang="en-US" dirty="0" smtClean="0"/>
              <a:t>            Deconstruction </a:t>
            </a:r>
            <a:r>
              <a:rPr lang="en-US" dirty="0"/>
              <a:t/>
            </a:r>
            <a:br>
              <a:rPr lang="en-US" dirty="0"/>
            </a:br>
            <a:r>
              <a:rPr lang="en-US" sz="2000" b="1" dirty="0" smtClean="0">
                <a:latin typeface="Calibri" panose="020F0502020204030204" pitchFamily="34" charset="0"/>
              </a:rPr>
              <a:t>3-PS2-2.  Make </a:t>
            </a:r>
            <a:r>
              <a:rPr lang="en-US" sz="2000" b="1" dirty="0">
                <a:latin typeface="Calibri" panose="020F0502020204030204" pitchFamily="34" charset="0"/>
              </a:rPr>
              <a:t>observations and/or measurements of an object’s motion to provide evidence that a pattern can be used to predict future motion. </a:t>
            </a:r>
            <a:r>
              <a:rPr lang="en-US" sz="2000" dirty="0" smtClean="0">
                <a:latin typeface="Calibri" panose="020F0502020204030204" pitchFamily="34" charset="0"/>
              </a:rPr>
              <a:t/>
            </a:r>
            <a:br>
              <a:rPr lang="en-US" sz="2000" dirty="0" smtClean="0">
                <a:latin typeface="Calibri" panose="020F0502020204030204" pitchFamily="34" charset="0"/>
              </a:rPr>
            </a:br>
            <a:r>
              <a:rPr lang="en-US" sz="1600" dirty="0"/>
              <a:t/>
            </a:r>
            <a:br>
              <a:rPr lang="en-US" sz="1600" dirty="0"/>
            </a:br>
            <a:r>
              <a:rPr lang="en-US" dirty="0" smtClean="0"/>
              <a:t/>
            </a:r>
            <a:br>
              <a:rPr lang="en-US" dirty="0" smtClean="0"/>
            </a:br>
            <a:endParaRPr lang="en-US" dirty="0"/>
          </a:p>
        </p:txBody>
      </p:sp>
      <p:sp>
        <p:nvSpPr>
          <p:cNvPr id="6" name="TextBox 5"/>
          <p:cNvSpPr txBox="1"/>
          <p:nvPr/>
        </p:nvSpPr>
        <p:spPr>
          <a:xfrm>
            <a:off x="543858" y="2057398"/>
            <a:ext cx="4086798" cy="4247317"/>
          </a:xfrm>
          <a:prstGeom prst="rect">
            <a:avLst/>
          </a:prstGeom>
          <a:solidFill>
            <a:srgbClr val="ADC8DD"/>
          </a:solidFill>
        </p:spPr>
        <p:txBody>
          <a:bodyPr rtlCol="0">
            <a:spAutoFit/>
          </a:bodyPr>
          <a:lstStyle/>
          <a:p>
            <a:pPr algn="ctr"/>
            <a:r>
              <a:rPr lang="en-US" b="1" dirty="0" smtClean="0">
                <a:latin typeface="Arial"/>
                <a:cs typeface="Arial"/>
              </a:rPr>
              <a:t>Knowledge</a:t>
            </a:r>
            <a:endParaRPr lang="en-US" b="1" dirty="0">
              <a:latin typeface="Arial" charset="0"/>
              <a:cs typeface="Arial" charset="0"/>
            </a:endParaRPr>
          </a:p>
          <a:p>
            <a:pPr algn="ctr"/>
            <a:r>
              <a:rPr lang="en-US" dirty="0">
                <a:latin typeface="Arial" charset="0"/>
                <a:cs typeface="Arial" charset="0"/>
              </a:rPr>
              <a:t> </a:t>
            </a:r>
          </a:p>
          <a:p>
            <a:r>
              <a:rPr lang="en-US" dirty="0"/>
              <a:t>Explain that “patterns” describe a repeating characteristic, and give examples of patterns in the manmade or natural world. </a:t>
            </a:r>
            <a:r>
              <a:rPr lang="en-US" i="1" dirty="0"/>
              <a:t>(Connection to Nature of Science: science findings are based on recognizing patterns.)</a:t>
            </a:r>
          </a:p>
          <a:p>
            <a:r>
              <a:rPr lang="en-US" dirty="0"/>
              <a:t> </a:t>
            </a:r>
          </a:p>
          <a:p>
            <a:r>
              <a:rPr lang="en-US" dirty="0"/>
              <a:t>Identify an observed and/or measured pattern, and explain the pattern.</a:t>
            </a:r>
          </a:p>
          <a:p>
            <a:r>
              <a:rPr lang="en-US" dirty="0"/>
              <a:t> </a:t>
            </a:r>
          </a:p>
          <a:p>
            <a:r>
              <a:rPr lang="en-US" dirty="0"/>
              <a:t>Recognize that “observations” and/or “measurements” are data that can support a claim</a:t>
            </a:r>
            <a:r>
              <a:rPr lang="en-US" dirty="0" smtClean="0"/>
              <a:t>.</a:t>
            </a:r>
            <a:r>
              <a:rPr lang="en-US" dirty="0" smtClean="0">
                <a:latin typeface="Arial" charset="0"/>
                <a:cs typeface="Arial" charset="0"/>
              </a:rPr>
              <a:t> </a:t>
            </a:r>
            <a:endParaRPr lang="en-US" dirty="0">
              <a:latin typeface="Arial" charset="0"/>
              <a:cs typeface="Arial" charset="0"/>
            </a:endParaRPr>
          </a:p>
        </p:txBody>
      </p:sp>
      <p:sp>
        <p:nvSpPr>
          <p:cNvPr id="7" name="TextBox 6"/>
          <p:cNvSpPr txBox="1"/>
          <p:nvPr/>
        </p:nvSpPr>
        <p:spPr>
          <a:xfrm>
            <a:off x="4904990" y="2222118"/>
            <a:ext cx="3549617" cy="3693319"/>
          </a:xfrm>
          <a:prstGeom prst="rect">
            <a:avLst/>
          </a:prstGeom>
          <a:solidFill>
            <a:schemeClr val="bg2">
              <a:lumMod val="90000"/>
            </a:schemeClr>
          </a:solidFill>
        </p:spPr>
        <p:txBody>
          <a:bodyPr rtlCol="0">
            <a:spAutoFit/>
          </a:bodyPr>
          <a:lstStyle/>
          <a:p>
            <a:pPr algn="ctr"/>
            <a:r>
              <a:rPr lang="en-US" b="1" dirty="0">
                <a:latin typeface="Arial" charset="0"/>
                <a:cs typeface="Arial" charset="0"/>
              </a:rPr>
              <a:t>Reasoning or Skill</a:t>
            </a:r>
          </a:p>
          <a:p>
            <a:pPr algn="ctr"/>
            <a:endParaRPr lang="en-US" b="1" dirty="0">
              <a:latin typeface="Arial" charset="0"/>
              <a:cs typeface="Arial" charset="0"/>
            </a:endParaRPr>
          </a:p>
          <a:p>
            <a:r>
              <a:rPr lang="en-US" dirty="0">
                <a:latin typeface="Calibri"/>
                <a:cs typeface="Arial" charset="0"/>
              </a:rPr>
              <a:t>Gather </a:t>
            </a:r>
            <a:r>
              <a:rPr lang="en-US" dirty="0">
                <a:latin typeface="Calibri" charset="0"/>
              </a:rPr>
              <a:t>and analyze data to provide evidence for patterns of motion.</a:t>
            </a:r>
            <a:endParaRPr lang="en-US" dirty="0">
              <a:solidFill>
                <a:srgbClr val="000000"/>
              </a:solidFill>
              <a:latin typeface="Calibri"/>
            </a:endParaRPr>
          </a:p>
          <a:p>
            <a:r>
              <a:rPr lang="en-US" dirty="0">
                <a:latin typeface="Calibri" charset="0"/>
              </a:rPr>
              <a:t> </a:t>
            </a:r>
          </a:p>
          <a:p>
            <a:r>
              <a:rPr lang="en-US" dirty="0">
                <a:latin typeface="Calibri" charset="0"/>
              </a:rPr>
              <a:t>Use mathematical reasoning to compare the motion of objects in order to identify a pattern.</a:t>
            </a:r>
          </a:p>
          <a:p>
            <a:r>
              <a:rPr lang="en-US" dirty="0">
                <a:latin typeface="Calibri" charset="0"/>
              </a:rPr>
              <a:t> </a:t>
            </a:r>
          </a:p>
          <a:p>
            <a:r>
              <a:rPr lang="en-US" dirty="0">
                <a:latin typeface="Calibri" charset="0"/>
              </a:rPr>
              <a:t>Explain how a pattern of motion can be used to predict other motion of an object under similar constraints. </a:t>
            </a:r>
          </a:p>
        </p:txBody>
      </p:sp>
    </p:spTree>
    <p:extLst>
      <p:ext uri="{BB962C8B-B14F-4D97-AF65-F5344CB8AC3E}">
        <p14:creationId xmlns:p14="http://schemas.microsoft.com/office/powerpoint/2010/main" val="3489966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93"/>
            <a:ext cx="8991600" cy="792162"/>
          </a:xfrm>
          <a:solidFill>
            <a:schemeClr val="accent1">
              <a:lumMod val="40000"/>
              <a:lumOff val="60000"/>
            </a:schemeClr>
          </a:solidFill>
        </p:spPr>
        <p:txBody>
          <a:bodyPr>
            <a:normAutofit fontScale="90000"/>
          </a:bodyPr>
          <a:lstStyle/>
          <a:p>
            <a:r>
              <a:rPr lang="en-US" sz="2800" b="1" dirty="0" smtClean="0"/>
              <a:t>3-D Model = Science Performance at the Intersection</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0797418"/>
              </p:ext>
            </p:extLst>
          </p:nvPr>
        </p:nvGraphicFramePr>
        <p:xfrm>
          <a:off x="405660" y="764397"/>
          <a:ext cx="8610600" cy="6093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39475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encrypted-tbn0.gstatic.com/images?q=tbn:ANd9GcR0CaMjdhYRBADtDPXFhDqq86ILVtiYXG44uHDV8fmsSRdqvpH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75" y="95927"/>
            <a:ext cx="8643473" cy="67351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96235" y="817582"/>
            <a:ext cx="968189" cy="1202485"/>
          </a:xfrm>
        </p:spPr>
        <p:txBody>
          <a:bodyPr>
            <a:normAutofit fontScale="90000"/>
          </a:bodyPr>
          <a:lstStyle/>
          <a:p>
            <a:r>
              <a:rPr lang="en-US" dirty="0" smtClean="0"/>
              <a:t>3-</a:t>
            </a:r>
            <a:br>
              <a:rPr lang="en-US" dirty="0" smtClean="0"/>
            </a:br>
            <a:r>
              <a:rPr lang="en-US" dirty="0" smtClean="0"/>
              <a:t>D </a:t>
            </a:r>
            <a:br>
              <a:rPr lang="en-US" dirty="0" smtClean="0"/>
            </a:br>
            <a:r>
              <a:rPr lang="en-US" dirty="0" smtClean="0"/>
              <a:t>Jot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49775390"/>
              </p:ext>
            </p:extLst>
          </p:nvPr>
        </p:nvGraphicFramePr>
        <p:xfrm>
          <a:off x="1096970" y="874059"/>
          <a:ext cx="2289703" cy="1653988"/>
        </p:xfrm>
        <a:graphic>
          <a:graphicData uri="http://schemas.openxmlformats.org/drawingml/2006/table">
            <a:tbl>
              <a:tblPr firstRow="1" bandRow="1">
                <a:tableStyleId>{5C22544A-7EE6-4342-B048-85BDC9FD1C3A}</a:tableStyleId>
              </a:tblPr>
              <a:tblGrid>
                <a:gridCol w="2289703">
                  <a:extLst>
                    <a:ext uri="{9D8B030D-6E8A-4147-A177-3AD203B41FA5}">
                      <a16:colId xmlns:a16="http://schemas.microsoft.com/office/drawing/2014/main" xmlns="" val="430778602"/>
                    </a:ext>
                  </a:extLst>
                </a:gridCol>
              </a:tblGrid>
              <a:tr h="926736">
                <a:tc>
                  <a:txBody>
                    <a:bodyPr/>
                    <a:lstStyle/>
                    <a:p>
                      <a:r>
                        <a:rPr lang="en-US" dirty="0" smtClean="0"/>
                        <a:t>Science</a:t>
                      </a:r>
                      <a:r>
                        <a:rPr lang="en-US" baseline="0" dirty="0" smtClean="0"/>
                        <a:t> and Engineering Practices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extLst>
                  <a:ext uri="{0D108BD9-81ED-4DB2-BD59-A6C34878D82A}">
                    <a16:rowId xmlns:a16="http://schemas.microsoft.com/office/drawing/2014/main" xmlns="" val="2789632495"/>
                  </a:ext>
                </a:extLst>
              </a:tr>
              <a:tr h="727252">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767954159"/>
                  </a:ext>
                </a:extLst>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1415148007"/>
              </p:ext>
            </p:extLst>
          </p:nvPr>
        </p:nvGraphicFramePr>
        <p:xfrm>
          <a:off x="1096970" y="2604407"/>
          <a:ext cx="2289703" cy="1718215"/>
        </p:xfrm>
        <a:graphic>
          <a:graphicData uri="http://schemas.openxmlformats.org/drawingml/2006/table">
            <a:tbl>
              <a:tblPr firstRow="1" bandRow="1">
                <a:tableStyleId>{7DF18680-E054-41AD-8BC1-D1AEF772440D}</a:tableStyleId>
              </a:tblPr>
              <a:tblGrid>
                <a:gridCol w="2289703">
                  <a:extLst>
                    <a:ext uri="{9D8B030D-6E8A-4147-A177-3AD203B41FA5}">
                      <a16:colId xmlns:a16="http://schemas.microsoft.com/office/drawing/2014/main" xmlns="" val="1904111669"/>
                    </a:ext>
                  </a:extLst>
                </a:gridCol>
              </a:tblGrid>
              <a:tr h="640081">
                <a:tc>
                  <a:txBody>
                    <a:bodyPr/>
                    <a:lstStyle/>
                    <a:p>
                      <a:r>
                        <a:rPr lang="en-US" dirty="0" smtClean="0"/>
                        <a:t>Disciplinary Core Ideas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extLst>
                  <a:ext uri="{0D108BD9-81ED-4DB2-BD59-A6C34878D82A}">
                    <a16:rowId xmlns:a16="http://schemas.microsoft.com/office/drawing/2014/main" xmlns="" val="3361158483"/>
                  </a:ext>
                </a:extLst>
              </a:tr>
              <a:tr h="1078134">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832316954"/>
                  </a:ext>
                </a:extLst>
              </a:tr>
            </a:tbl>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2724411209"/>
              </p:ext>
            </p:extLst>
          </p:nvPr>
        </p:nvGraphicFramePr>
        <p:xfrm>
          <a:off x="1096970" y="4373357"/>
          <a:ext cx="2289703" cy="1819685"/>
        </p:xfrm>
        <a:graphic>
          <a:graphicData uri="http://schemas.openxmlformats.org/drawingml/2006/table">
            <a:tbl>
              <a:tblPr firstRow="1" bandRow="1">
                <a:tableStyleId>{00A15C55-8517-42AA-B614-E9B94910E393}</a:tableStyleId>
              </a:tblPr>
              <a:tblGrid>
                <a:gridCol w="2289703">
                  <a:extLst>
                    <a:ext uri="{9D8B030D-6E8A-4147-A177-3AD203B41FA5}">
                      <a16:colId xmlns:a16="http://schemas.microsoft.com/office/drawing/2014/main" xmlns="" val="3082207425"/>
                    </a:ext>
                  </a:extLst>
                </a:gridCol>
              </a:tblGrid>
              <a:tr h="677882">
                <a:tc>
                  <a:txBody>
                    <a:bodyPr/>
                    <a:lstStyle/>
                    <a:p>
                      <a:r>
                        <a:rPr lang="en-US" dirty="0" smtClean="0"/>
                        <a:t>Cross-cutting Concepts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135070991"/>
                  </a:ext>
                </a:extLst>
              </a:tr>
              <a:tr h="1141803">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3211149355"/>
                  </a:ext>
                </a:extLst>
              </a:tr>
            </a:tbl>
          </a:graphicData>
        </a:graphic>
      </p:graphicFrame>
      <p:sp>
        <p:nvSpPr>
          <p:cNvPr id="3" name="TextBox 2"/>
          <p:cNvSpPr txBox="1"/>
          <p:nvPr/>
        </p:nvSpPr>
        <p:spPr>
          <a:xfrm>
            <a:off x="6965576" y="981635"/>
            <a:ext cx="995083" cy="369332"/>
          </a:xfrm>
          <a:prstGeom prst="rect">
            <a:avLst/>
          </a:prstGeom>
          <a:noFill/>
        </p:spPr>
        <p:txBody>
          <a:bodyPr wrap="square" rtlCol="0">
            <a:spAutoFit/>
          </a:bodyPr>
          <a:lstStyle/>
          <a:p>
            <a:r>
              <a:rPr lang="en-US" dirty="0" smtClean="0"/>
              <a:t>9-18-14</a:t>
            </a:r>
            <a:endParaRPr lang="en-US" dirty="0"/>
          </a:p>
        </p:txBody>
      </p:sp>
      <p:sp>
        <p:nvSpPr>
          <p:cNvPr id="4" name="TextBox 3"/>
          <p:cNvSpPr txBox="1"/>
          <p:nvPr/>
        </p:nvSpPr>
        <p:spPr>
          <a:xfrm>
            <a:off x="5204012" y="1350967"/>
            <a:ext cx="2218764" cy="369332"/>
          </a:xfrm>
          <a:prstGeom prst="rect">
            <a:avLst/>
          </a:prstGeom>
          <a:noFill/>
        </p:spPr>
        <p:txBody>
          <a:bodyPr wrap="square" rtlCol="0">
            <a:spAutoFit/>
          </a:bodyPr>
          <a:lstStyle/>
          <a:p>
            <a:r>
              <a:rPr lang="en-US" dirty="0" smtClean="0"/>
              <a:t>Pattern and Motion</a:t>
            </a:r>
            <a:endParaRPr lang="en-US" dirty="0"/>
          </a:p>
        </p:txBody>
      </p:sp>
    </p:spTree>
    <p:extLst>
      <p:ext uri="{BB962C8B-B14F-4D97-AF65-F5344CB8AC3E}">
        <p14:creationId xmlns:p14="http://schemas.microsoft.com/office/powerpoint/2010/main" val="202597345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C-U-T</a:t>
            </a:r>
            <a:endParaRPr lang="en-US" b="1" dirty="0"/>
          </a:p>
        </p:txBody>
      </p:sp>
      <p:pic>
        <p:nvPicPr>
          <p:cNvPr id="819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2965" y="817582"/>
            <a:ext cx="5768788" cy="5045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801906" y="2729754"/>
            <a:ext cx="2622176" cy="1938992"/>
          </a:xfrm>
          <a:prstGeom prst="rect">
            <a:avLst/>
          </a:prstGeom>
          <a:noFill/>
        </p:spPr>
        <p:txBody>
          <a:bodyPr wrap="square" rtlCol="0">
            <a:spAutoFit/>
          </a:bodyPr>
          <a:lstStyle/>
          <a:p>
            <a:r>
              <a:rPr lang="en-US" sz="4000" b="1" dirty="0" smtClean="0">
                <a:solidFill>
                  <a:srgbClr val="FF0000"/>
                </a:solidFill>
              </a:rPr>
              <a:t>C</a:t>
            </a:r>
            <a:r>
              <a:rPr lang="en-US" sz="4000" b="1" dirty="0" smtClean="0">
                <a:solidFill>
                  <a:srgbClr val="FFFF00"/>
                </a:solidFill>
              </a:rPr>
              <a:t>apture</a:t>
            </a:r>
          </a:p>
          <a:p>
            <a:r>
              <a:rPr lang="en-US" sz="4000" b="1" dirty="0" smtClean="0">
                <a:solidFill>
                  <a:srgbClr val="FF0000"/>
                </a:solidFill>
              </a:rPr>
              <a:t>U</a:t>
            </a:r>
            <a:r>
              <a:rPr lang="en-US" sz="4000" b="1" dirty="0" smtClean="0">
                <a:solidFill>
                  <a:srgbClr val="FFFF00"/>
                </a:solidFill>
              </a:rPr>
              <a:t>r</a:t>
            </a:r>
            <a:r>
              <a:rPr lang="en-US" sz="4000" b="1" dirty="0" smtClean="0">
                <a:solidFill>
                  <a:srgbClr val="FF0000"/>
                </a:solidFill>
              </a:rPr>
              <a:t> </a:t>
            </a:r>
          </a:p>
          <a:p>
            <a:r>
              <a:rPr lang="en-US" sz="4000" b="1" dirty="0" smtClean="0">
                <a:solidFill>
                  <a:srgbClr val="FF0000"/>
                </a:solidFill>
              </a:rPr>
              <a:t>T</a:t>
            </a:r>
            <a:r>
              <a:rPr lang="en-US" sz="4000" b="1" dirty="0" smtClean="0">
                <a:solidFill>
                  <a:srgbClr val="FFFF00"/>
                </a:solidFill>
              </a:rPr>
              <a:t>hinking</a:t>
            </a:r>
            <a:endParaRPr lang="en-US" sz="4000" b="1" dirty="0">
              <a:solidFill>
                <a:srgbClr val="FFFF00"/>
              </a:solidFill>
            </a:endParaRPr>
          </a:p>
        </p:txBody>
      </p:sp>
    </p:spTree>
    <p:extLst>
      <p:ext uri="{BB962C8B-B14F-4D97-AF65-F5344CB8AC3E}">
        <p14:creationId xmlns:p14="http://schemas.microsoft.com/office/powerpoint/2010/main" val="154759439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&amp; Motion</a:t>
            </a:r>
            <a:endParaRPr lang="en-US" dirty="0"/>
          </a:p>
        </p:txBody>
      </p:sp>
      <p:sp>
        <p:nvSpPr>
          <p:cNvPr id="3" name="Content Placeholder 2"/>
          <p:cNvSpPr>
            <a:spLocks noGrp="1"/>
          </p:cNvSpPr>
          <p:nvPr>
            <p:ph idx="1"/>
          </p:nvPr>
        </p:nvSpPr>
        <p:spPr>
          <a:xfrm>
            <a:off x="1452282" y="2020067"/>
            <a:ext cx="6266330" cy="3493227"/>
          </a:xfrm>
          <a:solidFill>
            <a:schemeClr val="bg2">
              <a:lumMod val="90000"/>
            </a:schemeClr>
          </a:solidFill>
        </p:spPr>
        <p:txBody>
          <a:bodyPr>
            <a:normAutofit fontScale="85000" lnSpcReduction="20000"/>
          </a:bodyPr>
          <a:lstStyle/>
          <a:p>
            <a:pPr marL="0" indent="0">
              <a:buNone/>
            </a:pPr>
            <a:r>
              <a:rPr lang="en-US" sz="4800" dirty="0" smtClean="0"/>
              <a:t> Let’s look for patterns of motion:</a:t>
            </a:r>
            <a:endParaRPr lang="en-US" sz="4800" dirty="0"/>
          </a:p>
          <a:p>
            <a:pPr marL="0" indent="0">
              <a:buNone/>
            </a:pPr>
            <a:r>
              <a:rPr lang="en-US" sz="4800" dirty="0">
                <a:latin typeface="Calibri" charset="0"/>
                <a:hlinkClick r:id="rId3"/>
              </a:rPr>
              <a:t>https://www.youtube.com/watch?v=IXqBJ6eVF7Q</a:t>
            </a:r>
          </a:p>
          <a:p>
            <a:pPr marL="0" indent="0">
              <a:buNone/>
            </a:pPr>
            <a:r>
              <a:rPr lang="en-US" sz="4800" dirty="0">
                <a:latin typeface="Calibri" charset="0"/>
                <a:hlinkClick r:id="rId4"/>
              </a:rPr>
              <a:t>https://www.youtube.com/watch?v=9jWLaGYsIiM</a:t>
            </a:r>
          </a:p>
          <a:p>
            <a:pPr marL="0" indent="0">
              <a:buNone/>
            </a:pPr>
            <a:endParaRPr lang="en-US" dirty="0">
              <a:latin typeface="Calibri" charset="0"/>
              <a:hlinkClick r:id="rId4"/>
            </a:endParaRPr>
          </a:p>
          <a:p>
            <a:pPr marL="0" indent="0">
              <a:buNone/>
            </a:pPr>
            <a:endParaRPr lang="en-US" dirty="0">
              <a:latin typeface="Calibri" charset="0"/>
            </a:endParaRPr>
          </a:p>
          <a:p>
            <a:pPr marL="0" indent="0">
              <a:buNone/>
            </a:pPr>
            <a:endParaRPr lang="en-US" dirty="0"/>
          </a:p>
        </p:txBody>
      </p:sp>
    </p:spTree>
    <p:extLst>
      <p:ext uri="{BB962C8B-B14F-4D97-AF65-F5344CB8AC3E}">
        <p14:creationId xmlns:p14="http://schemas.microsoft.com/office/powerpoint/2010/main" val="261799276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957430"/>
          </a:xfrm>
        </p:spPr>
        <p:txBody>
          <a:bodyPr>
            <a:normAutofit fontScale="90000"/>
          </a:bodyPr>
          <a:lstStyle/>
          <a:p>
            <a:r>
              <a:rPr lang="en-US" sz="3200" dirty="0" smtClean="0"/>
              <a:t>Do you have any background experience with these?</a:t>
            </a:r>
            <a:endParaRPr lang="en-US" sz="32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4226" y="1775012"/>
            <a:ext cx="7413292" cy="4061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5799" y="5248274"/>
            <a:ext cx="1131719" cy="101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47944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qnuq.jpg"/>
          <p:cNvPicPr>
            <a:picLocks noGrp="1" noChangeAspect="1"/>
          </p:cNvPicPr>
          <p:nvPr>
            <p:ph idx="1"/>
          </p:nvPr>
        </p:nvPicPr>
        <p:blipFill>
          <a:blip r:embed="rId3"/>
          <a:stretch>
            <a:fillRect/>
          </a:stretch>
        </p:blipFill>
        <p:spPr>
          <a:xfrm>
            <a:off x="980545" y="1156446"/>
            <a:ext cx="3370335" cy="4895931"/>
          </a:xfrm>
        </p:spPr>
      </p:pic>
      <p:sp>
        <p:nvSpPr>
          <p:cNvPr id="5" name="TextBox 4"/>
          <p:cNvSpPr txBox="1"/>
          <p:nvPr/>
        </p:nvSpPr>
        <p:spPr>
          <a:xfrm>
            <a:off x="1897063" y="5997096"/>
            <a:ext cx="5980783" cy="246221"/>
          </a:xfrm>
          <a:prstGeom prst="rect">
            <a:avLst/>
          </a:prstGeom>
        </p:spPr>
        <p:txBody>
          <a:bodyPr rtlCol="0">
            <a:spAutoFit/>
          </a:bodyPr>
          <a:lstStyle/>
          <a:p>
            <a:pPr algn="ctr"/>
            <a:r>
              <a:rPr lang="en-US" sz="1000" dirty="0"/>
              <a:t>Image from </a:t>
            </a:r>
            <a:r>
              <a:rPr lang="en-US" sz="1000" dirty="0">
                <a:latin typeface="Calibri" charset="0"/>
              </a:rPr>
              <a:t>http://</a:t>
            </a:r>
            <a:r>
              <a:rPr lang="en-US" sz="1000" dirty="0" err="1">
                <a:latin typeface="Calibri" charset="0"/>
              </a:rPr>
              <a:t>diy.stackexchange.com</a:t>
            </a:r>
            <a:r>
              <a:rPr lang="en-US" sz="1000" dirty="0">
                <a:latin typeface="Calibri" charset="0"/>
              </a:rPr>
              <a:t>/questions/13411/how-to-make-a-swing-swing-straight</a:t>
            </a:r>
          </a:p>
        </p:txBody>
      </p:sp>
      <p:sp>
        <p:nvSpPr>
          <p:cNvPr id="2" name="TextBox 1"/>
          <p:cNvSpPr txBox="1"/>
          <p:nvPr/>
        </p:nvSpPr>
        <p:spPr>
          <a:xfrm>
            <a:off x="4887454" y="1156447"/>
            <a:ext cx="3194228" cy="369332"/>
          </a:xfrm>
          <a:prstGeom prst="rect">
            <a:avLst/>
          </a:prstGeom>
          <a:noFill/>
        </p:spPr>
        <p:txBody>
          <a:bodyPr wrap="square" rtlCol="0">
            <a:spAutoFit/>
          </a:bodyPr>
          <a:lstStyle/>
          <a:p>
            <a:endParaRPr lang="en-US" dirty="0"/>
          </a:p>
        </p:txBody>
      </p:sp>
      <p:sp>
        <p:nvSpPr>
          <p:cNvPr id="3" name="Rectangle 2"/>
          <p:cNvSpPr/>
          <p:nvPr/>
        </p:nvSpPr>
        <p:spPr>
          <a:xfrm>
            <a:off x="4545106" y="1158731"/>
            <a:ext cx="3751729" cy="4893647"/>
          </a:xfrm>
          <a:prstGeom prst="rect">
            <a:avLst/>
          </a:prstGeom>
          <a:solidFill>
            <a:schemeClr val="accent1">
              <a:lumMod val="40000"/>
              <a:lumOff val="60000"/>
            </a:schemeClr>
          </a:solidFill>
          <a:ln>
            <a:solidFill>
              <a:schemeClr val="accent1"/>
            </a:solidFill>
          </a:ln>
        </p:spPr>
        <p:txBody>
          <a:bodyPr wrap="square">
            <a:spAutoFit/>
          </a:bodyPr>
          <a:lstStyle/>
          <a:p>
            <a:r>
              <a:rPr lang="en-US" sz="2400" dirty="0"/>
              <a:t>Examine the swing hanging from a tree branch as shown.  Imagine yourself sitting on this swing; now give yourself a push with your feet.  Describe your predicted motion for the swing.  Construct an explanation for your prediction, and be sure to support your explanation using evidence from past investigations.</a:t>
            </a:r>
          </a:p>
        </p:txBody>
      </p:sp>
      <p:sp>
        <p:nvSpPr>
          <p:cNvPr id="6" name="Rectangle 5"/>
          <p:cNvSpPr/>
          <p:nvPr/>
        </p:nvSpPr>
        <p:spPr>
          <a:xfrm>
            <a:off x="2350434" y="692112"/>
            <a:ext cx="4389343" cy="461665"/>
          </a:xfrm>
          <a:prstGeom prst="rect">
            <a:avLst/>
          </a:prstGeom>
          <a:solidFill>
            <a:schemeClr val="accent6"/>
          </a:solidFill>
        </p:spPr>
        <p:txBody>
          <a:bodyPr wrap="none">
            <a:spAutoFit/>
          </a:bodyPr>
          <a:lstStyle/>
          <a:p>
            <a:r>
              <a:rPr lang="en-US" sz="2400" dirty="0"/>
              <a:t>Assessment of Student Learning</a:t>
            </a:r>
          </a:p>
        </p:txBody>
      </p:sp>
    </p:spTree>
    <p:extLst>
      <p:ext uri="{BB962C8B-B14F-4D97-AF65-F5344CB8AC3E}">
        <p14:creationId xmlns:p14="http://schemas.microsoft.com/office/powerpoint/2010/main" val="135743840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0981" y="289695"/>
            <a:ext cx="8512714" cy="6179113"/>
          </a:xfrm>
          <a:prstGeom prst="rect">
            <a:avLst/>
          </a:prstGeom>
        </p:spPr>
      </p:pic>
    </p:spTree>
    <p:extLst>
      <p:ext uri="{BB962C8B-B14F-4D97-AF65-F5344CB8AC3E}">
        <p14:creationId xmlns:p14="http://schemas.microsoft.com/office/powerpoint/2010/main" val="186862444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this idea show up in your grade/band?</a:t>
            </a:r>
            <a:endParaRPr lang="en-US" dirty="0"/>
          </a:p>
        </p:txBody>
      </p:sp>
      <p:sp>
        <p:nvSpPr>
          <p:cNvPr id="3" name="Content Placeholder 2"/>
          <p:cNvSpPr>
            <a:spLocks noGrp="1"/>
          </p:cNvSpPr>
          <p:nvPr>
            <p:ph idx="1"/>
          </p:nvPr>
        </p:nvSpPr>
        <p:spPr/>
        <p:txBody>
          <a:bodyPr/>
          <a:lstStyle/>
          <a:p>
            <a:r>
              <a:rPr lang="en-US" dirty="0" smtClean="0"/>
              <a:t>Progression?</a:t>
            </a:r>
          </a:p>
          <a:p>
            <a:r>
              <a:rPr lang="en-US" dirty="0" smtClean="0"/>
              <a:t>What might your students Gather, Reason &amp; Communicate?</a:t>
            </a:r>
          </a:p>
          <a:p>
            <a:endParaRPr lang="en-US" dirty="0"/>
          </a:p>
        </p:txBody>
      </p:sp>
    </p:spTree>
    <p:extLst>
      <p:ext uri="{BB962C8B-B14F-4D97-AF65-F5344CB8AC3E}">
        <p14:creationId xmlns:p14="http://schemas.microsoft.com/office/powerpoint/2010/main" val="30344807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47750"/>
            <a:ext cx="4762500" cy="47625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8433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745" y="461033"/>
            <a:ext cx="7703666" cy="1202485"/>
          </a:xfrm>
        </p:spPr>
        <p:txBody>
          <a:bodyPr>
            <a:normAutofit fontScale="90000"/>
          </a:bodyPr>
          <a:lstStyle/>
          <a:p>
            <a:r>
              <a:rPr lang="en-US" dirty="0" smtClean="0"/>
              <a:t>Lesson Idea – What </a:t>
            </a:r>
            <a:r>
              <a:rPr lang="en-US" dirty="0" smtClean="0">
                <a:solidFill>
                  <a:schemeClr val="accent5"/>
                </a:solidFill>
              </a:rPr>
              <a:t>students </a:t>
            </a:r>
            <a:r>
              <a:rPr lang="en-US" dirty="0" smtClean="0"/>
              <a:t>do!</a:t>
            </a:r>
            <a:endParaRPr lang="en-US"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0917" y="1529133"/>
            <a:ext cx="6723529" cy="4995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34378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Teacher notes- facilitation </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5023" y="1853891"/>
            <a:ext cx="7094235" cy="423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3041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28115"/>
            <a:ext cx="6965245" cy="1202485"/>
          </a:xfrm>
        </p:spPr>
        <p:txBody>
          <a:bodyPr/>
          <a:lstStyle/>
          <a:p>
            <a:r>
              <a:rPr lang="en-US" dirty="0" smtClean="0"/>
              <a:t>During lunch:</a:t>
            </a:r>
            <a:endParaRPr lang="en-US" dirty="0"/>
          </a:p>
        </p:txBody>
      </p:sp>
      <p:sp>
        <p:nvSpPr>
          <p:cNvPr id="3" name="Content Placeholder 2"/>
          <p:cNvSpPr>
            <a:spLocks noGrp="1"/>
          </p:cNvSpPr>
          <p:nvPr>
            <p:ph idx="1"/>
          </p:nvPr>
        </p:nvSpPr>
        <p:spPr>
          <a:xfrm>
            <a:off x="1463040" y="1490133"/>
            <a:ext cx="6196405" cy="4232936"/>
          </a:xfrm>
        </p:spPr>
        <p:txBody>
          <a:bodyPr>
            <a:normAutofit lnSpcReduction="10000"/>
          </a:bodyPr>
          <a:lstStyle/>
          <a:p>
            <a:r>
              <a:rPr lang="en-US" dirty="0" smtClean="0"/>
              <a:t>Eat!</a:t>
            </a:r>
          </a:p>
          <a:p>
            <a:r>
              <a:rPr lang="en-US" dirty="0" smtClean="0"/>
              <a:t>Enjoy!</a:t>
            </a:r>
          </a:p>
          <a:p>
            <a:r>
              <a:rPr lang="en-US" dirty="0" smtClean="0"/>
              <a:t>AND:</a:t>
            </a:r>
          </a:p>
          <a:p>
            <a:pPr lvl="1"/>
            <a:r>
              <a:rPr lang="en-US" sz="2800" dirty="0"/>
              <a:t>D</a:t>
            </a:r>
            <a:r>
              <a:rPr lang="en-US" sz="2800" dirty="0" smtClean="0"/>
              <a:t>iscuss </a:t>
            </a:r>
            <a:r>
              <a:rPr lang="en-US" sz="2800" dirty="0"/>
              <a:t>pacing with others in </a:t>
            </a:r>
            <a:r>
              <a:rPr lang="en-US" sz="2800" dirty="0" smtClean="0"/>
              <a:t>your </a:t>
            </a:r>
            <a:r>
              <a:rPr lang="en-US" sz="2800" dirty="0"/>
              <a:t>grade/course to form groups of 2-3(max) teachers committed to creating a lesson idea around a particular PE or group of PEs that will be taught between the October and November meetings.  </a:t>
            </a:r>
          </a:p>
          <a:p>
            <a:pPr lvl="1"/>
            <a:endParaRPr lang="en-US" dirty="0" smtClean="0"/>
          </a:p>
          <a:p>
            <a:pPr lvl="1"/>
            <a:endParaRPr lang="en-US" dirty="0"/>
          </a:p>
        </p:txBody>
      </p:sp>
    </p:spTree>
    <p:extLst>
      <p:ext uri="{BB962C8B-B14F-4D97-AF65-F5344CB8AC3E}">
        <p14:creationId xmlns:p14="http://schemas.microsoft.com/office/powerpoint/2010/main" val="115491328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85333" y="3285069"/>
            <a:ext cx="6654800" cy="1828090"/>
          </a:xfrm>
        </p:spPr>
        <p:txBody>
          <a:bodyPr>
            <a:noAutofit/>
          </a:bodyPr>
          <a:lstStyle/>
          <a:p>
            <a:pPr algn="l"/>
            <a:r>
              <a:rPr lang="en-US" sz="4000" dirty="0"/>
              <a:t>Create student experiences that will lead to student acquisition of the practices, ideas and concepts of science and engineering.</a:t>
            </a:r>
            <a:br>
              <a:rPr lang="en-US" sz="4000" dirty="0"/>
            </a:br>
            <a:endParaRPr lang="en-US" sz="4000" dirty="0"/>
          </a:p>
        </p:txBody>
      </p:sp>
      <p:pic>
        <p:nvPicPr>
          <p:cNvPr id="6" name="Picture 5"/>
          <p:cNvPicPr>
            <a:picLocks noChangeAspect="1"/>
          </p:cNvPicPr>
          <p:nvPr/>
        </p:nvPicPr>
        <p:blipFill>
          <a:blip r:embed="rId2"/>
          <a:stretch>
            <a:fillRect/>
          </a:stretch>
        </p:blipFill>
        <p:spPr>
          <a:xfrm>
            <a:off x="5672666" y="4080940"/>
            <a:ext cx="1601500" cy="1354312"/>
          </a:xfrm>
          <a:prstGeom prst="rect">
            <a:avLst/>
          </a:prstGeom>
        </p:spPr>
      </p:pic>
      <p:grpSp>
        <p:nvGrpSpPr>
          <p:cNvPr id="7" name="Group 6"/>
          <p:cNvGrpSpPr/>
          <p:nvPr/>
        </p:nvGrpSpPr>
        <p:grpSpPr>
          <a:xfrm>
            <a:off x="2821830" y="5925337"/>
            <a:ext cx="3601722" cy="799465"/>
            <a:chOff x="1656078" y="5842053"/>
            <a:chExt cx="3601722" cy="799465"/>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656078" y="5892853"/>
              <a:ext cx="998220" cy="748665"/>
            </a:xfrm>
            <a:prstGeom prst="rect">
              <a:avLst/>
            </a:prstGeom>
            <a:noFill/>
            <a:ln w="28575" cmpd="sng">
              <a:solidFill>
                <a:srgbClr val="4F81BD"/>
              </a:solidFill>
            </a:ln>
          </p:spPr>
        </p:pic>
        <p:grpSp>
          <p:nvGrpSpPr>
            <p:cNvPr id="9" name="Group 8"/>
            <p:cNvGrpSpPr/>
            <p:nvPr/>
          </p:nvGrpSpPr>
          <p:grpSpPr>
            <a:xfrm>
              <a:off x="2738966" y="5842053"/>
              <a:ext cx="2518834" cy="767715"/>
              <a:chOff x="2738966" y="5842053"/>
              <a:chExt cx="2518834" cy="767715"/>
            </a:xfrm>
          </p:grpSpPr>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2738966" y="5892853"/>
                <a:ext cx="685800" cy="685800"/>
              </a:xfrm>
              <a:prstGeom prst="rect">
                <a:avLst/>
              </a:prstGeom>
              <a:noFill/>
              <a:ln>
                <a:noFill/>
              </a:ln>
            </p:spPr>
          </p:pic>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3632199" y="5842053"/>
                <a:ext cx="736600" cy="736600"/>
              </a:xfrm>
              <a:prstGeom prst="rect">
                <a:avLst/>
              </a:prstGeom>
              <a:noFill/>
              <a:ln>
                <a:noFill/>
              </a:ln>
            </p:spPr>
          </p:pic>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892853"/>
                <a:ext cx="685800" cy="716915"/>
              </a:xfrm>
              <a:prstGeom prst="rect">
                <a:avLst/>
              </a:prstGeom>
              <a:noFill/>
              <a:ln>
                <a:noFill/>
              </a:ln>
            </p:spPr>
          </p:pic>
        </p:grpSp>
      </p:grpSp>
    </p:spTree>
    <p:extLst>
      <p:ext uri="{BB962C8B-B14F-4D97-AF65-F5344CB8AC3E}">
        <p14:creationId xmlns:p14="http://schemas.microsoft.com/office/powerpoint/2010/main" val="373716618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982133"/>
            <a:ext cx="6196405" cy="4740936"/>
          </a:xfrm>
        </p:spPr>
        <p:txBody>
          <a:bodyPr>
            <a:normAutofit/>
          </a:bodyPr>
          <a:lstStyle/>
          <a:p>
            <a:r>
              <a:rPr lang="en-US" b="1" dirty="0" smtClean="0"/>
              <a:t>To impact science education, we must </a:t>
            </a:r>
            <a:r>
              <a:rPr lang="en-US" b="1" dirty="0"/>
              <a:t>SHIFT our ideas about what constitutes acceptable evidence of student attainment of the standards—and design “lesson ideas” that are “</a:t>
            </a:r>
            <a:r>
              <a:rPr lang="en-US" b="1" i="1" u="sng" dirty="0"/>
              <a:t>consciously congruent</a:t>
            </a:r>
            <a:r>
              <a:rPr lang="en-US" b="1" dirty="0"/>
              <a:t>” to the intent of the standards and ASSURE that acceptable and sufficient evidence of student understanding results.  </a:t>
            </a:r>
            <a:endParaRPr lang="en-US" b="1" dirty="0" smtClean="0"/>
          </a:p>
          <a:p>
            <a:r>
              <a:rPr lang="en-US" b="1" dirty="0" smtClean="0"/>
              <a:t>AND</a:t>
            </a:r>
            <a:r>
              <a:rPr lang="en-US" b="1" dirty="0"/>
              <a:t>—as a result of our work to create such a model—we’ll transform our SYSTEM of ASSESSMENT for Science statewide—beginning in the classroom!  </a:t>
            </a:r>
            <a:endParaRPr lang="en-US" dirty="0"/>
          </a:p>
          <a:p>
            <a:endParaRPr lang="en-US" dirty="0"/>
          </a:p>
        </p:txBody>
      </p:sp>
    </p:spTree>
    <p:extLst>
      <p:ext uri="{BB962C8B-B14F-4D97-AF65-F5344CB8AC3E}">
        <p14:creationId xmlns:p14="http://schemas.microsoft.com/office/powerpoint/2010/main" val="232197595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Lesson Idea</a:t>
            </a:r>
            <a:endParaRPr lang="en-US" dirty="0"/>
          </a:p>
        </p:txBody>
      </p:sp>
      <p:sp>
        <p:nvSpPr>
          <p:cNvPr id="3" name="Content Placeholder 2"/>
          <p:cNvSpPr>
            <a:spLocks noGrp="1"/>
          </p:cNvSpPr>
          <p:nvPr>
            <p:ph idx="1"/>
          </p:nvPr>
        </p:nvSpPr>
        <p:spPr/>
        <p:txBody>
          <a:bodyPr/>
          <a:lstStyle/>
          <a:p>
            <a:r>
              <a:rPr lang="en-US" sz="3600" dirty="0" smtClean="0"/>
              <a:t>What do you notice?</a:t>
            </a:r>
          </a:p>
          <a:p>
            <a:r>
              <a:rPr lang="en-US" sz="3600" dirty="0" smtClean="0"/>
              <a:t>What are you curious about?</a:t>
            </a:r>
          </a:p>
          <a:p>
            <a:endParaRPr lang="en-US" dirty="0" smtClean="0"/>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92710647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01006"/>
            <a:ext cx="6965245" cy="1202485"/>
          </a:xfrm>
        </p:spPr>
        <p:txBody>
          <a:bodyPr>
            <a:normAutofit fontScale="90000"/>
          </a:bodyPr>
          <a:lstStyle/>
          <a:p>
            <a:r>
              <a:rPr lang="en-US" dirty="0"/>
              <a:t>Developing your Learning Experience </a:t>
            </a:r>
          </a:p>
        </p:txBody>
      </p:sp>
      <p:sp>
        <p:nvSpPr>
          <p:cNvPr id="3" name="Content Placeholder 2"/>
          <p:cNvSpPr>
            <a:spLocks noGrp="1"/>
          </p:cNvSpPr>
          <p:nvPr>
            <p:ph idx="1"/>
          </p:nvPr>
        </p:nvSpPr>
        <p:spPr>
          <a:xfrm>
            <a:off x="1095023" y="2388626"/>
            <a:ext cx="7067225" cy="2878269"/>
          </a:xfrm>
        </p:spPr>
        <p:txBody>
          <a:bodyPr>
            <a:normAutofit fontScale="77500" lnSpcReduction="20000"/>
          </a:bodyPr>
          <a:lstStyle/>
          <a:p>
            <a:pPr marL="0" indent="0">
              <a:buNone/>
            </a:pPr>
            <a:r>
              <a:rPr lang="en-US" sz="2800" dirty="0" smtClean="0"/>
              <a:t>Work </a:t>
            </a:r>
            <a:r>
              <a:rPr lang="en-US" sz="2800" dirty="0"/>
              <a:t>in your groups and using the </a:t>
            </a:r>
            <a:r>
              <a:rPr lang="en-US" sz="2800" dirty="0" smtClean="0"/>
              <a:t>Lesson Idea </a:t>
            </a:r>
            <a:r>
              <a:rPr lang="en-US" sz="2800" dirty="0"/>
              <a:t>T</a:t>
            </a:r>
            <a:r>
              <a:rPr lang="en-US" sz="2800" dirty="0" smtClean="0"/>
              <a:t>emplate </a:t>
            </a:r>
            <a:r>
              <a:rPr lang="en-US" sz="2800" dirty="0"/>
              <a:t> </a:t>
            </a:r>
            <a:r>
              <a:rPr lang="en-US" sz="2800" dirty="0" smtClean="0"/>
              <a:t>&amp; Gathering</a:t>
            </a:r>
            <a:r>
              <a:rPr lang="en-US" sz="2800" dirty="0"/>
              <a:t>, Reasoning </a:t>
            </a:r>
            <a:r>
              <a:rPr lang="en-US" sz="2800" dirty="0" smtClean="0"/>
              <a:t>Communicating graphic for support, </a:t>
            </a:r>
            <a:r>
              <a:rPr lang="en-US" sz="2800" dirty="0"/>
              <a:t>create an experience for your students</a:t>
            </a:r>
            <a:r>
              <a:rPr lang="en-US" sz="2800" dirty="0" smtClean="0"/>
              <a:t>.</a:t>
            </a:r>
          </a:p>
          <a:p>
            <a:pPr marL="0" indent="0">
              <a:buNone/>
            </a:pPr>
            <a:endParaRPr lang="en-US" sz="2800" dirty="0"/>
          </a:p>
          <a:p>
            <a:pPr marL="0" indent="0">
              <a:buNone/>
            </a:pPr>
            <a:r>
              <a:rPr lang="en-US" sz="2800" dirty="0" smtClean="0"/>
              <a:t>Selected groups will be asked to share with the group</a:t>
            </a:r>
            <a:r>
              <a:rPr lang="en-US" sz="2800" dirty="0" smtClean="0"/>
              <a:t>.</a:t>
            </a:r>
          </a:p>
          <a:p>
            <a:pPr marL="0" indent="0">
              <a:buNone/>
            </a:pPr>
            <a:endParaRPr lang="en-US" sz="2800" dirty="0"/>
          </a:p>
          <a:p>
            <a:pPr marL="0" indent="0">
              <a:buNone/>
            </a:pPr>
            <a:r>
              <a:rPr lang="en-US" sz="2800" dirty="0" smtClean="0"/>
              <a:t>Electronic template: </a:t>
            </a:r>
            <a:r>
              <a:rPr lang="en-US" sz="2800" dirty="0" smtClean="0">
                <a:hlinkClick r:id="rId3"/>
              </a:rPr>
              <a:t>http://ovecsln.weebly.com</a:t>
            </a: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369569807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2115"/>
            <a:ext cx="6965245" cy="1202485"/>
          </a:xfrm>
        </p:spPr>
        <p:txBody>
          <a:bodyPr/>
          <a:lstStyle/>
          <a:p>
            <a:r>
              <a:rPr lang="en-US" dirty="0" smtClean="0"/>
              <a:t>This will require us to…</a:t>
            </a:r>
            <a:endParaRPr lang="en-US" dirty="0"/>
          </a:p>
        </p:txBody>
      </p:sp>
      <p:sp>
        <p:nvSpPr>
          <p:cNvPr id="3" name="Content Placeholder 2"/>
          <p:cNvSpPr>
            <a:spLocks noGrp="1"/>
          </p:cNvSpPr>
          <p:nvPr>
            <p:ph idx="1"/>
          </p:nvPr>
        </p:nvSpPr>
        <p:spPr>
          <a:xfrm>
            <a:off x="1463040" y="1712857"/>
            <a:ext cx="6196405" cy="3603812"/>
          </a:xfrm>
        </p:spPr>
        <p:txBody>
          <a:bodyPr/>
          <a:lstStyle/>
          <a:p>
            <a:r>
              <a:rPr lang="en-US" sz="2800" i="1" dirty="0" smtClean="0"/>
              <a:t>Be </a:t>
            </a:r>
            <a:r>
              <a:rPr lang="en-US" sz="2800" i="1" dirty="0"/>
              <a:t>willing to </a:t>
            </a:r>
            <a:r>
              <a:rPr lang="en-US" sz="2800" u="sng" dirty="0"/>
              <a:t>make mistakes</a:t>
            </a:r>
            <a:r>
              <a:rPr lang="en-US" sz="2800" i="1" dirty="0"/>
              <a:t>, </a:t>
            </a:r>
            <a:endParaRPr lang="en-US" sz="2800" i="1" dirty="0" smtClean="0"/>
          </a:p>
          <a:p>
            <a:r>
              <a:rPr lang="en-US" sz="2800" u="sng" dirty="0" smtClean="0"/>
              <a:t>be </a:t>
            </a:r>
            <a:r>
              <a:rPr lang="en-US" sz="2800" u="sng" dirty="0"/>
              <a:t>wrong</a:t>
            </a:r>
            <a:r>
              <a:rPr lang="en-US" sz="2800" i="1" dirty="0"/>
              <a:t> A LOT before we are RIGHT</a:t>
            </a:r>
            <a:r>
              <a:rPr lang="en-US" sz="2800" i="1" dirty="0" smtClean="0"/>
              <a:t>,</a:t>
            </a:r>
          </a:p>
          <a:p>
            <a:r>
              <a:rPr lang="en-US" sz="2800" i="1" dirty="0" smtClean="0"/>
              <a:t> </a:t>
            </a:r>
            <a:r>
              <a:rPr lang="en-US" sz="2800" u="sng" dirty="0"/>
              <a:t>listen</a:t>
            </a:r>
            <a:r>
              <a:rPr lang="en-US" sz="2800" i="1" dirty="0"/>
              <a:t> to the ideas of others, </a:t>
            </a:r>
            <a:endParaRPr lang="en-US" sz="2800" i="1" dirty="0" smtClean="0"/>
          </a:p>
          <a:p>
            <a:r>
              <a:rPr lang="en-US" sz="2800" u="sng" dirty="0" smtClean="0"/>
              <a:t>appreciate</a:t>
            </a:r>
            <a:r>
              <a:rPr lang="en-US" sz="2800" i="1" dirty="0" smtClean="0"/>
              <a:t> </a:t>
            </a:r>
            <a:r>
              <a:rPr lang="en-US" sz="2800" i="1" dirty="0"/>
              <a:t>understanding that comes from working through confusion</a:t>
            </a:r>
            <a:r>
              <a:rPr lang="en-US" sz="2800" i="1" dirty="0" smtClean="0"/>
              <a:t>, and</a:t>
            </a:r>
          </a:p>
          <a:p>
            <a:r>
              <a:rPr lang="en-US" sz="2800" i="1" dirty="0" smtClean="0"/>
              <a:t> </a:t>
            </a:r>
            <a:r>
              <a:rPr lang="en-US" sz="2800" u="sng" dirty="0"/>
              <a:t>persevere</a:t>
            </a:r>
            <a:r>
              <a:rPr lang="en-US" sz="2800" i="1" dirty="0" smtClean="0"/>
              <a:t>.</a:t>
            </a:r>
          </a:p>
          <a:p>
            <a:endParaRPr lang="en-US" sz="2800" dirty="0"/>
          </a:p>
          <a:p>
            <a:endParaRPr lang="en-US" dirty="0"/>
          </a:p>
        </p:txBody>
      </p:sp>
      <p:sp>
        <p:nvSpPr>
          <p:cNvPr id="4" name="TextBox 3"/>
          <p:cNvSpPr txBox="1"/>
          <p:nvPr/>
        </p:nvSpPr>
        <p:spPr>
          <a:xfrm>
            <a:off x="389469" y="4978398"/>
            <a:ext cx="8398932" cy="1508105"/>
          </a:xfrm>
          <a:prstGeom prst="rect">
            <a:avLst/>
          </a:prstGeom>
          <a:solidFill>
            <a:schemeClr val="accent2">
              <a:lumMod val="40000"/>
              <a:lumOff val="60000"/>
            </a:schemeClr>
          </a:solidFill>
        </p:spPr>
        <p:txBody>
          <a:bodyPr wrap="square" rtlCol="0">
            <a:spAutoFit/>
          </a:bodyPr>
          <a:lstStyle/>
          <a:p>
            <a:r>
              <a:rPr lang="en-US" sz="2400" b="1" dirty="0" smtClean="0"/>
              <a:t>‘Science, my boy, is made up of mistakes, but they are mistakes which it is useful to make, because they lead little by little to the truth.’ </a:t>
            </a:r>
          </a:p>
          <a:p>
            <a:r>
              <a:rPr lang="en-US" sz="2000" b="1" dirty="0"/>
              <a:t> </a:t>
            </a:r>
            <a:r>
              <a:rPr lang="en-US" sz="2000" b="1" dirty="0" smtClean="0"/>
              <a:t>                        – Jules Verne, Journey to the Center of the Earth</a:t>
            </a:r>
            <a:endParaRPr lang="en-US" sz="2000" b="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060268" y="151774"/>
            <a:ext cx="998220" cy="748665"/>
          </a:xfrm>
          <a:prstGeom prst="rect">
            <a:avLst/>
          </a:prstGeom>
          <a:noFill/>
          <a:ln w="28575" cmpd="sng">
            <a:solidFill>
              <a:srgbClr val="4F81BD"/>
            </a:solidFill>
          </a:ln>
        </p:spPr>
      </p:pic>
    </p:spTree>
    <p:extLst>
      <p:ext uri="{BB962C8B-B14F-4D97-AF65-F5344CB8AC3E}">
        <p14:creationId xmlns:p14="http://schemas.microsoft.com/office/powerpoint/2010/main" val="3481595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0.gstatic.com/images?q=tbn:ANd9GcR0CaMjdhYRBADtDPXFhDqq86ILVtiYXG44uHDV8fmsSRdqvpHH"/>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11639" r="-11639"/>
          <a:stretch>
            <a:fillRect/>
          </a:stretch>
        </p:blipFill>
        <p:spPr bwMode="auto">
          <a:xfrm>
            <a:off x="887307" y="1524000"/>
            <a:ext cx="7627505" cy="4436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2562730755"/>
              </p:ext>
            </p:extLst>
          </p:nvPr>
        </p:nvGraphicFramePr>
        <p:xfrm>
          <a:off x="2328332" y="2472122"/>
          <a:ext cx="4563533" cy="2980409"/>
        </p:xfrm>
        <a:graphic>
          <a:graphicData uri="http://schemas.openxmlformats.org/presentationml/2006/ole">
            <mc:AlternateContent xmlns:mc="http://schemas.openxmlformats.org/markup-compatibility/2006">
              <mc:Choice xmlns:v="urn:schemas-microsoft-com:vml" Requires="v">
                <p:oleObj spid="_x0000_s3105" name="Document" r:id="rId5" imgW="8991600" imgH="6553200" progId="Word.Document.12">
                  <p:embed/>
                </p:oleObj>
              </mc:Choice>
              <mc:Fallback>
                <p:oleObj name="Document" r:id="rId5" imgW="8991600" imgH="6553200" progId="Word.Document.12">
                  <p:embed/>
                  <p:pic>
                    <p:nvPicPr>
                      <p:cNvPr id="0" name=""/>
                      <p:cNvPicPr/>
                      <p:nvPr/>
                    </p:nvPicPr>
                    <p:blipFill>
                      <a:blip r:embed="rId6"/>
                      <a:stretch>
                        <a:fillRect/>
                      </a:stretch>
                    </p:blipFill>
                    <p:spPr>
                      <a:xfrm>
                        <a:off x="2328332" y="2472122"/>
                        <a:ext cx="4563533" cy="2980409"/>
                      </a:xfrm>
                      <a:prstGeom prst="rect">
                        <a:avLst/>
                      </a:prstGeom>
                    </p:spPr>
                  </p:pic>
                </p:oleObj>
              </mc:Fallback>
            </mc:AlternateContent>
          </a:graphicData>
        </a:graphic>
      </p:graphicFrame>
      <p:sp>
        <p:nvSpPr>
          <p:cNvPr id="6" name="TextBox 5"/>
          <p:cNvSpPr txBox="1"/>
          <p:nvPr/>
        </p:nvSpPr>
        <p:spPr>
          <a:xfrm>
            <a:off x="2760133" y="1947333"/>
            <a:ext cx="3793067" cy="461665"/>
          </a:xfrm>
          <a:prstGeom prst="rect">
            <a:avLst/>
          </a:prstGeom>
          <a:solidFill>
            <a:srgbClr val="EC9E96"/>
          </a:solidFill>
        </p:spPr>
        <p:txBody>
          <a:bodyPr wrap="square" rtlCol="0">
            <a:spAutoFit/>
          </a:bodyPr>
          <a:lstStyle/>
          <a:p>
            <a:pPr algn="ctr"/>
            <a:r>
              <a:rPr lang="en-US" sz="2400" b="1" dirty="0" smtClean="0"/>
              <a:t>What do you want to…</a:t>
            </a:r>
            <a:endParaRPr lang="en-US" sz="2400" b="1" dirty="0"/>
          </a:p>
        </p:txBody>
      </p:sp>
      <p:sp>
        <p:nvSpPr>
          <p:cNvPr id="7" name="TextBox 6"/>
          <p:cNvSpPr txBox="1"/>
          <p:nvPr/>
        </p:nvSpPr>
        <p:spPr>
          <a:xfrm rot="20420267">
            <a:off x="1477406" y="3153564"/>
            <a:ext cx="6433388" cy="1569660"/>
          </a:xfrm>
          <a:prstGeom prst="rect">
            <a:avLst/>
          </a:prstGeom>
          <a:solidFill>
            <a:schemeClr val="bg2">
              <a:lumMod val="75000"/>
            </a:schemeClr>
          </a:solidFill>
        </p:spPr>
        <p:txBody>
          <a:bodyPr wrap="square" rtlCol="0">
            <a:spAutoFit/>
          </a:bodyPr>
          <a:lstStyle/>
          <a:p>
            <a:r>
              <a:rPr lang="en-US" sz="3200" dirty="0" smtClean="0"/>
              <a:t>Find your perfect team, and compare your thoughts and key messages.</a:t>
            </a:r>
            <a:endParaRPr lang="en-US" sz="3200" dirty="0"/>
          </a:p>
        </p:txBody>
      </p:sp>
      <p:pic>
        <p:nvPicPr>
          <p:cNvPr id="8" name="Picture 7"/>
          <p:cNvPicPr/>
          <p:nvPr/>
        </p:nvPicPr>
        <p:blipFill>
          <a:blip r:embed="rId7">
            <a:extLst>
              <a:ext uri="{28A0092B-C50C-407E-A947-70E740481C1C}">
                <a14:useLocalDpi xmlns:a14="http://schemas.microsoft.com/office/drawing/2010/main" val="0"/>
              </a:ext>
            </a:extLst>
          </a:blip>
          <a:srcRect/>
          <a:stretch>
            <a:fillRect/>
          </a:stretch>
        </p:blipFill>
        <p:spPr bwMode="auto">
          <a:xfrm>
            <a:off x="7987313" y="5960136"/>
            <a:ext cx="998220" cy="748665"/>
          </a:xfrm>
          <a:prstGeom prst="rect">
            <a:avLst/>
          </a:prstGeom>
          <a:noFill/>
          <a:ln w="28575" cmpd="sng">
            <a:solidFill>
              <a:srgbClr val="4F81BD"/>
            </a:solidFill>
          </a:ln>
        </p:spPr>
      </p:pic>
    </p:spTree>
    <p:extLst>
      <p:ext uri="{BB962C8B-B14F-4D97-AF65-F5344CB8AC3E}">
        <p14:creationId xmlns:p14="http://schemas.microsoft.com/office/powerpoint/2010/main" val="3183963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0.gstatic.com/images?q=tbn:ANd9GcR0CaMjdhYRBADtDPXFhDqq86ILVtiYXG44uHDV8fmsSRdqvpHH"/>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11639" r="-11639"/>
          <a:stretch>
            <a:fillRect/>
          </a:stretch>
        </p:blipFill>
        <p:spPr bwMode="auto">
          <a:xfrm>
            <a:off x="887307" y="1524000"/>
            <a:ext cx="7627505" cy="4436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1304724094"/>
              </p:ext>
            </p:extLst>
          </p:nvPr>
        </p:nvGraphicFramePr>
        <p:xfrm>
          <a:off x="2328332" y="2472122"/>
          <a:ext cx="4563533" cy="2980409"/>
        </p:xfrm>
        <a:graphic>
          <a:graphicData uri="http://schemas.openxmlformats.org/presentationml/2006/ole">
            <mc:AlternateContent xmlns:mc="http://schemas.openxmlformats.org/markup-compatibility/2006">
              <mc:Choice xmlns:v="urn:schemas-microsoft-com:vml" Requires="v">
                <p:oleObj spid="_x0000_s4129" name="Document" r:id="rId5" imgW="8991600" imgH="6553200" progId="Word.Document.12">
                  <p:embed/>
                </p:oleObj>
              </mc:Choice>
              <mc:Fallback>
                <p:oleObj name="Document" r:id="rId5" imgW="8991600" imgH="6553200" progId="Word.Document.12">
                  <p:embed/>
                  <p:pic>
                    <p:nvPicPr>
                      <p:cNvPr id="0" name=""/>
                      <p:cNvPicPr/>
                      <p:nvPr/>
                    </p:nvPicPr>
                    <p:blipFill>
                      <a:blip r:embed="rId6"/>
                      <a:stretch>
                        <a:fillRect/>
                      </a:stretch>
                    </p:blipFill>
                    <p:spPr>
                      <a:xfrm>
                        <a:off x="2328332" y="2472122"/>
                        <a:ext cx="4563533" cy="2980409"/>
                      </a:xfrm>
                      <a:prstGeom prst="rect">
                        <a:avLst/>
                      </a:prstGeom>
                    </p:spPr>
                  </p:pic>
                </p:oleObj>
              </mc:Fallback>
            </mc:AlternateContent>
          </a:graphicData>
        </a:graphic>
      </p:graphicFrame>
      <p:sp>
        <p:nvSpPr>
          <p:cNvPr id="6" name="TextBox 5"/>
          <p:cNvSpPr txBox="1"/>
          <p:nvPr/>
        </p:nvSpPr>
        <p:spPr>
          <a:xfrm>
            <a:off x="2760133" y="1947333"/>
            <a:ext cx="3793067" cy="461665"/>
          </a:xfrm>
          <a:prstGeom prst="rect">
            <a:avLst/>
          </a:prstGeom>
          <a:solidFill>
            <a:srgbClr val="EC9E96"/>
          </a:solidFill>
        </p:spPr>
        <p:txBody>
          <a:bodyPr wrap="square" rtlCol="0">
            <a:spAutoFit/>
          </a:bodyPr>
          <a:lstStyle/>
          <a:p>
            <a:pPr algn="ctr"/>
            <a:r>
              <a:rPr lang="en-US" sz="2400" b="1" dirty="0" smtClean="0"/>
              <a:t>What do you want to…</a:t>
            </a:r>
            <a:endParaRPr lang="en-US" sz="2400" b="1" dirty="0"/>
          </a:p>
        </p:txBody>
      </p:sp>
      <p:sp>
        <p:nvSpPr>
          <p:cNvPr id="7" name="TextBox 6"/>
          <p:cNvSpPr txBox="1"/>
          <p:nvPr/>
        </p:nvSpPr>
        <p:spPr>
          <a:xfrm rot="20420267">
            <a:off x="1477406" y="3399785"/>
            <a:ext cx="6433388" cy="1077218"/>
          </a:xfrm>
          <a:prstGeom prst="rect">
            <a:avLst/>
          </a:prstGeom>
          <a:solidFill>
            <a:schemeClr val="bg2">
              <a:lumMod val="75000"/>
            </a:schemeClr>
          </a:solidFill>
        </p:spPr>
        <p:txBody>
          <a:bodyPr wrap="square" rtlCol="0">
            <a:spAutoFit/>
          </a:bodyPr>
          <a:lstStyle/>
          <a:p>
            <a:r>
              <a:rPr lang="en-US" sz="3200" dirty="0" smtClean="0"/>
              <a:t>In your district team compare your thoughts and key messages.</a:t>
            </a:r>
            <a:endParaRPr lang="en-US" sz="3200" dirty="0"/>
          </a:p>
        </p:txBody>
      </p:sp>
      <p:pic>
        <p:nvPicPr>
          <p:cNvPr id="8" name="Picture 7"/>
          <p:cNvPicPr/>
          <p:nvPr/>
        </p:nvPicPr>
        <p:blipFill>
          <a:blip r:embed="rId7">
            <a:extLst>
              <a:ext uri="{28A0092B-C50C-407E-A947-70E740481C1C}">
                <a14:useLocalDpi xmlns:a14="http://schemas.microsoft.com/office/drawing/2010/main" val="0"/>
              </a:ext>
            </a:extLst>
          </a:blip>
          <a:srcRect/>
          <a:stretch>
            <a:fillRect/>
          </a:stretch>
        </p:blipFill>
        <p:spPr bwMode="auto">
          <a:xfrm>
            <a:off x="7904466" y="5960136"/>
            <a:ext cx="998220" cy="748665"/>
          </a:xfrm>
          <a:prstGeom prst="rect">
            <a:avLst/>
          </a:prstGeom>
          <a:noFill/>
          <a:ln w="28575" cmpd="sng">
            <a:solidFill>
              <a:srgbClr val="4F81BD"/>
            </a:solidFill>
          </a:ln>
        </p:spPr>
      </p:pic>
    </p:spTree>
    <p:extLst>
      <p:ext uri="{BB962C8B-B14F-4D97-AF65-F5344CB8AC3E}">
        <p14:creationId xmlns:p14="http://schemas.microsoft.com/office/powerpoint/2010/main" val="4042518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09800"/>
            <a:ext cx="6621781" cy="19812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7641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2" descr="https://encrypted-tbn0.gstatic.com/images?q=tbn:ANd9GcR0CaMjdhYRBADtDPXFhDqq86ILVtiYXG44uHDV8fmsSRdqvpHH"/>
          <p:cNvPicPr>
            <a:picLocks noChangeAspect="1" noChangeArrowheads="1"/>
          </p:cNvPicPr>
          <p:nvPr/>
        </p:nvPicPr>
        <p:blipFill>
          <a:blip r:embed="rId4">
            <a:extLst>
              <a:ext uri="{28A0092B-C50C-407E-A947-70E740481C1C}">
                <a14:useLocalDpi xmlns:a14="http://schemas.microsoft.com/office/drawing/2010/main" val="0"/>
              </a:ext>
            </a:extLst>
          </a:blip>
          <a:srcRect l="-11639" r="-11639"/>
          <a:stretch>
            <a:fillRect/>
          </a:stretch>
        </p:blipFill>
        <p:spPr bwMode="auto">
          <a:xfrm>
            <a:off x="-519931" y="454986"/>
            <a:ext cx="9926828" cy="57734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3022565235"/>
              </p:ext>
            </p:extLst>
          </p:nvPr>
        </p:nvGraphicFramePr>
        <p:xfrm>
          <a:off x="1095023" y="1259381"/>
          <a:ext cx="3250082" cy="4279942"/>
        </p:xfrm>
        <a:graphic>
          <a:graphicData uri="http://schemas.openxmlformats.org/presentationml/2006/ole">
            <mc:AlternateContent xmlns:mc="http://schemas.openxmlformats.org/markup-compatibility/2006">
              <mc:Choice xmlns:v="urn:schemas-microsoft-com:vml" Requires="v">
                <p:oleObj spid="_x0000_s6177" name="Document" r:id="rId5" imgW="5854700" imgH="7708900" progId="Word.Document.12">
                  <p:embed/>
                </p:oleObj>
              </mc:Choice>
              <mc:Fallback>
                <p:oleObj name="Document" r:id="rId5" imgW="5854700" imgH="7708900" progId="Word.Document.12">
                  <p:embed/>
                  <p:pic>
                    <p:nvPicPr>
                      <p:cNvPr id="0" name=""/>
                      <p:cNvPicPr/>
                      <p:nvPr/>
                    </p:nvPicPr>
                    <p:blipFill>
                      <a:blip r:embed="rId6"/>
                      <a:stretch>
                        <a:fillRect/>
                      </a:stretch>
                    </p:blipFill>
                    <p:spPr>
                      <a:xfrm>
                        <a:off x="1095023" y="1259381"/>
                        <a:ext cx="3250082" cy="4279942"/>
                      </a:xfrm>
                      <a:prstGeom prst="rect">
                        <a:avLst/>
                      </a:prstGeom>
                    </p:spPr>
                  </p:pic>
                </p:oleObj>
              </mc:Fallback>
            </mc:AlternateContent>
          </a:graphicData>
        </a:graphic>
      </p:graphicFrame>
      <p:sp>
        <p:nvSpPr>
          <p:cNvPr id="7" name="Left Arrow 6"/>
          <p:cNvSpPr/>
          <p:nvPr/>
        </p:nvSpPr>
        <p:spPr>
          <a:xfrm rot="20531974">
            <a:off x="3046566" y="-120705"/>
            <a:ext cx="4894814" cy="3421470"/>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dirty="0" smtClean="0"/>
              <a:t>With your district team, make at least one statement for each pillar.  </a:t>
            </a:r>
            <a:endParaRPr lang="en-US" sz="2800" dirty="0"/>
          </a:p>
        </p:txBody>
      </p:sp>
      <p:sp>
        <p:nvSpPr>
          <p:cNvPr id="8" name="Round Same Side Corner Rectangle 7"/>
          <p:cNvSpPr/>
          <p:nvPr/>
        </p:nvSpPr>
        <p:spPr>
          <a:xfrm>
            <a:off x="5524834" y="2328641"/>
            <a:ext cx="2822358" cy="2328632"/>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Post your statements on the designated posters on the wall. </a:t>
            </a:r>
            <a:endParaRPr lang="en-US" sz="2800" dirty="0"/>
          </a:p>
        </p:txBody>
      </p:sp>
      <p:sp>
        <p:nvSpPr>
          <p:cNvPr id="9" name="Left Arrow 8"/>
          <p:cNvSpPr/>
          <p:nvPr/>
        </p:nvSpPr>
        <p:spPr>
          <a:xfrm rot="963601">
            <a:off x="2557672" y="3566160"/>
            <a:ext cx="5923256" cy="3171650"/>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After considering possibilities with your team, decide how you will impact HETL&amp;A of KCAS this month.</a:t>
            </a:r>
            <a:endParaRPr lang="en-US" sz="2800" dirty="0"/>
          </a:p>
        </p:txBody>
      </p:sp>
    </p:spTree>
    <p:extLst>
      <p:ext uri="{BB962C8B-B14F-4D97-AF65-F5344CB8AC3E}">
        <p14:creationId xmlns:p14="http://schemas.microsoft.com/office/powerpoint/2010/main" val="344231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1"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Preparation for next month:</a:t>
            </a:r>
          </a:p>
        </p:txBody>
      </p:sp>
      <p:sp>
        <p:nvSpPr>
          <p:cNvPr id="3" name="Content Placeholder 2"/>
          <p:cNvSpPr>
            <a:spLocks noGrp="1"/>
          </p:cNvSpPr>
          <p:nvPr>
            <p:ph idx="1"/>
          </p:nvPr>
        </p:nvSpPr>
        <p:spPr/>
        <p:txBody>
          <a:bodyPr/>
          <a:lstStyle/>
          <a:p>
            <a:r>
              <a:rPr lang="en-US"/>
              <a:t>Implement your planned learning experience and be prepared to share your experiences</a:t>
            </a:r>
          </a:p>
          <a:p>
            <a:endParaRPr lang="en-US"/>
          </a:p>
          <a:p>
            <a:r>
              <a:rPr lang="en-US"/>
              <a:t>Share important information with your DLT</a:t>
            </a:r>
          </a:p>
          <a:p>
            <a:endParaRPr lang="en-US"/>
          </a:p>
          <a:p>
            <a:r>
              <a:rPr lang="en-US"/>
              <a:t>Next meeting will be here on October 23.</a:t>
            </a:r>
          </a:p>
        </p:txBody>
      </p:sp>
    </p:spTree>
    <p:extLst>
      <p:ext uri="{BB962C8B-B14F-4D97-AF65-F5344CB8AC3E}">
        <p14:creationId xmlns:p14="http://schemas.microsoft.com/office/powerpoint/2010/main" val="39086970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510508" y="304800"/>
            <a:ext cx="8305086" cy="5509200"/>
          </a:xfrm>
          <a:prstGeom prst="rect">
            <a:avLst/>
          </a:prstGeom>
        </p:spPr>
        <p:txBody>
          <a:bodyPr wrap="square">
            <a:spAutoFit/>
          </a:bodyPr>
          <a:lstStyle/>
          <a:p>
            <a:r>
              <a:rPr lang="en-US" sz="3200" b="1" dirty="0">
                <a:solidFill>
                  <a:prstClr val="black"/>
                </a:solidFill>
                <a:latin typeface="Franklin Gothic Book"/>
              </a:rPr>
              <a:t>2014-15 is the year </a:t>
            </a:r>
            <a:r>
              <a:rPr lang="en-US" sz="3200" b="1" u="sng" dirty="0">
                <a:solidFill>
                  <a:prstClr val="black"/>
                </a:solidFill>
                <a:latin typeface="Franklin Gothic Book"/>
              </a:rPr>
              <a:t>each</a:t>
            </a:r>
            <a:r>
              <a:rPr lang="en-US" sz="3200" b="1" dirty="0">
                <a:solidFill>
                  <a:prstClr val="black"/>
                </a:solidFill>
                <a:latin typeface="Franklin Gothic Book"/>
              </a:rPr>
              <a:t> grade is to begin full implementation of the new Science Standards in Kentucky.  In order to do this effectively--that is, in the spirit they are intended—we must prepare to </a:t>
            </a:r>
            <a:r>
              <a:rPr lang="en-US" sz="3200" b="1" u="sng" dirty="0">
                <a:solidFill>
                  <a:prstClr val="black"/>
                </a:solidFill>
                <a:latin typeface="Franklin Gothic Book"/>
              </a:rPr>
              <a:t>SHIFT</a:t>
            </a:r>
            <a:r>
              <a:rPr lang="en-US" sz="3200" b="1" dirty="0">
                <a:solidFill>
                  <a:prstClr val="black"/>
                </a:solidFill>
                <a:latin typeface="Franklin Gothic Book"/>
              </a:rPr>
              <a:t>…shift our thinking about what it means to know and to teach/learn science—both for us as educators and for our students.  We must prepare to engineer learning environments that require students to GATHER, REASON, and COMMUNICATE scientifically—across “3 Dimensions”. </a:t>
            </a:r>
            <a:endParaRPr lang="en-US" sz="3200" dirty="0">
              <a:solidFill>
                <a:prstClr val="black"/>
              </a:solidFill>
              <a:latin typeface="Franklin Gothic Book"/>
            </a:endParaRPr>
          </a:p>
        </p:txBody>
      </p:sp>
    </p:spTree>
    <p:extLst>
      <p:ext uri="{BB962C8B-B14F-4D97-AF65-F5344CB8AC3E}">
        <p14:creationId xmlns:p14="http://schemas.microsoft.com/office/powerpoint/2010/main" val="357101860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510508" y="304800"/>
            <a:ext cx="8305086" cy="4524315"/>
          </a:xfrm>
          <a:prstGeom prst="rect">
            <a:avLst/>
          </a:prstGeom>
        </p:spPr>
        <p:txBody>
          <a:bodyPr wrap="square">
            <a:spAutoFit/>
          </a:bodyPr>
          <a:lstStyle/>
          <a:p>
            <a:r>
              <a:rPr lang="en-US" sz="3200" b="1" dirty="0">
                <a:solidFill>
                  <a:prstClr val="black"/>
                </a:solidFill>
                <a:latin typeface="Franklin Gothic Book"/>
              </a:rPr>
              <a:t> As we engineer these experiences, we must focus PRIMARILY on what the </a:t>
            </a:r>
            <a:r>
              <a:rPr lang="en-US" sz="3200" b="1" u="sng" dirty="0">
                <a:solidFill>
                  <a:prstClr val="black"/>
                </a:solidFill>
                <a:latin typeface="Franklin Gothic Book"/>
              </a:rPr>
              <a:t>STUDENTS</a:t>
            </a:r>
            <a:r>
              <a:rPr lang="en-US" sz="3200" b="1" dirty="0">
                <a:solidFill>
                  <a:prstClr val="black"/>
                </a:solidFill>
                <a:latin typeface="Franklin Gothic Book"/>
              </a:rPr>
              <a:t> WILL BE DOING versus what the teacher will be doing.  We must remind ourselves that it isn’t enough to have </a:t>
            </a:r>
            <a:r>
              <a:rPr lang="en-US" sz="3200" b="1" u="sng" dirty="0">
                <a:solidFill>
                  <a:prstClr val="black"/>
                </a:solidFill>
                <a:latin typeface="Franklin Gothic Book"/>
              </a:rPr>
              <a:t>STUDENTS</a:t>
            </a:r>
            <a:r>
              <a:rPr lang="en-US" sz="3200" b="1" dirty="0">
                <a:solidFill>
                  <a:prstClr val="black"/>
                </a:solidFill>
                <a:latin typeface="Franklin Gothic Book"/>
              </a:rPr>
              <a:t> telling WHAT or THAT (something is, is not, etc.)—we must ensure that STUDENTS’ LEARNING is SHIFTED to EXPLAINING—REASONING-- (using evidence)</a:t>
            </a:r>
            <a:r>
              <a:rPr lang="en-US" sz="3200" b="1" dirty="0" err="1">
                <a:solidFill>
                  <a:prstClr val="black"/>
                </a:solidFill>
                <a:latin typeface="Franklin Gothic Book"/>
              </a:rPr>
              <a:t>à</a:t>
            </a:r>
            <a:r>
              <a:rPr lang="en-US" sz="3200" b="1" dirty="0">
                <a:solidFill>
                  <a:prstClr val="black"/>
                </a:solidFill>
                <a:latin typeface="Franklin Gothic Book"/>
              </a:rPr>
              <a:t> addressing WHY and HOW. </a:t>
            </a:r>
            <a:endParaRPr lang="en-US" sz="3200" dirty="0">
              <a:solidFill>
                <a:prstClr val="black"/>
              </a:solidFill>
              <a:latin typeface="Franklin Gothic Book"/>
            </a:endParaRPr>
          </a:p>
        </p:txBody>
      </p:sp>
    </p:spTree>
    <p:extLst>
      <p:ext uri="{BB962C8B-B14F-4D97-AF65-F5344CB8AC3E}">
        <p14:creationId xmlns:p14="http://schemas.microsoft.com/office/powerpoint/2010/main" val="1342075747"/>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510508" y="304800"/>
            <a:ext cx="8305086" cy="5509200"/>
          </a:xfrm>
          <a:prstGeom prst="rect">
            <a:avLst/>
          </a:prstGeom>
        </p:spPr>
        <p:txBody>
          <a:bodyPr wrap="square">
            <a:spAutoFit/>
          </a:bodyPr>
          <a:lstStyle/>
          <a:p>
            <a:r>
              <a:rPr lang="en-US" sz="3200" b="1" dirty="0">
                <a:solidFill>
                  <a:prstClr val="black"/>
                </a:solidFill>
                <a:latin typeface="Franklin Gothic Book"/>
              </a:rPr>
              <a:t> We’ll SHIFT our ideas about what constitutes acceptable evidence of student attainment of the standards—and design “lesson ideas” that are “</a:t>
            </a:r>
            <a:r>
              <a:rPr lang="en-US" sz="3200" b="1" i="1" u="sng" dirty="0">
                <a:solidFill>
                  <a:prstClr val="black"/>
                </a:solidFill>
                <a:latin typeface="Franklin Gothic Book"/>
              </a:rPr>
              <a:t>consciously congruent</a:t>
            </a:r>
            <a:r>
              <a:rPr lang="en-US" sz="3200" b="1" dirty="0">
                <a:solidFill>
                  <a:prstClr val="black"/>
                </a:solidFill>
                <a:latin typeface="Franklin Gothic Book"/>
              </a:rPr>
              <a:t>” to the intent of the standards and ASSURE that acceptable and sufficient evidence of student understanding results.  AND—as a result of our work to create such a model—we’ll transform our SYSTEM of ASSESSMENT for Science statewide—beginning in the classroom!  </a:t>
            </a:r>
            <a:endParaRPr lang="en-US" sz="3200" dirty="0">
              <a:solidFill>
                <a:prstClr val="black"/>
              </a:solidFill>
              <a:latin typeface="Franklin Gothic Book"/>
            </a:endParaRPr>
          </a:p>
          <a:p>
            <a:r>
              <a:rPr lang="en-US" sz="3200" dirty="0">
                <a:solidFill>
                  <a:prstClr val="black"/>
                </a:solidFill>
                <a:latin typeface="Franklin Gothic Book"/>
              </a:rPr>
              <a:t> </a:t>
            </a:r>
          </a:p>
        </p:txBody>
      </p:sp>
    </p:spTree>
    <p:extLst>
      <p:ext uri="{BB962C8B-B14F-4D97-AF65-F5344CB8AC3E}">
        <p14:creationId xmlns:p14="http://schemas.microsoft.com/office/powerpoint/2010/main" val="31085113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90800"/>
            <a:ext cx="6400800" cy="2161032"/>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4173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1_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C87A8FA399F6469CDEE9474894E878" ma:contentTypeVersion="1" ma:contentTypeDescription="Create a new document." ma:contentTypeScope="" ma:versionID="01a78581faea19402cbcbf2eabe1ac56">
  <xsd:schema xmlns:xsd="http://www.w3.org/2001/XMLSchema" xmlns:xs="http://www.w3.org/2001/XMLSchema" xmlns:p="http://schemas.microsoft.com/office/2006/metadata/properties" xmlns:ns3="1dfcf4bf-d670-486f-bba7-60a406848ab6" targetNamespace="http://schemas.microsoft.com/office/2006/metadata/properties" ma:root="true" ma:fieldsID="e59bfa4cbf8cc755b16db2df444066a8" ns3:_="">
    <xsd:import namespace="1dfcf4bf-d670-486f-bba7-60a406848ab6"/>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cf4bf-d670-486f-bba7-60a406848a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dfcf4bf-d670-486f-bba7-60a406848ab6">
      <UserInfo>
        <DisplayName>Bauer, Nikkol - CIO/DTC</DisplayName>
        <AccountId>28</AccountId>
        <AccountType/>
      </UserInfo>
      <UserInfo>
        <DisplayName>Overstreet, Mikkaka - Division of Program Standards</DisplayName>
        <AccountId>29</AccountId>
        <AccountType/>
      </UserInfo>
      <UserInfo>
        <DisplayName>Duke, Christine - Division of Program Standards</DisplayName>
        <AccountId>14</AccountId>
        <AccountType/>
      </UserInfo>
      <UserInfo>
        <DisplayName>Treece, Amy - Division of Program Standards</DisplayName>
        <AccountId>18</AccountId>
        <AccountType/>
      </UserInfo>
    </SharedWithUsers>
  </documentManagement>
</p:properties>
</file>

<file path=customXml/itemProps1.xml><?xml version="1.0" encoding="utf-8"?>
<ds:datastoreItem xmlns:ds="http://schemas.openxmlformats.org/officeDocument/2006/customXml" ds:itemID="{DCA6198F-1A13-49AA-9CE1-F1476B387D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cf4bf-d670-486f-bba7-60a406848a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90FA03-ADCB-4858-9330-FB7C76B8891B}">
  <ds:schemaRefs>
    <ds:schemaRef ds:uri="http://schemas.microsoft.com/sharepoint/v3/contenttype/forms"/>
  </ds:schemaRefs>
</ds:datastoreItem>
</file>

<file path=customXml/itemProps3.xml><?xml version="1.0" encoding="utf-8"?>
<ds:datastoreItem xmlns:ds="http://schemas.openxmlformats.org/officeDocument/2006/customXml" ds:itemID="{6B86AF49-4657-468C-95DE-2ED91A52C8BB}">
  <ds:schemaRefs>
    <ds:schemaRef ds:uri="http://schemas.microsoft.com/office/2006/metadata/properties"/>
    <ds:schemaRef ds:uri="http://schemas.microsoft.com/office/infopath/2007/PartnerControls"/>
    <ds:schemaRef ds:uri="1dfcf4bf-d670-486f-bba7-60a406848ab6"/>
  </ds:schemaRefs>
</ds:datastoreItem>
</file>

<file path=docProps/app.xml><?xml version="1.0" encoding="utf-8"?>
<Properties xmlns="http://schemas.openxmlformats.org/officeDocument/2006/extended-properties" xmlns:vt="http://schemas.openxmlformats.org/officeDocument/2006/docPropsVTypes">
  <Template/>
  <TotalTime>1527</TotalTime>
  <Words>3199</Words>
  <Application>Microsoft Macintosh PowerPoint</Application>
  <PresentationFormat>On-screen Show (4:3)</PresentationFormat>
  <Paragraphs>354</Paragraphs>
  <Slides>84</Slides>
  <Notes>39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84</vt:i4>
      </vt:variant>
    </vt:vector>
  </HeadingPairs>
  <TitlesOfParts>
    <vt:vector size="87" baseType="lpstr">
      <vt:lpstr>Pushpin</vt:lpstr>
      <vt:lpstr>1_Pushpin</vt:lpstr>
      <vt:lpstr>Document</vt:lpstr>
      <vt:lpstr>PowerPoint Presentation</vt:lpstr>
      <vt:lpstr>Network Vision</vt:lpstr>
      <vt:lpstr>Building Capacity Around the 4 Pillars</vt:lpstr>
      <vt:lpstr>The Four Pillars of the content networks</vt:lpstr>
      <vt:lpstr>Who is on the OVEC Science Network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Give one, Get one!  </vt:lpstr>
      <vt:lpstr>As a table team, </vt:lpstr>
      <vt:lpstr> Change  </vt:lpstr>
      <vt:lpstr>PowerPoint Presentation</vt:lpstr>
      <vt:lpstr>PowerPoint Presentation</vt:lpstr>
      <vt:lpstr>PowerPoint Presentation</vt:lpstr>
      <vt:lpstr>What if…</vt:lpstr>
      <vt:lpstr>What if…</vt:lpstr>
      <vt:lpstr>What if…</vt:lpstr>
      <vt:lpstr>What if…</vt:lpstr>
      <vt:lpstr>What if…</vt:lpstr>
      <vt:lpstr>What if…</vt:lpstr>
      <vt:lpstr>Imagine…</vt:lpstr>
      <vt:lpstr>Imagine…</vt:lpstr>
      <vt:lpstr>Imagine…</vt:lpstr>
      <vt:lpstr>Draft Plan for New Science Assessments</vt:lpstr>
      <vt:lpstr>Structure/Dimensions of the Framework  </vt:lpstr>
      <vt:lpstr>3-D Model = Science Performance at the Intersection</vt:lpstr>
      <vt:lpstr>PowerPoint Presentation</vt:lpstr>
      <vt:lpstr>Table discussion</vt:lpstr>
      <vt:lpstr>PowerPoint Presentation</vt:lpstr>
      <vt:lpstr>PowerPoint Presentation</vt:lpstr>
      <vt:lpstr>PowerPoint Presentation</vt:lpstr>
      <vt:lpstr>PowerPoint Presentation</vt:lpstr>
      <vt:lpstr>Science Performances</vt:lpstr>
      <vt:lpstr>PowerPoint Presentation</vt:lpstr>
      <vt:lpstr>PowerPoint Presentation</vt:lpstr>
      <vt:lpstr>PowerPoint Presentation</vt:lpstr>
      <vt:lpstr>So why are you here?</vt:lpstr>
      <vt:lpstr>This will require us to…</vt:lpstr>
      <vt:lpstr>So today we will…</vt:lpstr>
      <vt:lpstr>Key Questions for Making Meaning of KCAS</vt:lpstr>
      <vt:lpstr>Let’s deepen our understanding of the 3-dimensional learning described by NGSS/KCAS.   </vt:lpstr>
      <vt:lpstr>A 3D instructional experience</vt:lpstr>
      <vt:lpstr>This means…</vt:lpstr>
      <vt:lpstr>Performance Expectation</vt:lpstr>
      <vt:lpstr>PowerPoint Presentation</vt:lpstr>
      <vt:lpstr>              Deconstruction  3-PS2-2.  Make observations and/or measurements of an object’s motion to provide evidence that a pattern can be used to predict future motion.    </vt:lpstr>
      <vt:lpstr>3-D Model = Science Performance at the Intersection</vt:lpstr>
      <vt:lpstr>3- D  Jot</vt:lpstr>
      <vt:lpstr>C-U-T</vt:lpstr>
      <vt:lpstr>Patterns &amp; Motion</vt:lpstr>
      <vt:lpstr>Do you have any background experience with these?</vt:lpstr>
      <vt:lpstr>PowerPoint Presentation</vt:lpstr>
      <vt:lpstr>PowerPoint Presentation</vt:lpstr>
      <vt:lpstr>How does this idea show up in your grade/band?</vt:lpstr>
      <vt:lpstr>Lesson Idea – What students do!</vt:lpstr>
      <vt:lpstr>Teacher notes- facilitation </vt:lpstr>
      <vt:lpstr>During lunch:</vt:lpstr>
      <vt:lpstr>Create student experiences that will lead to student acquisition of the practices, ideas and concepts of science and engineering. </vt:lpstr>
      <vt:lpstr>PowerPoint Presentation</vt:lpstr>
      <vt:lpstr>Motion Lesson Idea</vt:lpstr>
      <vt:lpstr>Developing your Learning Experience </vt:lpstr>
      <vt:lpstr>This will require us to…</vt:lpstr>
      <vt:lpstr>PowerPoint Presentation</vt:lpstr>
      <vt:lpstr>PowerPoint Presentation</vt:lpstr>
      <vt:lpstr>PowerPoint Presentation</vt:lpstr>
      <vt:lpstr>Preparation for next month:</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WKEC Science Leadership Network</dc:title>
  <dc:creator>Jessica Addison</dc:creator>
  <cp:lastModifiedBy>STAFF</cp:lastModifiedBy>
  <cp:revision>77</cp:revision>
  <dcterms:created xsi:type="dcterms:W3CDTF">2014-09-17T14:55:49Z</dcterms:created>
  <dcterms:modified xsi:type="dcterms:W3CDTF">2014-09-25T17:52:38Z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0x010100D7C87A8FA399F6469CDEE9474894E878</vt:lpwstr>
  </property>
  <property fmtid="{D5CDD505-2E9C-101B-9397-08002B2CF9AE}" pid="3" name="IsMyDocuments">
    <vt:bool>true</vt:bool>
  </property>
</Properties>
</file>