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Lst>
  <p:notesMasterIdLst>
    <p:notesMasterId r:id="rId62"/>
  </p:notesMasterIdLst>
  <p:handoutMasterIdLst>
    <p:handoutMasterId r:id="rId63"/>
  </p:handoutMasterIdLst>
  <p:sldIdLst>
    <p:sldId id="300" r:id="rId4"/>
    <p:sldId id="301" r:id="rId5"/>
    <p:sldId id="302" r:id="rId6"/>
    <p:sldId id="303" r:id="rId7"/>
    <p:sldId id="304" r:id="rId8"/>
    <p:sldId id="305" r:id="rId9"/>
    <p:sldId id="306" r:id="rId10"/>
    <p:sldId id="308" r:id="rId11"/>
    <p:sldId id="315" r:id="rId12"/>
    <p:sldId id="316" r:id="rId13"/>
    <p:sldId id="317" r:id="rId14"/>
    <p:sldId id="263" r:id="rId15"/>
    <p:sldId id="298" r:id="rId16"/>
    <p:sldId id="325" r:id="rId17"/>
    <p:sldId id="326" r:id="rId18"/>
    <p:sldId id="266" r:id="rId19"/>
    <p:sldId id="365" r:id="rId20"/>
    <p:sldId id="360" r:id="rId21"/>
    <p:sldId id="361" r:id="rId22"/>
    <p:sldId id="314" r:id="rId23"/>
    <p:sldId id="355" r:id="rId24"/>
    <p:sldId id="356" r:id="rId25"/>
    <p:sldId id="357" r:id="rId26"/>
    <p:sldId id="362" r:id="rId27"/>
    <p:sldId id="354" r:id="rId28"/>
    <p:sldId id="363" r:id="rId29"/>
    <p:sldId id="364" r:id="rId30"/>
    <p:sldId id="347" r:id="rId31"/>
    <p:sldId id="348" r:id="rId32"/>
    <p:sldId id="349" r:id="rId33"/>
    <p:sldId id="350" r:id="rId34"/>
    <p:sldId id="351" r:id="rId35"/>
    <p:sldId id="352" r:id="rId36"/>
    <p:sldId id="353" r:id="rId37"/>
    <p:sldId id="346" r:id="rId38"/>
    <p:sldId id="329" r:id="rId39"/>
    <p:sldId id="330" r:id="rId40"/>
    <p:sldId id="327" r:id="rId41"/>
    <p:sldId id="328" r:id="rId42"/>
    <p:sldId id="331" r:id="rId43"/>
    <p:sldId id="332" r:id="rId44"/>
    <p:sldId id="333" r:id="rId45"/>
    <p:sldId id="334" r:id="rId46"/>
    <p:sldId id="335" r:id="rId47"/>
    <p:sldId id="336" r:id="rId48"/>
    <p:sldId id="337" r:id="rId49"/>
    <p:sldId id="338" r:id="rId50"/>
    <p:sldId id="339" r:id="rId51"/>
    <p:sldId id="318" r:id="rId52"/>
    <p:sldId id="319" r:id="rId53"/>
    <p:sldId id="320" r:id="rId54"/>
    <p:sldId id="321" r:id="rId55"/>
    <p:sldId id="322" r:id="rId56"/>
    <p:sldId id="323" r:id="rId57"/>
    <p:sldId id="324" r:id="rId58"/>
    <p:sldId id="311" r:id="rId59"/>
    <p:sldId id="313" r:id="rId60"/>
    <p:sldId id="31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00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7E32CE-1E6B-DD47-80E9-0A5178E8B641}" type="datetimeFigureOut">
              <a:rPr lang="en-US" smtClean="0"/>
              <a:t>1/29/14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63B079-6FC2-0344-9AFE-D38CC12BC77A}" type="slidenum">
              <a:rPr lang="en-US" smtClean="0"/>
              <a:t>‹#›</a:t>
            </a:fld>
            <a:endParaRPr lang="en-US"/>
          </a:p>
        </p:txBody>
      </p:sp>
    </p:spTree>
    <p:extLst>
      <p:ext uri="{BB962C8B-B14F-4D97-AF65-F5344CB8AC3E}">
        <p14:creationId xmlns:p14="http://schemas.microsoft.com/office/powerpoint/2010/main" val="3251003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8612D-5FBC-44C5-8A22-CA1CCB291C84}" type="datetimeFigureOut">
              <a:rPr lang="en-US" smtClean="0"/>
              <a:t>1/29/14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6F609-8BC0-40DD-A7A5-E6FEB8D4DCE9}" type="slidenum">
              <a:rPr lang="en-US" smtClean="0"/>
              <a:t>‹#›</a:t>
            </a:fld>
            <a:endParaRPr lang="en-US"/>
          </a:p>
        </p:txBody>
      </p:sp>
    </p:spTree>
    <p:extLst>
      <p:ext uri="{BB962C8B-B14F-4D97-AF65-F5344CB8AC3E}">
        <p14:creationId xmlns:p14="http://schemas.microsoft.com/office/powerpoint/2010/main" val="245711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mtClean="0"/>
              <a:t>15 min...If </a:t>
            </a:r>
            <a:r>
              <a:rPr lang="en-US" dirty="0" smtClean="0"/>
              <a:t>using HW- fold back</a:t>
            </a:r>
            <a:r>
              <a:rPr lang="en-US" baseline="0" dirty="0" smtClean="0"/>
              <a:t> top section. </a:t>
            </a:r>
          </a:p>
          <a:p>
            <a:r>
              <a:rPr lang="en-US" baseline="0" dirty="0" smtClean="0"/>
              <a:t>Emphasis on looking for evidence of the 3 dimensions  - First Glance!</a:t>
            </a:r>
          </a:p>
          <a:p>
            <a:endParaRPr lang="en-US" baseline="0" dirty="0" smtClean="0"/>
          </a:p>
          <a:p>
            <a:r>
              <a:rPr lang="en-US" baseline="0" dirty="0" smtClean="0"/>
              <a:t>THEN use tools (standards, progressions and framework). Write possible PE. </a:t>
            </a:r>
          </a:p>
          <a:p>
            <a:r>
              <a:rPr lang="en-US" dirty="0" smtClean="0"/>
              <a:t> Encourage</a:t>
            </a:r>
            <a:r>
              <a:rPr lang="en-US" baseline="0" dirty="0" smtClean="0"/>
              <a:t> all to add thinking  to flowchart and target page…missing targets? Revise targets? Voc. of targets?</a:t>
            </a:r>
            <a:endParaRPr lang="en-US" dirty="0"/>
          </a:p>
        </p:txBody>
      </p:sp>
      <p:sp>
        <p:nvSpPr>
          <p:cNvPr id="4" name="Slide Number Placeholder 3"/>
          <p:cNvSpPr>
            <a:spLocks noGrp="1"/>
          </p:cNvSpPr>
          <p:nvPr>
            <p:ph type="sldNum" sz="quarter" idx="10"/>
          </p:nvPr>
        </p:nvSpPr>
        <p:spPr/>
        <p:txBody>
          <a:bodyPr/>
          <a:lstStyle/>
          <a:p>
            <a:fld id="{9BFDDB4E-A0C8-4604-9D80-E2410C936AE3}" type="slidenum">
              <a:rPr lang="en-US" smtClean="0"/>
              <a:t>31</a:t>
            </a:fld>
            <a:endParaRPr lang="en-US"/>
          </a:p>
        </p:txBody>
      </p:sp>
    </p:spTree>
    <p:extLst>
      <p:ext uri="{BB962C8B-B14F-4D97-AF65-F5344CB8AC3E}">
        <p14:creationId xmlns:p14="http://schemas.microsoft.com/office/powerpoint/2010/main" val="278329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and sign up</a:t>
            </a:r>
            <a:endParaRPr lang="en-US" dirty="0"/>
          </a:p>
        </p:txBody>
      </p:sp>
      <p:sp>
        <p:nvSpPr>
          <p:cNvPr id="4" name="Slide Number Placeholder 3"/>
          <p:cNvSpPr>
            <a:spLocks noGrp="1"/>
          </p:cNvSpPr>
          <p:nvPr>
            <p:ph type="sldNum" sz="quarter" idx="10"/>
          </p:nvPr>
        </p:nvSpPr>
        <p:spPr/>
        <p:txBody>
          <a:bodyPr/>
          <a:lstStyle/>
          <a:p>
            <a:fld id="{9BFDDB4E-A0C8-4604-9D80-E2410C936AE3}" type="slidenum">
              <a:rPr lang="en-US" smtClean="0"/>
              <a:t>34</a:t>
            </a:fld>
            <a:endParaRPr lang="en-US"/>
          </a:p>
        </p:txBody>
      </p:sp>
    </p:spTree>
    <p:extLst>
      <p:ext uri="{BB962C8B-B14F-4D97-AF65-F5344CB8AC3E}">
        <p14:creationId xmlns:p14="http://schemas.microsoft.com/office/powerpoint/2010/main" val="452928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Begin with a Review of Balanced Assessment Literacy</a:t>
            </a:r>
          </a:p>
          <a:p>
            <a:r>
              <a:rPr lang="en-US" altLang="en-US" dirty="0" smtClean="0">
                <a:ea typeface="ＭＳ Ｐゴシック" pitchFamily="34" charset="-128"/>
              </a:rPr>
              <a:t>Address Learning Target:  Articulate the importance of a balanced assessment system in planning, implementing and assessing the</a:t>
            </a:r>
            <a:r>
              <a:rPr lang="en-US" altLang="en-US" baseline="0" dirty="0" smtClean="0">
                <a:ea typeface="ＭＳ Ｐゴシック" pitchFamily="34" charset="-128"/>
              </a:rPr>
              <a:t> new science standards.</a:t>
            </a:r>
            <a:endParaRPr lang="en-US" altLang="en-US" dirty="0"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17" indent="-280391" eaLnBrk="0" hangingPunct="0">
              <a:spcBef>
                <a:spcPct val="30000"/>
              </a:spcBef>
              <a:defRPr sz="1200">
                <a:solidFill>
                  <a:schemeClr val="tx1"/>
                </a:solidFill>
                <a:latin typeface="Calibri" pitchFamily="34" charset="0"/>
                <a:ea typeface="ＭＳ Ｐゴシック" pitchFamily="34" charset="-128"/>
              </a:defRPr>
            </a:lvl2pPr>
            <a:lvl3pPr marL="1121564" indent="-224312" eaLnBrk="0" hangingPunct="0">
              <a:spcBef>
                <a:spcPct val="30000"/>
              </a:spcBef>
              <a:defRPr sz="1200">
                <a:solidFill>
                  <a:schemeClr val="tx1"/>
                </a:solidFill>
                <a:latin typeface="Calibri" pitchFamily="34" charset="0"/>
                <a:ea typeface="ＭＳ Ｐゴシック" pitchFamily="34" charset="-128"/>
              </a:defRPr>
            </a:lvl3pPr>
            <a:lvl4pPr marL="1570189" indent="-224312" eaLnBrk="0" hangingPunct="0">
              <a:spcBef>
                <a:spcPct val="30000"/>
              </a:spcBef>
              <a:defRPr sz="1200">
                <a:solidFill>
                  <a:schemeClr val="tx1"/>
                </a:solidFill>
                <a:latin typeface="Calibri" pitchFamily="34" charset="0"/>
                <a:ea typeface="ＭＳ Ｐゴシック" pitchFamily="34" charset="-128"/>
              </a:defRPr>
            </a:lvl4pPr>
            <a:lvl5pPr marL="2018816" indent="-224312" eaLnBrk="0" hangingPunct="0">
              <a:spcBef>
                <a:spcPct val="30000"/>
              </a:spcBef>
              <a:defRPr sz="1200">
                <a:solidFill>
                  <a:schemeClr val="tx1"/>
                </a:solidFill>
                <a:latin typeface="Calibri" pitchFamily="34"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B633F8D-04D4-45A2-B8E1-85211AEBE20C}"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discussion round refers to the 5 Key Characteristics of Assessment Literacy.</a:t>
            </a:r>
            <a:r>
              <a:rPr lang="en-US" baseline="0" dirty="0" smtClean="0"/>
              <a:t>  (Text page 5).  </a:t>
            </a:r>
            <a:r>
              <a:rPr lang="en-US" dirty="0" smtClean="0"/>
              <a:t>All of the pieces contributing</a:t>
            </a:r>
            <a:r>
              <a:rPr lang="en-US" baseline="0" dirty="0" smtClean="0"/>
              <a:t> to sound classroom assessment instruments and practices are built on a foundation of the following five keys to quality.  Key 1 They have a clear purpose…they are designed to serve the specific information needs of intended uses.  Key 2 they are based on clearly articulated and appropriate achievement targets, Key 3…accurately measure student achievement, Key 4…yield results that are effectively communicated to users, and Key 5  involves the student in self-assessment, goal setting, tracking, reflecting on and sharing their learning)</a:t>
            </a:r>
            <a:endParaRPr lang="en-US" dirty="0"/>
          </a:p>
        </p:txBody>
      </p:sp>
      <p:sp>
        <p:nvSpPr>
          <p:cNvPr id="4" name="Slide Number Placeholder 3"/>
          <p:cNvSpPr>
            <a:spLocks noGrp="1"/>
          </p:cNvSpPr>
          <p:nvPr>
            <p:ph type="sldNum" sz="quarter" idx="10"/>
          </p:nvPr>
        </p:nvSpPr>
        <p:spPr/>
        <p:txBody>
          <a:bodyPr/>
          <a:lstStyle/>
          <a:p>
            <a:fld id="{6030AE9D-B692-4FA7-8665-CD20303CD819}" type="slidenum">
              <a:rPr lang="en-US" smtClean="0"/>
              <a:t>37</a:t>
            </a:fld>
            <a:endParaRPr lang="en-US"/>
          </a:p>
        </p:txBody>
      </p:sp>
    </p:spTree>
    <p:extLst>
      <p:ext uri="{BB962C8B-B14F-4D97-AF65-F5344CB8AC3E}">
        <p14:creationId xmlns:p14="http://schemas.microsoft.com/office/powerpoint/2010/main" val="363032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2400" i="1">
                <a:latin typeface="Arial" charset="0"/>
                <a:ea typeface="ＭＳ Ｐゴシック" charset="0"/>
                <a:cs typeface="ＭＳ Ｐゴシック" charset="0"/>
              </a:rPr>
              <a:t>Slide 40</a:t>
            </a:r>
          </a:p>
          <a:p>
            <a:pPr eaLnBrk="1" hangingPunct="1">
              <a:spcBef>
                <a:spcPct val="0"/>
              </a:spcBef>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High-quality assessments are not built first and then retro-fitted into a context. </a:t>
            </a:r>
            <a:r>
              <a:rPr lang="en-US" sz="2400" i="1">
                <a:latin typeface="Arial" charset="0"/>
                <a:ea typeface="ＭＳ Ｐゴシック" charset="0"/>
                <a:cs typeface="ＭＳ Ｐゴシック" charset="0"/>
              </a:rPr>
              <a:t>After</a:t>
            </a:r>
            <a:r>
              <a:rPr lang="en-US" sz="2400">
                <a:latin typeface="Arial" charset="0"/>
                <a:ea typeface="ＭＳ Ｐゴシック" charset="0"/>
                <a:cs typeface="ＭＳ Ｐゴシック" charset="0"/>
              </a:rPr>
              <a:t> we have established the purpose and identified the learning targets to be assessed, then we are ready to </a:t>
            </a:r>
            <a:r>
              <a:rPr lang="en-US" sz="2400" i="1">
                <a:latin typeface="Arial" charset="0"/>
                <a:ea typeface="ＭＳ Ｐゴシック" charset="0"/>
                <a:cs typeface="ＭＳ Ｐゴシック" charset="0"/>
              </a:rPr>
              <a:t>(read slide)</a:t>
            </a:r>
            <a:r>
              <a:rPr lang="en-US" sz="2400">
                <a:latin typeface="Arial" charset="0"/>
                <a:ea typeface="ＭＳ Ｐゴシック" charset="0"/>
                <a:cs typeface="ＭＳ Ｐゴシック" charset="0"/>
              </a:rPr>
              <a:t>.</a:t>
            </a:r>
            <a:r>
              <a:rPr lang="ja-JP" altLang="en-US" sz="2400">
                <a:latin typeface="Arial" charset="0"/>
                <a:ea typeface="ＭＳ Ｐゴシック" charset="0"/>
                <a:cs typeface="ＭＳ Ｐゴシック" charset="0"/>
              </a:rPr>
              <a:t>”</a:t>
            </a:r>
            <a:endParaRPr lang="en-US" sz="2400" i="1">
              <a:latin typeface="Arial" charset="0"/>
              <a:ea typeface="ＭＳ Ｐゴシック" charset="0"/>
              <a:cs typeface="ＭＳ Ｐゴシック" charset="0"/>
            </a:endParaRPr>
          </a:p>
          <a:p>
            <a:pPr eaLnBrk="1" hangingPunct="1">
              <a:spcBef>
                <a:spcPct val="0"/>
              </a:spcBef>
            </a:pPr>
            <a:endParaRPr lang="en-US" sz="2400">
              <a:latin typeface="Arial" charset="0"/>
              <a:ea typeface="ＭＳ Ｐゴシック" charset="0"/>
              <a:cs typeface="ＭＳ Ｐゴシック" charset="0"/>
            </a:endParaRPr>
          </a:p>
        </p:txBody>
      </p:sp>
      <p:sp>
        <p:nvSpPr>
          <p:cNvPr id="3676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Century-Light" charset="0"/>
              </a:rPr>
              <a:t>© 2009 ETS Assessment Training Institute, Portland, OR, www.ets.org/ati. Permission to copy granted to educational agencies for use in training, subject to compliance with Conditions for Approved Use.</a:t>
            </a:r>
          </a:p>
          <a:p>
            <a:pPr eaLnBrk="1" hangingPunct="1"/>
            <a:endParaRPr lang="en-US" sz="1100">
              <a:latin typeface="Century-Light" charset="0"/>
            </a:endParaRPr>
          </a:p>
          <a:p>
            <a:pPr eaLnBrk="1" hangingPunct="1"/>
            <a:endParaRPr lang="en-US" sz="1100">
              <a:latin typeface="Century-Light" charset="0"/>
            </a:endParaRPr>
          </a:p>
        </p:txBody>
      </p:sp>
      <p:sp>
        <p:nvSpPr>
          <p:cNvPr id="3676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Helvetica Neue" charset="0"/>
              </a:rPr>
              <a:t>CASL Introductory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5424" y="685489"/>
            <a:ext cx="4548706" cy="3430561"/>
          </a:xfrm>
          <a:ln w="12700" cap="flat">
            <a:solidFill>
              <a:schemeClr val="tx1"/>
            </a:solidFill>
          </a:ln>
        </p:spPr>
      </p:sp>
      <p:sp>
        <p:nvSpPr>
          <p:cNvPr id="369667" name="Rectangle 3"/>
          <p:cNvSpPr>
            <a:spLocks noGrp="1" noChangeArrowheads="1"/>
          </p:cNvSpPr>
          <p:nvPr>
            <p:ph type="body" idx="1"/>
          </p:nvPr>
        </p:nvSpPr>
        <p:spPr>
          <a:xfrm>
            <a:off x="913158" y="4344025"/>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9" tIns="44440" rIns="90469" bIns="44440"/>
          <a:lstStyle/>
          <a:p>
            <a:pPr eaLnBrk="1" hangingPunct="1">
              <a:spcBef>
                <a:spcPct val="0"/>
              </a:spcBef>
            </a:pPr>
            <a:r>
              <a:rPr lang="en-US" sz="2400" i="1">
                <a:latin typeface="Arial" charset="0"/>
                <a:ea typeface="ＭＳ Ｐゴシック" charset="0"/>
                <a:cs typeface="ＭＳ Ｐゴシック" charset="0"/>
              </a:rPr>
              <a:t>Slide 41</a:t>
            </a:r>
          </a:p>
          <a:p>
            <a:pPr eaLnBrk="1" hangingPunct="1">
              <a:spcBef>
                <a:spcPct val="0"/>
              </a:spcBef>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The assessment methods available to us fall into one of four categories: </a:t>
            </a:r>
            <a:r>
              <a:rPr lang="en-US" sz="2400" i="1">
                <a:latin typeface="Arial" charset="0"/>
                <a:ea typeface="ＭＳ Ｐゴシック" charset="0"/>
                <a:cs typeface="ＭＳ Ｐゴシック" charset="0"/>
              </a:rPr>
              <a:t>(read slide)</a:t>
            </a:r>
            <a:r>
              <a:rPr lang="en-US" sz="2400">
                <a:latin typeface="Arial" charset="0"/>
                <a:ea typeface="ＭＳ Ｐゴシック" charset="0"/>
                <a:cs typeface="ＭＳ Ｐゴシック" charset="0"/>
              </a:rPr>
              <a:t>. The methods are not interchangeable; some fit some contexts but not others. No method is inherently superior to the others. All are viable choices, depending on two variables: </a:t>
            </a:r>
            <a:r>
              <a:rPr lang="en-US" sz="2400" i="1">
                <a:latin typeface="Arial" charset="0"/>
                <a:ea typeface="ＭＳ Ｐゴシック" charset="0"/>
                <a:cs typeface="ＭＳ Ｐゴシック" charset="0"/>
              </a:rPr>
              <a:t>purpose</a:t>
            </a:r>
            <a:r>
              <a:rPr lang="en-US" sz="2400">
                <a:latin typeface="Arial" charset="0"/>
                <a:ea typeface="ＭＳ Ｐゴシック" charset="0"/>
                <a:cs typeface="ＭＳ Ｐゴシック" charset="0"/>
              </a:rPr>
              <a:t>—Who will use the information? What decisions will it inform? and </a:t>
            </a:r>
            <a:r>
              <a:rPr lang="en-US" sz="2400" i="1">
                <a:latin typeface="Arial" charset="0"/>
                <a:ea typeface="ＭＳ Ｐゴシック" charset="0"/>
                <a:cs typeface="ＭＳ Ｐゴシック" charset="0"/>
              </a:rPr>
              <a:t>target</a:t>
            </a:r>
            <a:r>
              <a:rPr lang="en-US" sz="2400">
                <a:latin typeface="Arial" charset="0"/>
                <a:ea typeface="ＭＳ Ｐゴシック" charset="0"/>
                <a:cs typeface="ＭＳ Ｐゴシック" charset="0"/>
              </a:rPr>
              <a:t>—What kind of learning do you want to assess?</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sp>
        <p:nvSpPr>
          <p:cNvPr id="3696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Century-Light" charset="0"/>
              </a:rPr>
              <a:t>© 2009 ETS Assessment Training Institute, Portland, OR, www.ets.org/ati. Permission to copy granted to educational agencies for use in training, subject to compliance with Conditions for Approved Use.</a:t>
            </a:r>
          </a:p>
          <a:p>
            <a:pPr eaLnBrk="1" hangingPunct="1"/>
            <a:endParaRPr lang="en-US" sz="1100">
              <a:latin typeface="Century-Light" charset="0"/>
            </a:endParaRPr>
          </a:p>
          <a:p>
            <a:pPr eaLnBrk="1" hangingPunct="1"/>
            <a:endParaRPr lang="en-US" sz="1100">
              <a:latin typeface="Century-Light" charset="0"/>
            </a:endParaRPr>
          </a:p>
        </p:txBody>
      </p:sp>
      <p:sp>
        <p:nvSpPr>
          <p:cNvPr id="36966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Helvetica Neue" charset="0"/>
              </a:rPr>
              <a:t>CASL Introductory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158D43-1C09-5A42-BC8B-11BE06119A86}" type="slidenum">
              <a:rPr lang="en-US"/>
              <a:pPr eaLnBrk="1" hangingPunct="1"/>
              <a:t>40</a:t>
            </a:fld>
            <a:endParaRPr lang="en-US"/>
          </a:p>
        </p:txBody>
      </p:sp>
      <p:sp>
        <p:nvSpPr>
          <p:cNvPr id="47107"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8"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108457-7776-AB4C-A3E1-7E7D9B6A905C}" type="slidenum">
              <a:rPr lang="en-US"/>
              <a:pPr eaLnBrk="1" hangingPunct="1"/>
              <a:t>41</a:t>
            </a:fld>
            <a:endParaRPr lang="en-US"/>
          </a:p>
        </p:txBody>
      </p:sp>
      <p:sp>
        <p:nvSpPr>
          <p:cNvPr id="48131"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3A3FF5-2F6E-4D48-9FF4-F6EE227CC873}" type="slidenum">
              <a:rPr lang="en-US"/>
              <a:pPr eaLnBrk="1" hangingPunct="1"/>
              <a:t>42</a:t>
            </a:fld>
            <a:endParaRPr lang="en-US"/>
          </a:p>
        </p:txBody>
      </p:sp>
      <p:sp>
        <p:nvSpPr>
          <p:cNvPr id="49155"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6"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83610F-6D49-3D45-958D-938F974BA222}" type="slidenum">
              <a:rPr lang="en-US"/>
              <a:pPr eaLnBrk="1" hangingPunct="1"/>
              <a:t>43</a:t>
            </a:fld>
            <a:endParaRPr lang="en-US"/>
          </a:p>
        </p:txBody>
      </p:sp>
      <p:sp>
        <p:nvSpPr>
          <p:cNvPr id="5017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72C62-A9F3-C04F-BA41-82A9C8F6E709}" type="slidenum">
              <a:rPr lang="en-US"/>
              <a:pPr/>
              <a:t>12</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C05C42-676B-7A4A-A3AC-F6505E141B10}" type="slidenum">
              <a:rPr lang="en-US"/>
              <a:pPr eaLnBrk="1" hangingPunct="1"/>
              <a:t>44</a:t>
            </a:fld>
            <a:endParaRPr lang="en-US"/>
          </a:p>
        </p:txBody>
      </p:sp>
      <p:sp>
        <p:nvSpPr>
          <p:cNvPr id="51203"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a:t>
            </a:r>
            <a:endParaRPr lang="en-US" dirty="0"/>
          </a:p>
        </p:txBody>
      </p:sp>
      <p:sp>
        <p:nvSpPr>
          <p:cNvPr id="4" name="Slide Number Placeholder 3"/>
          <p:cNvSpPr>
            <a:spLocks noGrp="1"/>
          </p:cNvSpPr>
          <p:nvPr>
            <p:ph type="sldNum" sz="quarter" idx="10"/>
          </p:nvPr>
        </p:nvSpPr>
        <p:spPr/>
        <p:txBody>
          <a:bodyPr/>
          <a:lstStyle/>
          <a:p>
            <a:fld id="{EA783E3E-E8CA-46C0-A028-6EF5FD50354A}" type="slidenum">
              <a:rPr lang="en-US" smtClean="0"/>
              <a:t>50</a:t>
            </a:fld>
            <a:endParaRPr lang="en-US"/>
          </a:p>
        </p:txBody>
      </p:sp>
    </p:spTree>
    <p:extLst>
      <p:ext uri="{BB962C8B-B14F-4D97-AF65-F5344CB8AC3E}">
        <p14:creationId xmlns:p14="http://schemas.microsoft.com/office/powerpoint/2010/main" val="165552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a:t>
            </a:r>
            <a:r>
              <a:rPr lang="en-US" baseline="0" dirty="0" smtClean="0"/>
              <a:t> = 5 intro/wrap-up + 5/reading</a:t>
            </a:r>
            <a:endParaRPr lang="en-US" dirty="0"/>
          </a:p>
        </p:txBody>
      </p:sp>
      <p:sp>
        <p:nvSpPr>
          <p:cNvPr id="4" name="Slide Number Placeholder 3"/>
          <p:cNvSpPr>
            <a:spLocks noGrp="1"/>
          </p:cNvSpPr>
          <p:nvPr>
            <p:ph type="sldNum" sz="quarter" idx="10"/>
          </p:nvPr>
        </p:nvSpPr>
        <p:spPr/>
        <p:txBody>
          <a:bodyPr/>
          <a:lstStyle/>
          <a:p>
            <a:fld id="{EA783E3E-E8CA-46C0-A028-6EF5FD50354A}" type="slidenum">
              <a:rPr lang="en-US" smtClean="0"/>
              <a:t>53</a:t>
            </a:fld>
            <a:endParaRPr lang="en-US"/>
          </a:p>
        </p:txBody>
      </p:sp>
    </p:spTree>
    <p:extLst>
      <p:ext uri="{BB962C8B-B14F-4D97-AF65-F5344CB8AC3E}">
        <p14:creationId xmlns:p14="http://schemas.microsoft.com/office/powerpoint/2010/main" val="317446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EA783E3E-E8CA-46C0-A028-6EF5FD50354A}" type="slidenum">
              <a:rPr lang="en-US" smtClean="0"/>
              <a:t>54</a:t>
            </a:fld>
            <a:endParaRPr lang="en-US"/>
          </a:p>
        </p:txBody>
      </p:sp>
    </p:spTree>
    <p:extLst>
      <p:ext uri="{BB962C8B-B14F-4D97-AF65-F5344CB8AC3E}">
        <p14:creationId xmlns:p14="http://schemas.microsoft.com/office/powerpoint/2010/main" val="137070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EA783E3E-E8CA-46C0-A028-6EF5FD50354A}" type="slidenum">
              <a:rPr lang="en-US" smtClean="0"/>
              <a:t>55</a:t>
            </a:fld>
            <a:endParaRPr lang="en-US"/>
          </a:p>
        </p:txBody>
      </p:sp>
    </p:spTree>
    <p:extLst>
      <p:ext uri="{BB962C8B-B14F-4D97-AF65-F5344CB8AC3E}">
        <p14:creationId xmlns:p14="http://schemas.microsoft.com/office/powerpoint/2010/main" val="21638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Arial Unicode MS" charset="0"/>
              </a:defRPr>
            </a:lvl1pPr>
            <a:lvl2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hangingPunct="1"/>
            <a:fld id="{BB20B930-D451-754E-9029-309111882C01}" type="slidenum">
              <a:rPr lang="en-US">
                <a:solidFill>
                  <a:srgbClr val="000000"/>
                </a:solidFill>
                <a:latin typeface="Times New Roman" charset="0"/>
              </a:rPr>
              <a:pPr eaLnBrk="1" hangingPunct="1"/>
              <a:t>14</a:t>
            </a:fld>
            <a:endParaRPr lang="en-US">
              <a:solidFill>
                <a:srgbClr val="000000"/>
              </a:solidFill>
              <a:latin typeface="Times New Roman" charset="0"/>
            </a:endParaRPr>
          </a:p>
        </p:txBody>
      </p:sp>
      <p:sp>
        <p:nvSpPr>
          <p:cNvPr id="737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2" name="Rectangle 2"/>
          <p:cNvSpPr txBox="1">
            <a:spLocks noGrp="1" noChangeArrowheads="1"/>
          </p:cNvSpPr>
          <p:nvPr>
            <p:ph type="body"/>
          </p:nvPr>
        </p:nvSpPr>
        <p:spPr>
          <a:xfrm>
            <a:off x="914400" y="4343400"/>
            <a:ext cx="5029200" cy="42179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Arial Unicode MS" charset="0"/>
              </a:defRPr>
            </a:lvl1pPr>
            <a:lvl2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2pPr>
            <a:lvl3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3pPr>
            <a:lvl4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4pPr>
            <a:lvl5pPr eaLnBrk="0" hangingPunct="0">
              <a:tabLst>
                <a:tab pos="723900" algn="l"/>
                <a:tab pos="1447800" algn="l"/>
                <a:tab pos="2171700" algn="l"/>
                <a:tab pos="2895600" algn="l"/>
              </a:tabLst>
              <a:defRPr>
                <a:solidFill>
                  <a:schemeClr val="bg1"/>
                </a:solidFill>
                <a:latin typeface="Arial"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Arial Unicode MS" charset="0"/>
                <a:cs typeface="Arial Unicode MS" charset="0"/>
              </a:defRPr>
            </a:lvl9pPr>
          </a:lstStyle>
          <a:p>
            <a:pPr eaLnBrk="1" hangingPunct="1"/>
            <a:fld id="{462CC49D-6BCB-8844-BEBF-6AADF0925AEF}" type="slidenum">
              <a:rPr lang="en-US">
                <a:solidFill>
                  <a:srgbClr val="000000"/>
                </a:solidFill>
                <a:latin typeface="Times New Roman" charset="0"/>
              </a:rPr>
              <a:pPr eaLnBrk="1" hangingPunct="1"/>
              <a:t>15</a:t>
            </a:fld>
            <a:endParaRPr lang="en-US">
              <a:solidFill>
                <a:srgbClr val="000000"/>
              </a:solidFill>
              <a:latin typeface="Times New Roman" charset="0"/>
            </a:endParaRPr>
          </a:p>
        </p:txBody>
      </p:sp>
      <p:sp>
        <p:nvSpPr>
          <p:cNvPr id="747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4756" name="Rectangle 2"/>
          <p:cNvSpPr txBox="1">
            <a:spLocks noGrp="1" noChangeArrowheads="1"/>
          </p:cNvSpPr>
          <p:nvPr>
            <p:ph type="body"/>
          </p:nvPr>
        </p:nvSpPr>
        <p:spPr>
          <a:xfrm>
            <a:off x="914400" y="4343400"/>
            <a:ext cx="5029200" cy="4217988"/>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AEB6A-33D2-684F-8C26-F7AA5F80A8BE}" type="slidenum">
              <a:rPr lang="en-US"/>
              <a:pPr/>
              <a:t>16</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184CA-0304-3645-A134-17B5C0A3A4AC}"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DDB4E-A0C8-4604-9D80-E2410C936AE3}" type="slidenum">
              <a:rPr lang="en-US" smtClean="0"/>
              <a:t>28</a:t>
            </a:fld>
            <a:endParaRPr lang="en-US"/>
          </a:p>
        </p:txBody>
      </p:sp>
    </p:spTree>
    <p:extLst>
      <p:ext uri="{BB962C8B-B14F-4D97-AF65-F5344CB8AC3E}">
        <p14:creationId xmlns:p14="http://schemas.microsoft.com/office/powerpoint/2010/main" val="308984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 </a:t>
            </a:r>
            <a:r>
              <a:rPr lang="en-US" dirty="0" err="1" smtClean="0"/>
              <a:t>McTeigh</a:t>
            </a:r>
            <a:r>
              <a:rPr lang="en-US" dirty="0" smtClean="0"/>
              <a:t> modeled</a:t>
            </a:r>
            <a:r>
              <a:rPr lang="en-US" baseline="0" dirty="0" smtClean="0"/>
              <a:t> “backwards deconstruction” in his recent webinar. This made those of us viewing the webinar to say “that really makes sense”. If we truly understand the intent of the PE and have closely aligned our learning targets to the intended outcome of the PE, then we should be able to look at the targets collectively and determine the aligned PE.  We would reverse the path of the flow chart….</a:t>
            </a:r>
          </a:p>
          <a:p>
            <a:endParaRPr lang="en-US" baseline="0" dirty="0" smtClean="0"/>
          </a:p>
          <a:p>
            <a:r>
              <a:rPr lang="en-US" baseline="0" dirty="0" smtClean="0"/>
              <a:t> Let’s try this process together.</a:t>
            </a:r>
          </a:p>
          <a:p>
            <a:endParaRPr lang="en-US" baseline="0" dirty="0" smtClean="0"/>
          </a:p>
          <a:p>
            <a:r>
              <a:rPr lang="en-US" baseline="0" dirty="0" smtClean="0"/>
              <a:t>Reference the Nile River (flows south to north to Mediterranean Sea)</a:t>
            </a:r>
            <a:endParaRPr lang="en-US" dirty="0"/>
          </a:p>
        </p:txBody>
      </p:sp>
      <p:sp>
        <p:nvSpPr>
          <p:cNvPr id="4" name="Slide Number Placeholder 3"/>
          <p:cNvSpPr>
            <a:spLocks noGrp="1"/>
          </p:cNvSpPr>
          <p:nvPr>
            <p:ph type="sldNum" sz="quarter" idx="10"/>
          </p:nvPr>
        </p:nvSpPr>
        <p:spPr/>
        <p:txBody>
          <a:bodyPr/>
          <a:lstStyle/>
          <a:p>
            <a:fld id="{9BFDDB4E-A0C8-4604-9D80-E2410C936AE3}" type="slidenum">
              <a:rPr lang="en-US" smtClean="0"/>
              <a:t>29</a:t>
            </a:fld>
            <a:endParaRPr lang="en-US"/>
          </a:p>
        </p:txBody>
      </p:sp>
    </p:spTree>
    <p:extLst>
      <p:ext uri="{BB962C8B-B14F-4D97-AF65-F5344CB8AC3E}">
        <p14:creationId xmlns:p14="http://schemas.microsoft.com/office/powerpoint/2010/main" val="94500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game atmosphere…</a:t>
            </a:r>
          </a:p>
          <a:p>
            <a:endParaRPr lang="en-US" dirty="0" smtClean="0"/>
          </a:p>
          <a:p>
            <a:r>
              <a:rPr lang="en-US" dirty="0" smtClean="0"/>
              <a:t>Guide participants</a:t>
            </a:r>
            <a:r>
              <a:rPr lang="en-US" baseline="0" dirty="0" smtClean="0"/>
              <a:t> through reconstruction using guiding questions  in red (only use charts of dimensions- no looking in books or using any other tools! ) Show chart of SEP. Ask for evidence of SEP choice. Share thinking. Repeat with DCI and XCC using charts only. Write each dimension on index card then create PE.  Table share  to create  one common PE.</a:t>
            </a:r>
          </a:p>
          <a:p>
            <a:endParaRPr lang="en-US" baseline="0" dirty="0" smtClean="0"/>
          </a:p>
          <a:p>
            <a:r>
              <a:rPr lang="en-US" baseline="0" dirty="0" smtClean="0"/>
              <a:t>Not perfect…share process of revising several times…</a:t>
            </a:r>
          </a:p>
          <a:p>
            <a:endParaRPr lang="en-US" baseline="0" dirty="0" smtClean="0"/>
          </a:p>
          <a:p>
            <a:r>
              <a:rPr lang="en-US" baseline="0" dirty="0" smtClean="0"/>
              <a:t>After first glance, look at each component in progressions. Revise thinking on card. </a:t>
            </a:r>
          </a:p>
          <a:p>
            <a:endParaRPr lang="en-US" baseline="0" dirty="0" smtClean="0"/>
          </a:p>
          <a:p>
            <a:r>
              <a:rPr lang="en-US" baseline="0" dirty="0" smtClean="0"/>
              <a:t>Find corresponding PE</a:t>
            </a:r>
          </a:p>
          <a:p>
            <a:endParaRPr lang="en-US" dirty="0" smtClean="0"/>
          </a:p>
          <a:p>
            <a:pPr>
              <a:lnSpc>
                <a:spcPts val="1125"/>
              </a:lnSpc>
            </a:pPr>
            <a:r>
              <a:rPr lang="en-US" b="1" dirty="0">
                <a:solidFill>
                  <a:srgbClr val="444444"/>
                </a:solidFill>
                <a:latin typeface="Arial"/>
                <a:ea typeface="Times New Roman"/>
                <a:cs typeface="Times New Roman"/>
              </a:rPr>
              <a:t>06-LS2-1.</a:t>
            </a:r>
            <a:endParaRPr lang="en-US" sz="1600" dirty="0">
              <a:ea typeface="Calibri"/>
              <a:cs typeface="Times New Roman"/>
            </a:endParaRPr>
          </a:p>
          <a:p>
            <a:pPr>
              <a:lnSpc>
                <a:spcPts val="1125"/>
              </a:lnSpc>
            </a:pPr>
            <a:r>
              <a:rPr lang="en-US" b="1" dirty="0">
                <a:solidFill>
                  <a:srgbClr val="444444"/>
                </a:solidFill>
                <a:latin typeface="Arial"/>
                <a:ea typeface="Times New Roman"/>
                <a:cs typeface="Times New Roman"/>
              </a:rPr>
              <a:t>Analyze and interpret data to provide evidence for of resource availability on organisms and populations of organisms in an ecosystem. </a:t>
            </a:r>
            <a:r>
              <a:rPr lang="en-US" dirty="0">
                <a:solidFill>
                  <a:srgbClr val="DD0000"/>
                </a:solidFill>
                <a:latin typeface="Arial"/>
                <a:ea typeface="Times New Roman"/>
                <a:cs typeface="Times New Roman"/>
              </a:rPr>
              <a:t>[Clarification Statement: Emphasis is on cause and effect relationships between resources and growth of individual organisms and the numbers of organisms in ecosystems during periods of abundant and scarce resources.]</a:t>
            </a:r>
          </a:p>
          <a:p>
            <a:pPr>
              <a:lnSpc>
                <a:spcPts val="1125"/>
              </a:lnSpc>
            </a:pPr>
            <a:endParaRPr lang="en-US" sz="16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9BFDDB4E-A0C8-4604-9D80-E2410C936AE3}" type="slidenum">
              <a:rPr lang="en-US" smtClean="0"/>
              <a:t>30</a:t>
            </a:fld>
            <a:endParaRPr lang="en-US"/>
          </a:p>
        </p:txBody>
      </p:sp>
    </p:spTree>
    <p:extLst>
      <p:ext uri="{BB962C8B-B14F-4D97-AF65-F5344CB8AC3E}">
        <p14:creationId xmlns:p14="http://schemas.microsoft.com/office/powerpoint/2010/main" val="52580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258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1907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52991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51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249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596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8100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50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982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126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57029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812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563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320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9823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48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076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43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7559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6003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013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01D1E-646B-4BF7-8B3F-938BA9592EC5}"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001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807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19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860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92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01D1E-646B-4BF7-8B3F-938BA9592EC5}"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36963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01D1E-646B-4BF7-8B3F-938BA9592EC5}" type="datetimeFigureOut">
              <a:rPr lang="en-US" smtClean="0"/>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70204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01D1E-646B-4BF7-8B3F-938BA9592EC5}" type="datetimeFigureOut">
              <a:rPr lang="en-US" smtClean="0"/>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934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01D1E-646B-4BF7-8B3F-938BA9592EC5}"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343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176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023906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01D1E-646B-4BF7-8B3F-938BA9592EC5}" type="datetimeFigureOut">
              <a:rPr lang="en-US" smtClean="0"/>
              <a:t>1/29/14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AD6A3-7520-4031-8935-7229C9A632CA}" type="slidenum">
              <a:rPr lang="en-US" smtClean="0"/>
              <a:t>‹#›</a:t>
            </a:fld>
            <a:endParaRPr lang="en-US"/>
          </a:p>
        </p:txBody>
      </p:sp>
    </p:spTree>
    <p:extLst>
      <p:ext uri="{BB962C8B-B14F-4D97-AF65-F5344CB8AC3E}">
        <p14:creationId xmlns:p14="http://schemas.microsoft.com/office/powerpoint/2010/main" val="94594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9D2A8DD-B469-E44C-A1DE-73AE8284413B}" type="datetimeFigureOut">
              <a:rPr lang="en-US" smtClean="0">
                <a:solidFill>
                  <a:prstClr val="black">
                    <a:tint val="75000"/>
                  </a:prstClr>
                </a:solidFill>
                <a:latin typeface="Calibri"/>
              </a:rPr>
              <a:pPr defTabSz="457200"/>
              <a:t>1/29/14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7CACCC-EEE5-BB4B-9558-0F08B1E96017}"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970384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EC6A88B-A800-F94B-BCD3-8C9209764E4B}" type="datetimeFigureOut">
              <a:rPr lang="en-US" smtClean="0">
                <a:solidFill>
                  <a:prstClr val="black">
                    <a:tint val="75000"/>
                  </a:prstClr>
                </a:solidFill>
                <a:latin typeface="Calibri"/>
              </a:rPr>
              <a:pPr defTabSz="457200"/>
              <a:t>1/29/14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E4355D2-5DA6-C146-908C-73965099B79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7950725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1"/>
            <a:ext cx="5334000" cy="3698630"/>
          </a:xfrm>
        </p:spPr>
        <p:txBody>
          <a:bodyPr>
            <a:normAutofit fontScale="475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a:solidFill>
                  <a:schemeClr val="tx1"/>
                </a:solidFill>
              </a:rPr>
              <a:t> </a:t>
            </a:r>
            <a:r>
              <a:rPr lang="en-US" sz="8000" b="1" dirty="0" smtClean="0">
                <a:solidFill>
                  <a:schemeClr val="tx1"/>
                </a:solidFill>
              </a:rPr>
              <a:t>January 30, 2014</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295400" y="304800"/>
            <a:ext cx="3810000" cy="1066800"/>
          </a:xfrm>
          <a:prstGeom prst="rect">
            <a:avLst/>
          </a:prstGeom>
        </p:spPr>
      </p:pic>
      <p:sp>
        <p:nvSpPr>
          <p:cNvPr id="7" name="Title 1"/>
          <p:cNvSpPr txBox="1">
            <a:spLocks/>
          </p:cNvSpPr>
          <p:nvPr/>
        </p:nvSpPr>
        <p:spPr>
          <a:xfrm>
            <a:off x="457200" y="4283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457200" y="5105400"/>
            <a:ext cx="8229600" cy="124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206873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a:t>
            </a:r>
            <a:r>
              <a:rPr lang="en-US" dirty="0"/>
              <a:t>N</a:t>
            </a:r>
            <a:r>
              <a:rPr lang="en-US" dirty="0" smtClean="0"/>
              <a:t>ovember evaluations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questions/concerns do you still have?</a:t>
            </a:r>
          </a:p>
          <a:p>
            <a:pPr marL="0" indent="0">
              <a:buNone/>
            </a:pPr>
            <a:endParaRPr lang="en-US" dirty="0"/>
          </a:p>
          <a:p>
            <a:pPr lvl="1"/>
            <a:r>
              <a:rPr lang="en-US" dirty="0"/>
              <a:t>Still not sure how to mesh the 8 Practices with the content in my current units</a:t>
            </a:r>
          </a:p>
          <a:p>
            <a:pPr lvl="1"/>
            <a:r>
              <a:rPr lang="en-US" dirty="0"/>
              <a:t>When will biology EOC match KCAS for science?</a:t>
            </a:r>
          </a:p>
          <a:p>
            <a:pPr lvl="1"/>
            <a:r>
              <a:rPr lang="en-US" dirty="0"/>
              <a:t>Need more information specific to my grade level</a:t>
            </a:r>
          </a:p>
          <a:p>
            <a:pPr lvl="1"/>
            <a:r>
              <a:rPr lang="en-US" dirty="0"/>
              <a:t>Would like to develop a suggested timeline for what districts could roll out in January 2014</a:t>
            </a:r>
          </a:p>
          <a:p>
            <a:pPr lvl="1"/>
            <a:r>
              <a:rPr lang="en-US" dirty="0"/>
              <a:t>When will this realistically get implemented?</a:t>
            </a:r>
          </a:p>
          <a:p>
            <a:pPr marL="0" lvl="0" indent="0">
              <a:buNone/>
            </a:pPr>
            <a:endParaRPr lang="en-US" dirty="0"/>
          </a:p>
        </p:txBody>
      </p:sp>
    </p:spTree>
    <p:extLst>
      <p:ext uri="{BB962C8B-B14F-4D97-AF65-F5344CB8AC3E}">
        <p14:creationId xmlns:p14="http://schemas.microsoft.com/office/powerpoint/2010/main" val="17744028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Redesigned Units</a:t>
            </a:r>
            <a:endParaRPr lang="en-US" dirty="0"/>
          </a:p>
        </p:txBody>
      </p:sp>
      <p:sp>
        <p:nvSpPr>
          <p:cNvPr id="5" name="Content Placeholder 4"/>
          <p:cNvSpPr>
            <a:spLocks noGrp="1"/>
          </p:cNvSpPr>
          <p:nvPr>
            <p:ph idx="1"/>
          </p:nvPr>
        </p:nvSpPr>
        <p:spPr>
          <a:xfrm>
            <a:off x="457200" y="1295400"/>
            <a:ext cx="8229600" cy="4830763"/>
          </a:xfrm>
        </p:spPr>
        <p:txBody>
          <a:bodyPr>
            <a:normAutofit lnSpcReduction="10000"/>
          </a:bodyPr>
          <a:lstStyle/>
          <a:p>
            <a:r>
              <a:rPr lang="en-US" sz="3600" b="1" dirty="0" smtClean="0">
                <a:solidFill>
                  <a:srgbClr val="FF0000"/>
                </a:solidFill>
              </a:rPr>
              <a:t>What?</a:t>
            </a:r>
          </a:p>
          <a:p>
            <a:pPr marL="0" indent="0">
              <a:buNone/>
            </a:pPr>
            <a:r>
              <a:rPr lang="en-US" dirty="0" smtClean="0"/>
              <a:t>Take 4 minutes to share what you did. Group members may ask clarifying questions.</a:t>
            </a:r>
          </a:p>
          <a:p>
            <a:r>
              <a:rPr lang="en-US" sz="3600" b="1" dirty="0" smtClean="0">
                <a:solidFill>
                  <a:srgbClr val="FF0000"/>
                </a:solidFill>
              </a:rPr>
              <a:t>So what?</a:t>
            </a:r>
          </a:p>
          <a:p>
            <a:pPr marL="0" indent="0">
              <a:buNone/>
            </a:pPr>
            <a:r>
              <a:rPr lang="en-US" dirty="0" smtClean="0"/>
              <a:t>Take 2 minutes to interpret. What was the impact? On the students? On you/your practice?</a:t>
            </a:r>
          </a:p>
          <a:p>
            <a:r>
              <a:rPr lang="en-US" sz="3600" b="1" dirty="0" smtClean="0">
                <a:solidFill>
                  <a:srgbClr val="FF0000"/>
                </a:solidFill>
              </a:rPr>
              <a:t>Now what?</a:t>
            </a:r>
          </a:p>
          <a:p>
            <a:pPr marL="0" indent="0">
              <a:buNone/>
            </a:pPr>
            <a:r>
              <a:rPr lang="en-US" dirty="0" smtClean="0"/>
              <a:t>Take 3 minutes to discuss next steps. Welcome suggestions from your colleagues.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449760"/>
            <a:ext cx="2047875" cy="125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j028347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2362200" cy="1397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381000" y="9144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b="1">
                <a:latin typeface="Arial" charset="0"/>
              </a:rPr>
              <a:t>Learning/Achievement Targets</a:t>
            </a:r>
          </a:p>
        </p:txBody>
      </p:sp>
      <p:sp>
        <p:nvSpPr>
          <p:cNvPr id="13317" name="Text Box 5"/>
          <p:cNvSpPr txBox="1">
            <a:spLocks noChangeArrowheads="1"/>
          </p:cNvSpPr>
          <p:nvPr/>
        </p:nvSpPr>
        <p:spPr bwMode="auto">
          <a:xfrm>
            <a:off x="2438400" y="2514600"/>
            <a:ext cx="6172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400" b="1">
                <a:solidFill>
                  <a:schemeClr val="accent2"/>
                </a:solidFill>
                <a:latin typeface="Arial" charset="0"/>
              </a:rPr>
              <a:t>Statements of what we want students to learn and be able to do.</a:t>
            </a:r>
          </a:p>
        </p:txBody>
      </p:sp>
    </p:spTree>
    <p:extLst>
      <p:ext uri="{BB962C8B-B14F-4D97-AF65-F5344CB8AC3E}">
        <p14:creationId xmlns:p14="http://schemas.microsoft.com/office/powerpoint/2010/main" val="222145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learning targets?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a:t>
            </a:r>
            <a:r>
              <a:rPr lang="en-US" dirty="0" smtClean="0">
                <a:solidFill>
                  <a:srgbClr val="FF0000"/>
                </a:solidFill>
              </a:rPr>
              <a:t>TEACHERS</a:t>
            </a:r>
            <a:r>
              <a:rPr lang="en-US" dirty="0" smtClean="0"/>
              <a:t> don’t explicitly know what the standards require students to learn, how can they intentionally plan for them to learn it? </a:t>
            </a:r>
          </a:p>
          <a:p>
            <a:pPr marL="0" indent="0">
              <a:buNone/>
            </a:pPr>
            <a:endParaRPr lang="en-US" dirty="0" smtClean="0"/>
          </a:p>
          <a:p>
            <a:pPr marL="0" indent="0">
              <a:buNone/>
            </a:pPr>
            <a:r>
              <a:rPr lang="en-US" dirty="0"/>
              <a:t>If </a:t>
            </a:r>
            <a:r>
              <a:rPr lang="en-US" dirty="0">
                <a:solidFill>
                  <a:srgbClr val="FF0000"/>
                </a:solidFill>
              </a:rPr>
              <a:t>TEACHERS</a:t>
            </a:r>
            <a:r>
              <a:rPr lang="en-US" dirty="0"/>
              <a:t> don’t explicitly know what the standards require students to </a:t>
            </a:r>
            <a:r>
              <a:rPr lang="en-US" dirty="0" smtClean="0"/>
              <a:t>learn, how can they design assessments to tell them if their students are learning it?</a:t>
            </a:r>
          </a:p>
          <a:p>
            <a:pPr marL="0" indent="0">
              <a:buNone/>
            </a:pPr>
            <a:endParaRPr lang="en-US" dirty="0"/>
          </a:p>
          <a:p>
            <a:pPr marL="0" indent="0">
              <a:buNone/>
            </a:pPr>
            <a:r>
              <a:rPr lang="en-US" dirty="0" smtClean="0"/>
              <a:t>If </a:t>
            </a:r>
            <a:r>
              <a:rPr lang="en-US" dirty="0" smtClean="0">
                <a:solidFill>
                  <a:srgbClr val="0000FF"/>
                </a:solidFill>
              </a:rPr>
              <a:t>STUDENTS</a:t>
            </a:r>
            <a:r>
              <a:rPr lang="en-US" dirty="0" smtClean="0"/>
              <a:t> don’t know what they are supposed to learn, how can they tell they are making progress toward learning it?</a:t>
            </a:r>
            <a:endParaRPr lang="en-US" dirty="0"/>
          </a:p>
        </p:txBody>
      </p:sp>
    </p:spTree>
    <p:extLst>
      <p:ext uri="{BB962C8B-B14F-4D97-AF65-F5344CB8AC3E}">
        <p14:creationId xmlns:p14="http://schemas.microsoft.com/office/powerpoint/2010/main" val="1861644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457200" y="203200"/>
            <a:ext cx="8229600" cy="1016000"/>
          </a:xfrm>
        </p:spPr>
        <p:txBody>
          <a:bodyPr tIns="82962"/>
          <a:lstStyle/>
          <a:p>
            <a:pPr algn="ct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Lucida Sans Unicode" charset="0"/>
                <a:cs typeface="Arial Unicode MS" charset="0"/>
              </a:rPr>
              <a:t>Clear Targets</a:t>
            </a:r>
          </a:p>
        </p:txBody>
      </p:sp>
      <p:sp>
        <p:nvSpPr>
          <p:cNvPr id="22531" name="Rectangle 2"/>
          <p:cNvSpPr>
            <a:spLocks noGrp="1" noChangeArrowheads="1"/>
          </p:cNvSpPr>
          <p:nvPr>
            <p:ph type="body" idx="4294967295"/>
          </p:nvPr>
        </p:nvSpPr>
        <p:spPr>
          <a:xfrm>
            <a:off x="228600" y="1447800"/>
            <a:ext cx="8458200" cy="4565650"/>
          </a:xfrm>
        </p:spPr>
        <p:txBody>
          <a:bodyPr tIns="99216"/>
          <a:lstStyle/>
          <a:p>
            <a:pPr marL="341313" indent="-341313">
              <a:lnSpc>
                <a:spcPct val="84000"/>
              </a:lnSpc>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b="1">
                <a:solidFill>
                  <a:srgbClr val="DA1F28"/>
                </a:solidFill>
                <a:latin typeface="Lucida Sans Unicode" charset="0"/>
                <a:cs typeface="Arial Unicode MS" charset="0"/>
              </a:rPr>
              <a:t>Impact on students:</a:t>
            </a:r>
          </a:p>
          <a:p>
            <a:pPr marL="341313" indent="-341313">
              <a:lnSpc>
                <a:spcPct val="84000"/>
              </a:lnSpc>
              <a:tabLst>
                <a:tab pos="890588" algn="l"/>
                <a:tab pos="1804988" algn="l"/>
                <a:tab pos="2719388" algn="l"/>
                <a:tab pos="3633788" algn="l"/>
                <a:tab pos="4548188" algn="l"/>
                <a:tab pos="5462588" algn="l"/>
                <a:tab pos="6376988" algn="l"/>
                <a:tab pos="7291388" algn="l"/>
                <a:tab pos="8205788" algn="l"/>
                <a:tab pos="9120188" algn="l"/>
                <a:tab pos="10034588" algn="l"/>
              </a:tabLst>
            </a:pPr>
            <a:endParaRPr lang="en-US" sz="2200" b="1">
              <a:solidFill>
                <a:srgbClr val="DA1F28"/>
              </a:solidFill>
              <a:latin typeface="Lucida Sans Unicode" charset="0"/>
              <a:cs typeface="Arial Unicode MS" charset="0"/>
            </a:endParaRP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More focused (especially underachieving students).</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Develops a learning culture.</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Quality of work improves.</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Behavior improves.</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Persevere longer.</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Greater ownership of learning as responsibility shifts from teacher to student.</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More likely to express learning needs – specifically.</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Automatically self-evaluative.</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More enthusiastic about learning.</a:t>
            </a:r>
          </a:p>
          <a:p>
            <a:pPr marL="341313" indent="-341313">
              <a:lnSpc>
                <a:spcPct val="84000"/>
              </a:lnSpc>
              <a:buClrTx/>
              <a:buSzTx/>
              <a:buFontTx/>
              <a:buNone/>
              <a:tabLst>
                <a:tab pos="890588" algn="l"/>
                <a:tab pos="1804988" algn="l"/>
                <a:tab pos="2719388" algn="l"/>
                <a:tab pos="3633788" algn="l"/>
                <a:tab pos="4548188" algn="l"/>
                <a:tab pos="5462588" algn="l"/>
                <a:tab pos="6376988" algn="l"/>
                <a:tab pos="7291388" algn="l"/>
                <a:tab pos="8205788" algn="l"/>
                <a:tab pos="9120188" algn="l"/>
                <a:tab pos="10034588" algn="l"/>
              </a:tabLst>
            </a:pPr>
            <a:endParaRPr lang="en-US" sz="1400">
              <a:latin typeface="Arial" charset="0"/>
              <a:cs typeface="Arial Unicode MS" charset="0"/>
            </a:endParaRPr>
          </a:p>
        </p:txBody>
      </p:sp>
    </p:spTree>
    <p:extLst>
      <p:ext uri="{BB962C8B-B14F-4D97-AF65-F5344CB8AC3E}">
        <p14:creationId xmlns:p14="http://schemas.microsoft.com/office/powerpoint/2010/main" val="9759120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312738" y="419100"/>
            <a:ext cx="8229600" cy="676275"/>
          </a:xfrm>
        </p:spPr>
        <p:txBody>
          <a:bodyPr tIns="82962">
            <a:normAutofit fontScale="90000"/>
          </a:bodyPr>
          <a:lstStyle/>
          <a:p>
            <a:pPr algn="ct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Lucida Sans Unicode" charset="0"/>
                <a:cs typeface="Arial Unicode MS" charset="0"/>
              </a:rPr>
              <a:t>Clear Targets</a:t>
            </a:r>
          </a:p>
        </p:txBody>
      </p:sp>
      <p:sp>
        <p:nvSpPr>
          <p:cNvPr id="23555" name="Rectangle 2"/>
          <p:cNvSpPr>
            <a:spLocks noGrp="1" noChangeArrowheads="1"/>
          </p:cNvSpPr>
          <p:nvPr>
            <p:ph type="body" idx="4294967295"/>
          </p:nvPr>
        </p:nvSpPr>
        <p:spPr>
          <a:xfrm>
            <a:off x="228600" y="1524000"/>
            <a:ext cx="8534400" cy="4581525"/>
          </a:xfrm>
        </p:spPr>
        <p:txBody>
          <a:bodyPr tIns="99216"/>
          <a:lstStyle/>
          <a:p>
            <a:pPr marL="341313" indent="-341313">
              <a:lnSpc>
                <a:spcPct val="84000"/>
              </a:lnSpc>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b="1">
                <a:solidFill>
                  <a:srgbClr val="2DA2BF"/>
                </a:solidFill>
                <a:latin typeface="Lucida Sans Unicode" charset="0"/>
                <a:cs typeface="Arial Unicode MS" charset="0"/>
              </a:rPr>
              <a:t>Impact on teachers:</a:t>
            </a:r>
          </a:p>
          <a:p>
            <a:pPr marL="341313" indent="-341313">
              <a:lnSpc>
                <a:spcPct val="84000"/>
              </a:lnSpc>
              <a:tabLst>
                <a:tab pos="890588" algn="l"/>
                <a:tab pos="1804988" algn="l"/>
                <a:tab pos="2719388" algn="l"/>
                <a:tab pos="3633788" algn="l"/>
                <a:tab pos="4548188" algn="l"/>
                <a:tab pos="5462588" algn="l"/>
                <a:tab pos="6376988" algn="l"/>
                <a:tab pos="7291388" algn="l"/>
                <a:tab pos="8205788" algn="l"/>
                <a:tab pos="9120188" algn="l"/>
                <a:tab pos="10034588" algn="l"/>
              </a:tabLst>
            </a:pPr>
            <a:endParaRPr lang="en-US" sz="2200" b="1">
              <a:solidFill>
                <a:srgbClr val="2DA2BF"/>
              </a:solidFill>
              <a:latin typeface="Lucida Sans Unicode" charset="0"/>
              <a:cs typeface="Arial Unicode MS" charset="0"/>
            </a:endParaRP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Congruent to the standard vs. loosely correlated</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Expectations rise.</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Focus on quality rather than getting everything done.</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More critical of activities.</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Reinforces most important vocabulary rather than exhaustive lists of related words.</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Assists in reflection of lesson and learning that occurred. </a:t>
            </a:r>
          </a:p>
          <a:p>
            <a:pPr marL="341313" indent="-341313">
              <a:lnSpc>
                <a:spcPct val="84000"/>
              </a:lnSpc>
              <a:buClr>
                <a:srgbClr val="2DA2BF"/>
              </a:buClr>
              <a:buSzPct val="68000"/>
              <a:buFont typeface="Wingdings 3" charset="0"/>
              <a:buChar char=""/>
              <a:tabLst>
                <a:tab pos="890588" algn="l"/>
                <a:tab pos="1804988" algn="l"/>
                <a:tab pos="2719388" algn="l"/>
                <a:tab pos="3633788" algn="l"/>
                <a:tab pos="4548188" algn="l"/>
                <a:tab pos="5462588" algn="l"/>
                <a:tab pos="6376988" algn="l"/>
                <a:tab pos="7291388" algn="l"/>
                <a:tab pos="8205788" algn="l"/>
                <a:tab pos="9120188" algn="l"/>
                <a:tab pos="10034588" algn="l"/>
              </a:tabLst>
            </a:pPr>
            <a:r>
              <a:rPr lang="en-US" sz="2200">
                <a:latin typeface="Lucida Sans Unicode" charset="0"/>
                <a:cs typeface="Arial Unicode MS" charset="0"/>
              </a:rPr>
              <a:t>Strengthen connections with parents related to child’s strengths and weaknesses.</a:t>
            </a:r>
          </a:p>
          <a:p>
            <a:pPr marL="341313" indent="-341313">
              <a:lnSpc>
                <a:spcPct val="84000"/>
              </a:lnSpc>
              <a:buClrTx/>
              <a:buSzTx/>
              <a:buFontTx/>
              <a:buNone/>
              <a:tabLst>
                <a:tab pos="890588" algn="l"/>
                <a:tab pos="1804988" algn="l"/>
                <a:tab pos="2719388" algn="l"/>
                <a:tab pos="3633788" algn="l"/>
                <a:tab pos="4548188" algn="l"/>
                <a:tab pos="5462588" algn="l"/>
                <a:tab pos="6376988" algn="l"/>
                <a:tab pos="7291388" algn="l"/>
                <a:tab pos="8205788" algn="l"/>
                <a:tab pos="9120188" algn="l"/>
                <a:tab pos="10034588" algn="l"/>
              </a:tabLst>
            </a:pPr>
            <a:endParaRPr lang="en-US" sz="1400">
              <a:latin typeface="Lucida Sans Unicode" charset="0"/>
              <a:cs typeface="Arial Unicode MS" charset="0"/>
            </a:endParaRPr>
          </a:p>
        </p:txBody>
      </p:sp>
    </p:spTree>
    <p:extLst>
      <p:ext uri="{BB962C8B-B14F-4D97-AF65-F5344CB8AC3E}">
        <p14:creationId xmlns:p14="http://schemas.microsoft.com/office/powerpoint/2010/main" val="28670557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033588"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66800"/>
            <a:ext cx="36576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579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41910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6" name="Text Box 6"/>
          <p:cNvSpPr txBox="1">
            <a:spLocks noChangeArrowheads="1"/>
          </p:cNvSpPr>
          <p:nvPr/>
        </p:nvSpPr>
        <p:spPr bwMode="auto">
          <a:xfrm>
            <a:off x="1371600" y="4572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solidFill>
                  <a:srgbClr val="FF66CC"/>
                </a:solidFill>
                <a:latin typeface="Arial" charset="0"/>
              </a:rPr>
              <a:t>Classifying Targets</a:t>
            </a:r>
          </a:p>
        </p:txBody>
      </p:sp>
    </p:spTree>
    <p:extLst>
      <p:ext uri="{BB962C8B-B14F-4D97-AF65-F5344CB8AC3E}">
        <p14:creationId xmlns:p14="http://schemas.microsoft.com/office/powerpoint/2010/main" val="1709132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06713923"/>
              </p:ext>
            </p:extLst>
          </p:nvPr>
        </p:nvGraphicFramePr>
        <p:xfrm>
          <a:off x="387350" y="457200"/>
          <a:ext cx="8369300" cy="5943600"/>
        </p:xfrm>
        <a:graphic>
          <a:graphicData uri="http://schemas.openxmlformats.org/presentationml/2006/ole">
            <mc:AlternateContent xmlns:mc="http://schemas.openxmlformats.org/markup-compatibility/2006">
              <mc:Choice xmlns:v="urn:schemas-microsoft-com:vml" Requires="v">
                <p:oleObj spid="_x0000_s9220" name="Document" r:id="rId3" imgW="8369300" imgH="5943600" progId="Word.Document.12">
                  <p:embed/>
                </p:oleObj>
              </mc:Choice>
              <mc:Fallback>
                <p:oleObj name="Document" r:id="rId3" imgW="8369300" imgH="5943600" progId="Word.Document.12">
                  <p:embed/>
                  <p:pic>
                    <p:nvPicPr>
                      <p:cNvPr id="0" name=""/>
                      <p:cNvPicPr/>
                      <p:nvPr/>
                    </p:nvPicPr>
                    <p:blipFill>
                      <a:blip r:embed="rId4"/>
                      <a:stretch>
                        <a:fillRect/>
                      </a:stretch>
                    </p:blipFill>
                    <p:spPr>
                      <a:xfrm>
                        <a:off x="387350" y="457200"/>
                        <a:ext cx="8369300" cy="5943600"/>
                      </a:xfrm>
                      <a:prstGeom prst="rect">
                        <a:avLst/>
                      </a:prstGeom>
                    </p:spPr>
                  </p:pic>
                </p:oleObj>
              </mc:Fallback>
            </mc:AlternateContent>
          </a:graphicData>
        </a:graphic>
      </p:graphicFrame>
    </p:spTree>
    <p:extLst>
      <p:ext uri="{BB962C8B-B14F-4D97-AF65-F5344CB8AC3E}">
        <p14:creationId xmlns:p14="http://schemas.microsoft.com/office/powerpoint/2010/main" val="4271827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685800"/>
          </a:xfrm>
        </p:spPr>
        <p:txBody>
          <a:bodyPr>
            <a:normAutofit fontScale="90000"/>
          </a:bodyPr>
          <a:lstStyle/>
          <a:p>
            <a:pPr eaLnBrk="1" hangingPunct="1"/>
            <a:r>
              <a:rPr lang="en-US" b="1">
                <a:solidFill>
                  <a:srgbClr val="FF0000"/>
                </a:solidFill>
                <a:latin typeface="Calibri" charset="0"/>
              </a:rPr>
              <a:t>Attributes of Clear Targets</a:t>
            </a:r>
          </a:p>
        </p:txBody>
      </p:sp>
      <p:sp>
        <p:nvSpPr>
          <p:cNvPr id="9219" name="Content Placeholder 2"/>
          <p:cNvSpPr>
            <a:spLocks noGrp="1"/>
          </p:cNvSpPr>
          <p:nvPr>
            <p:ph idx="1"/>
          </p:nvPr>
        </p:nvSpPr>
        <p:spPr>
          <a:xfrm>
            <a:off x="228600" y="1219200"/>
            <a:ext cx="8763000" cy="5257800"/>
          </a:xfrm>
        </p:spPr>
        <p:txBody>
          <a:bodyPr/>
          <a:lstStyle/>
          <a:p>
            <a:pPr>
              <a:buFont typeface="Arial" charset="0"/>
              <a:buNone/>
            </a:pPr>
            <a:r>
              <a:rPr lang="en-US" sz="2800" b="1">
                <a:solidFill>
                  <a:srgbClr val="00B050"/>
                </a:solidFill>
                <a:latin typeface="Calibri" charset="0"/>
              </a:rPr>
              <a:t>Learning targets (are):</a:t>
            </a:r>
            <a:r>
              <a:rPr lang="en-US" sz="2800" b="1">
                <a:latin typeface="Calibri" charset="0"/>
              </a:rPr>
              <a:t>			 </a:t>
            </a:r>
            <a:r>
              <a:rPr lang="en-US" sz="2800" b="1">
                <a:solidFill>
                  <a:srgbClr val="FF0000"/>
                </a:solidFill>
                <a:latin typeface="Calibri" charset="0"/>
              </a:rPr>
              <a:t>…as opposed to:</a:t>
            </a:r>
          </a:p>
          <a:p>
            <a:pPr>
              <a:buFont typeface="Arial" charset="0"/>
              <a:buNone/>
            </a:pPr>
            <a:r>
              <a:rPr lang="en-US" sz="2800" b="1">
                <a:latin typeface="Calibri" charset="0"/>
              </a:rPr>
              <a:t>Accomplished in a few days at most</a:t>
            </a:r>
          </a:p>
          <a:p>
            <a:pPr>
              <a:buFont typeface="Arial" charset="0"/>
              <a:buNone/>
            </a:pPr>
            <a:r>
              <a:rPr lang="en-US" sz="2000" b="1">
                <a:latin typeface="Calibri" charset="0"/>
              </a:rPr>
              <a:t>		</a:t>
            </a:r>
            <a:r>
              <a:rPr lang="en-US" sz="2000" b="1">
                <a:solidFill>
                  <a:srgbClr val="FF0000"/>
                </a:solidFill>
                <a:latin typeface="Calibri" charset="0"/>
              </a:rPr>
              <a:t>Long term </a:t>
            </a:r>
          </a:p>
          <a:p>
            <a:pPr>
              <a:buFont typeface="Arial" charset="0"/>
              <a:buNone/>
            </a:pPr>
            <a:r>
              <a:rPr lang="en-US" sz="2800" b="1">
                <a:latin typeface="Calibri" charset="0"/>
              </a:rPr>
              <a:t>Specific to the what and how (clear indication of desired performance or knowledge; it is apparent to the teacher and learner when it has been accomplished)</a:t>
            </a:r>
          </a:p>
          <a:p>
            <a:pPr>
              <a:buFont typeface="Arial" charset="0"/>
              <a:buNone/>
            </a:pPr>
            <a:r>
              <a:rPr lang="en-US" sz="2000" b="1">
                <a:latin typeface="Calibri" charset="0"/>
              </a:rPr>
              <a:t>		</a:t>
            </a:r>
            <a:r>
              <a:rPr lang="en-US" sz="2000" b="1">
                <a:solidFill>
                  <a:srgbClr val="FF0000"/>
                </a:solidFill>
                <a:latin typeface="Calibri" charset="0"/>
              </a:rPr>
              <a:t>Global and somewhat ambiguous (May be without criteria for successful 	achievement/expected behaviors) OR of such a large </a:t>
            </a:r>
            <a:r>
              <a:rPr lang="ja-JP" altLang="en-US" sz="2000" b="1">
                <a:solidFill>
                  <a:srgbClr val="FF0000"/>
                </a:solidFill>
                <a:latin typeface="Calibri" charset="0"/>
              </a:rPr>
              <a:t>‘</a:t>
            </a:r>
            <a:r>
              <a:rPr lang="en-US" sz="2000" b="1">
                <a:solidFill>
                  <a:srgbClr val="FF0000"/>
                </a:solidFill>
                <a:latin typeface="Calibri" charset="0"/>
              </a:rPr>
              <a:t>grain size</a:t>
            </a:r>
            <a:r>
              <a:rPr lang="ja-JP" altLang="en-US" sz="2000" b="1">
                <a:solidFill>
                  <a:srgbClr val="FF0000"/>
                </a:solidFill>
                <a:latin typeface="Calibri" charset="0"/>
              </a:rPr>
              <a:t>’</a:t>
            </a:r>
            <a:r>
              <a:rPr lang="en-US" sz="2000" b="1">
                <a:solidFill>
                  <a:srgbClr val="FF0000"/>
                </a:solidFill>
                <a:latin typeface="Calibri" charset="0"/>
              </a:rPr>
              <a:t> that it 	requires achieving multiple, scaffolded targets to attain</a:t>
            </a:r>
          </a:p>
          <a:p>
            <a:pPr>
              <a:buFont typeface="Arial" charset="0"/>
              <a:buNone/>
            </a:pPr>
            <a:r>
              <a:rPr lang="en-US" sz="2800" b="1">
                <a:latin typeface="Calibri" charset="0"/>
              </a:rPr>
              <a:t>Usually consist of a concept (noun), skill (verb) and often a specified context.  </a:t>
            </a:r>
          </a:p>
          <a:p>
            <a:pPr>
              <a:buFont typeface="Arial" charset="0"/>
              <a:buNone/>
            </a:pPr>
            <a:r>
              <a:rPr lang="en-US" sz="2000" b="1">
                <a:latin typeface="Calibri" charset="0"/>
              </a:rPr>
              <a:t>		</a:t>
            </a:r>
            <a:r>
              <a:rPr lang="en-US" sz="2000" b="1">
                <a:solidFill>
                  <a:srgbClr val="FF0000"/>
                </a:solidFill>
                <a:latin typeface="Calibri" charset="0"/>
              </a:rPr>
              <a:t>Lacking one or more of the components</a:t>
            </a:r>
          </a:p>
          <a:p>
            <a:pPr eaLnBrk="1" hangingPunct="1"/>
            <a:endParaRPr lang="en-US" sz="1200">
              <a:latin typeface="Calibri" charset="0"/>
            </a:endParaRPr>
          </a:p>
        </p:txBody>
      </p:sp>
    </p:spTree>
    <p:extLst>
      <p:ext uri="{BB962C8B-B14F-4D97-AF65-F5344CB8AC3E}">
        <p14:creationId xmlns:p14="http://schemas.microsoft.com/office/powerpoint/2010/main" val="2405780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20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20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685800"/>
            <a:ext cx="8382000" cy="762000"/>
          </a:xfrm>
        </p:spPr>
        <p:txBody>
          <a:bodyPr>
            <a:normAutofit fontScale="90000"/>
          </a:bodyPr>
          <a:lstStyle/>
          <a:p>
            <a:r>
              <a:rPr lang="en-US" sz="2800" b="1">
                <a:solidFill>
                  <a:srgbClr val="00B050"/>
                </a:solidFill>
                <a:latin typeface="Calibri" charset="0"/>
              </a:rPr>
              <a:t>Learning targets (are):  	</a:t>
            </a:r>
            <a:r>
              <a:rPr lang="en-US" sz="2800" b="1">
                <a:latin typeface="Calibri" charset="0"/>
              </a:rPr>
              <a:t>		</a:t>
            </a:r>
            <a:r>
              <a:rPr lang="en-US" sz="2800" b="1">
                <a:solidFill>
                  <a:srgbClr val="FF0000"/>
                </a:solidFill>
                <a:latin typeface="Calibri" charset="0"/>
              </a:rPr>
              <a:t>…as opposed to:</a:t>
            </a:r>
            <a:r>
              <a:rPr lang="en-US" b="1">
                <a:solidFill>
                  <a:srgbClr val="FF0000"/>
                </a:solidFill>
                <a:latin typeface="Calibri" charset="0"/>
              </a:rPr>
              <a:t/>
            </a:r>
            <a:br>
              <a:rPr lang="en-US" b="1">
                <a:solidFill>
                  <a:srgbClr val="FF0000"/>
                </a:solidFill>
                <a:latin typeface="Calibri" charset="0"/>
              </a:rPr>
            </a:br>
            <a:endParaRPr lang="en-US">
              <a:latin typeface="Calibri" charset="0"/>
            </a:endParaRPr>
          </a:p>
        </p:txBody>
      </p:sp>
      <p:sp>
        <p:nvSpPr>
          <p:cNvPr id="3" name="Content Placeholder 2"/>
          <p:cNvSpPr>
            <a:spLocks noGrp="1"/>
          </p:cNvSpPr>
          <p:nvPr>
            <p:ph idx="1"/>
          </p:nvPr>
        </p:nvSpPr>
        <p:spPr/>
        <p:txBody>
          <a:bodyPr/>
          <a:lstStyle/>
          <a:p>
            <a:pPr>
              <a:buFont typeface="Arial" charset="0"/>
              <a:buNone/>
            </a:pPr>
            <a:r>
              <a:rPr lang="en-US" b="1">
                <a:latin typeface="Calibri" charset="0"/>
              </a:rPr>
              <a:t>Teachable/learnable using a variety of instructional activities/strategies/contexts/tools.</a:t>
            </a:r>
          </a:p>
          <a:p>
            <a:pPr>
              <a:buFont typeface="Arial" charset="0"/>
              <a:buNone/>
            </a:pPr>
            <a:r>
              <a:rPr lang="en-US" sz="2400" b="1">
                <a:latin typeface="Calibri" charset="0"/>
              </a:rPr>
              <a:t>		</a:t>
            </a:r>
            <a:r>
              <a:rPr lang="en-US" sz="2400" b="1">
                <a:solidFill>
                  <a:srgbClr val="FF0000"/>
                </a:solidFill>
                <a:latin typeface="Calibri" charset="0"/>
              </a:rPr>
              <a:t>A single approach or activity  is the only approach 	possible with the given target; not transferrable to  	another  context </a:t>
            </a:r>
          </a:p>
          <a:p>
            <a:pPr>
              <a:buFont typeface="Arial" charset="0"/>
              <a:buNone/>
            </a:pPr>
            <a:r>
              <a:rPr lang="en-US" b="1">
                <a:latin typeface="Calibri" charset="0"/>
              </a:rPr>
              <a:t>One component in a sequence of scaffolded accomplishments</a:t>
            </a:r>
          </a:p>
          <a:p>
            <a:pPr>
              <a:buFont typeface="Arial" charset="0"/>
              <a:buNone/>
            </a:pPr>
            <a:r>
              <a:rPr lang="en-US" b="1">
                <a:latin typeface="Calibri" charset="0"/>
              </a:rPr>
              <a:t>Focused on what is to be LEARNED</a:t>
            </a:r>
            <a:endParaRPr lang="en-US" sz="1200" b="1">
              <a:solidFill>
                <a:srgbClr val="FF0000"/>
              </a:solidFill>
              <a:latin typeface="Calibri" charset="0"/>
            </a:endParaRPr>
          </a:p>
          <a:p>
            <a:pPr>
              <a:buFont typeface="Arial" charset="0"/>
              <a:buNone/>
            </a:pPr>
            <a:r>
              <a:rPr lang="en-US" sz="2400" b="1">
                <a:latin typeface="Calibri" charset="0"/>
              </a:rPr>
              <a:t>		</a:t>
            </a:r>
            <a:r>
              <a:rPr lang="en-US" sz="2400" b="1">
                <a:solidFill>
                  <a:srgbClr val="FF0000"/>
                </a:solidFill>
                <a:latin typeface="Calibri" charset="0"/>
              </a:rPr>
              <a:t>Only focused on what is to be DONE (activity) </a:t>
            </a:r>
          </a:p>
          <a:p>
            <a:endParaRPr lang="en-US">
              <a:latin typeface="Calibri" charset="0"/>
            </a:endParaRPr>
          </a:p>
        </p:txBody>
      </p:sp>
    </p:spTree>
    <p:extLst>
      <p:ext uri="{BB962C8B-B14F-4D97-AF65-F5344CB8AC3E}">
        <p14:creationId xmlns:p14="http://schemas.microsoft.com/office/powerpoint/2010/main" val="2102611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a:bodyPr>
          <a:lstStyle/>
          <a:p>
            <a:pPr algn="ctr"/>
            <a:r>
              <a:rPr lang="en-US" sz="4000" b="1" dirty="0" smtClean="0">
                <a:solidFill>
                  <a:schemeClr val="tx1"/>
                </a:solidFill>
              </a:rPr>
              <a:t>Team Norms- Learning Forward</a:t>
            </a:r>
            <a:endParaRPr lang="en-US" sz="4000" b="1" dirty="0">
              <a:solidFill>
                <a:schemeClr val="tx1"/>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075" y="1631852"/>
            <a:ext cx="6937849"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7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FF0000"/>
                </a:solidFill>
              </a:rPr>
              <a:t>The ultimate evaluation criteria for learning targets:</a:t>
            </a:r>
            <a:endParaRPr lang="en-US" dirty="0">
              <a:solidFill>
                <a:srgbClr val="FF0000"/>
              </a:solidFill>
            </a:endParaRPr>
          </a:p>
        </p:txBody>
      </p:sp>
      <p:sp>
        <p:nvSpPr>
          <p:cNvPr id="3" name="Content Placeholder 2"/>
          <p:cNvSpPr>
            <a:spLocks noGrp="1"/>
          </p:cNvSpPr>
          <p:nvPr>
            <p:ph idx="1"/>
          </p:nvPr>
        </p:nvSpPr>
        <p:spPr>
          <a:xfrm>
            <a:off x="457200" y="2057400"/>
            <a:ext cx="8229600" cy="3276600"/>
          </a:xfrm>
        </p:spPr>
        <p:txBody>
          <a:bodyPr>
            <a:normAutofit/>
          </a:bodyPr>
          <a:lstStyle/>
          <a:p>
            <a:pPr marL="0" indent="0" algn="ctr">
              <a:buNone/>
            </a:pPr>
            <a:r>
              <a:rPr lang="en-US" sz="4400" dirty="0" smtClean="0"/>
              <a:t>“If my students can successfully meet all of these individual targets, will they have met the full intent of the standard?”</a:t>
            </a:r>
            <a:endParaRPr lang="en-US" sz="4400" dirty="0"/>
          </a:p>
        </p:txBody>
      </p:sp>
    </p:spTree>
    <p:extLst>
      <p:ext uri="{BB962C8B-B14F-4D97-AF65-F5344CB8AC3E}">
        <p14:creationId xmlns:p14="http://schemas.microsoft.com/office/powerpoint/2010/main" val="3066847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t>
            </a:r>
            <a:r>
              <a:rPr lang="en-US" dirty="0" err="1" smtClean="0"/>
              <a:t>vs</a:t>
            </a:r>
            <a:r>
              <a:rPr lang="en-US" dirty="0" smtClean="0"/>
              <a:t> Activity</a:t>
            </a:r>
            <a:endParaRPr lang="en-US" dirty="0"/>
          </a:p>
        </p:txBody>
      </p:sp>
      <p:sp>
        <p:nvSpPr>
          <p:cNvPr id="3" name="Content Placeholder 2"/>
          <p:cNvSpPr>
            <a:spLocks noGrp="1"/>
          </p:cNvSpPr>
          <p:nvPr>
            <p:ph idx="1"/>
          </p:nvPr>
        </p:nvSpPr>
        <p:spPr/>
        <p:txBody>
          <a:bodyPr/>
          <a:lstStyle/>
          <a:p>
            <a:r>
              <a:rPr lang="en-US" dirty="0" smtClean="0"/>
              <a:t>A target is an </a:t>
            </a:r>
            <a:r>
              <a:rPr lang="en-US" b="1" dirty="0" smtClean="0"/>
              <a:t>idea</a:t>
            </a:r>
            <a:r>
              <a:rPr lang="en-US" dirty="0" smtClean="0"/>
              <a:t> that might be taught several ways</a:t>
            </a:r>
          </a:p>
          <a:p>
            <a:pPr marL="0" indent="0">
              <a:buNone/>
            </a:pPr>
            <a:endParaRPr lang="en-US" dirty="0" smtClean="0"/>
          </a:p>
          <a:p>
            <a:r>
              <a:rPr lang="en-US" dirty="0" smtClean="0"/>
              <a:t>An activity is </a:t>
            </a:r>
            <a:r>
              <a:rPr lang="en-US" b="1" dirty="0" smtClean="0"/>
              <a:t>one way </a:t>
            </a:r>
            <a:r>
              <a:rPr lang="en-US" dirty="0" smtClean="0"/>
              <a:t>an idea might be taught</a:t>
            </a:r>
          </a:p>
          <a:p>
            <a:pPr marL="0" indent="0">
              <a:buNone/>
            </a:pPr>
            <a:endParaRPr lang="en-US" dirty="0"/>
          </a:p>
        </p:txBody>
      </p:sp>
    </p:spTree>
    <p:extLst>
      <p:ext uri="{BB962C8B-B14F-4D97-AF65-F5344CB8AC3E}">
        <p14:creationId xmlns:p14="http://schemas.microsoft.com/office/powerpoint/2010/main" val="24138007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Calibri" charset="0"/>
              </a:rPr>
              <a:t>Target </a:t>
            </a:r>
            <a:r>
              <a:rPr lang="en-US" dirty="0">
                <a:latin typeface="Calibri" charset="0"/>
              </a:rPr>
              <a:t>or </a:t>
            </a:r>
            <a:r>
              <a:rPr lang="en-US" dirty="0" smtClean="0">
                <a:latin typeface="Calibri" charset="0"/>
              </a:rPr>
              <a:t>Activity?</a:t>
            </a:r>
            <a:endParaRPr lang="en-US" dirty="0">
              <a:latin typeface="Calibri" charset="0"/>
            </a:endParaRPr>
          </a:p>
        </p:txBody>
      </p:sp>
      <p:sp>
        <p:nvSpPr>
          <p:cNvPr id="3" name="Content Placeholder 2"/>
          <p:cNvSpPr>
            <a:spLocks noGrp="1"/>
          </p:cNvSpPr>
          <p:nvPr>
            <p:ph idx="1"/>
          </p:nvPr>
        </p:nvSpPr>
        <p:spPr>
          <a:xfrm>
            <a:off x="457200" y="1524000"/>
            <a:ext cx="8229600" cy="4525963"/>
          </a:xfrm>
        </p:spPr>
        <p:txBody>
          <a:bodyPr>
            <a:normAutofit fontScale="92500"/>
          </a:bodyPr>
          <a:lstStyle/>
          <a:p>
            <a:r>
              <a:rPr lang="en-US" dirty="0">
                <a:latin typeface="Calibri" charset="0"/>
              </a:rPr>
              <a:t>Distinguish between </a:t>
            </a:r>
            <a:r>
              <a:rPr lang="en-US" dirty="0" smtClean="0">
                <a:latin typeface="Calibri" charset="0"/>
              </a:rPr>
              <a:t>kinetic </a:t>
            </a:r>
            <a:r>
              <a:rPr lang="en-US" dirty="0">
                <a:latin typeface="Calibri" charset="0"/>
              </a:rPr>
              <a:t>and </a:t>
            </a:r>
            <a:r>
              <a:rPr lang="en-US" dirty="0" smtClean="0">
                <a:latin typeface="Calibri" charset="0"/>
              </a:rPr>
              <a:t>potential energy.</a:t>
            </a:r>
            <a:endParaRPr lang="en-US" dirty="0">
              <a:latin typeface="Calibri" charset="0"/>
            </a:endParaRPr>
          </a:p>
          <a:p>
            <a:r>
              <a:rPr lang="en-US" dirty="0">
                <a:solidFill>
                  <a:srgbClr val="0000FF"/>
                </a:solidFill>
                <a:latin typeface="Calibri" charset="0"/>
              </a:rPr>
              <a:t>Target</a:t>
            </a:r>
          </a:p>
          <a:p>
            <a:r>
              <a:rPr lang="en-US" dirty="0" smtClean="0">
                <a:solidFill>
                  <a:srgbClr val="000000"/>
                </a:solidFill>
                <a:latin typeface="Calibri" charset="0"/>
              </a:rPr>
              <a:t>Model </a:t>
            </a:r>
            <a:r>
              <a:rPr lang="en-US" dirty="0">
                <a:solidFill>
                  <a:srgbClr val="000000"/>
                </a:solidFill>
                <a:latin typeface="Calibri" charset="0"/>
              </a:rPr>
              <a:t>radioactive decay by counting pennies that land face-up to represent nuclear fission.</a:t>
            </a:r>
          </a:p>
          <a:p>
            <a:r>
              <a:rPr lang="en-US" dirty="0" smtClean="0">
                <a:solidFill>
                  <a:srgbClr val="008000"/>
                </a:solidFill>
                <a:latin typeface="Calibri" charset="0"/>
              </a:rPr>
              <a:t>Activity</a:t>
            </a:r>
          </a:p>
          <a:p>
            <a:r>
              <a:rPr lang="en-US" dirty="0" smtClean="0">
                <a:latin typeface="Calibri" charset="0"/>
              </a:rPr>
              <a:t>Write a lab report describing the technique used to investigate melting point</a:t>
            </a:r>
          </a:p>
          <a:p>
            <a:r>
              <a:rPr lang="en-US" dirty="0">
                <a:solidFill>
                  <a:srgbClr val="008000"/>
                </a:solidFill>
                <a:latin typeface="Calibri" charset="0"/>
              </a:rPr>
              <a:t>Activity</a:t>
            </a:r>
          </a:p>
          <a:p>
            <a:endParaRPr lang="en-US" dirty="0" smtClean="0">
              <a:latin typeface="Calibri" charset="0"/>
            </a:endParaRPr>
          </a:p>
          <a:p>
            <a:endParaRPr lang="en-US" dirty="0">
              <a:latin typeface="Calibri" charset="0"/>
            </a:endParaRPr>
          </a:p>
          <a:p>
            <a:endParaRPr lang="en-US" dirty="0">
              <a:solidFill>
                <a:srgbClr val="800000"/>
              </a:solidFill>
              <a:latin typeface="Calibri" charset="0"/>
            </a:endParaRPr>
          </a:p>
        </p:txBody>
      </p:sp>
    </p:spTree>
    <p:extLst>
      <p:ext uri="{BB962C8B-B14F-4D97-AF65-F5344CB8AC3E}">
        <p14:creationId xmlns:p14="http://schemas.microsoft.com/office/powerpoint/2010/main" val="1583991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Calibri" charset="0"/>
              </a:rPr>
              <a:t>Target </a:t>
            </a:r>
            <a:r>
              <a:rPr lang="en-US" dirty="0">
                <a:latin typeface="Calibri" charset="0"/>
              </a:rPr>
              <a:t>or Activity</a:t>
            </a:r>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r>
              <a:rPr lang="en-US" dirty="0" smtClean="0">
                <a:latin typeface="Calibri" charset="0"/>
              </a:rPr>
              <a:t>Communicate the procedure and results of an investigation I designed to investigate the effects of pushes and pulls</a:t>
            </a:r>
          </a:p>
          <a:p>
            <a:r>
              <a:rPr lang="en-US" dirty="0" smtClean="0">
                <a:solidFill>
                  <a:srgbClr val="0000FF"/>
                </a:solidFill>
                <a:latin typeface="Calibri" charset="0"/>
              </a:rPr>
              <a:t>Target</a:t>
            </a:r>
            <a:endParaRPr lang="en-US" dirty="0">
              <a:latin typeface="Calibri" charset="0"/>
            </a:endParaRPr>
          </a:p>
          <a:p>
            <a:r>
              <a:rPr lang="en-US" dirty="0" smtClean="0">
                <a:latin typeface="Calibri" charset="0"/>
              </a:rPr>
              <a:t>Circle </a:t>
            </a:r>
            <a:r>
              <a:rPr lang="en-US" dirty="0">
                <a:latin typeface="Calibri" charset="0"/>
              </a:rPr>
              <a:t>the words that should be capitalized in the following paragraph.</a:t>
            </a:r>
          </a:p>
          <a:p>
            <a:r>
              <a:rPr lang="en-US" dirty="0">
                <a:solidFill>
                  <a:srgbClr val="008000"/>
                </a:solidFill>
                <a:latin typeface="Calibri" charset="0"/>
              </a:rPr>
              <a:t>Activity</a:t>
            </a:r>
          </a:p>
          <a:p>
            <a:r>
              <a:rPr lang="en-US" dirty="0" smtClean="0">
                <a:solidFill>
                  <a:srgbClr val="000000"/>
                </a:solidFill>
                <a:latin typeface="Calibri" charset="0"/>
              </a:rPr>
              <a:t>Classify evidence by how well it supports an argument based on specified criteria.</a:t>
            </a:r>
            <a:endParaRPr lang="en-US" dirty="0">
              <a:solidFill>
                <a:srgbClr val="000000"/>
              </a:solidFill>
              <a:latin typeface="Calibri" charset="0"/>
            </a:endParaRPr>
          </a:p>
          <a:p>
            <a:r>
              <a:rPr lang="en-US" dirty="0">
                <a:solidFill>
                  <a:srgbClr val="0000FF"/>
                </a:solidFill>
                <a:latin typeface="Calibri" charset="0"/>
              </a:rPr>
              <a:t>Target</a:t>
            </a:r>
          </a:p>
          <a:p>
            <a:endParaRPr lang="en-US" dirty="0">
              <a:solidFill>
                <a:srgbClr val="800000"/>
              </a:solidFill>
              <a:latin typeface="Calibri" charset="0"/>
            </a:endParaRPr>
          </a:p>
        </p:txBody>
      </p:sp>
    </p:spTree>
    <p:extLst>
      <p:ext uri="{BB962C8B-B14F-4D97-AF65-F5344CB8AC3E}">
        <p14:creationId xmlns:p14="http://schemas.microsoft.com/office/powerpoint/2010/main" val="2229413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4638"/>
            <a:ext cx="7162800" cy="1143000"/>
          </a:xfrm>
        </p:spPr>
        <p:txBody>
          <a:bodyPr/>
          <a:lstStyle/>
          <a:p>
            <a:pPr eaLnBrk="1" hangingPunct="1"/>
            <a:r>
              <a:rPr lang="en-US" sz="3200" b="1">
                <a:solidFill>
                  <a:srgbClr val="FF0000"/>
                </a:solidFill>
                <a:latin typeface="Calibri" charset="0"/>
              </a:rPr>
              <a:t>Learning Target or Not? You Be the Judge</a:t>
            </a:r>
          </a:p>
        </p:txBody>
      </p:sp>
      <p:sp>
        <p:nvSpPr>
          <p:cNvPr id="25603" name="Content Placeholder 2"/>
          <p:cNvSpPr>
            <a:spLocks noGrp="1"/>
          </p:cNvSpPr>
          <p:nvPr>
            <p:ph idx="1"/>
          </p:nvPr>
        </p:nvSpPr>
        <p:spPr>
          <a:xfrm>
            <a:off x="304800" y="1524000"/>
            <a:ext cx="8686800" cy="4983163"/>
          </a:xfrm>
        </p:spPr>
        <p:txBody>
          <a:bodyPr>
            <a:normAutofit lnSpcReduction="10000"/>
          </a:bodyPr>
          <a:lstStyle/>
          <a:p>
            <a:pPr>
              <a:buFont typeface="Calibri" charset="0"/>
              <a:buAutoNum type="arabicPeriod"/>
            </a:pPr>
            <a:r>
              <a:rPr lang="en-US" sz="2400">
                <a:latin typeface="Calibri" charset="0"/>
              </a:rPr>
              <a:t>I can identify the protagonist, theme, and voice of a piece of literature.</a:t>
            </a:r>
          </a:p>
          <a:p>
            <a:pPr>
              <a:buFont typeface="Calibri" charset="0"/>
              <a:buAutoNum type="arabicPeriod"/>
            </a:pPr>
            <a:r>
              <a:rPr lang="en-US" sz="2400">
                <a:latin typeface="Calibri" charset="0"/>
              </a:rPr>
              <a:t>I can compare factors contributing to the French Revolution and the American Revolution. </a:t>
            </a:r>
          </a:p>
          <a:p>
            <a:pPr>
              <a:buFont typeface="Calibri" charset="0"/>
              <a:buAutoNum type="arabicPeriod"/>
            </a:pPr>
            <a:r>
              <a:rPr lang="en-US" sz="2400">
                <a:latin typeface="Calibri" charset="0"/>
              </a:rPr>
              <a:t>I can describe how materials change when they are heated or cooled.</a:t>
            </a:r>
          </a:p>
          <a:p>
            <a:pPr>
              <a:buFont typeface="Calibri" charset="0"/>
              <a:buAutoNum type="arabicPeriod"/>
            </a:pPr>
            <a:r>
              <a:rPr lang="en-US" sz="2400">
                <a:latin typeface="Calibri" charset="0"/>
              </a:rPr>
              <a:t>I can flip a coin one hundred times to determine the probability of heads. </a:t>
            </a:r>
          </a:p>
          <a:p>
            <a:pPr>
              <a:buFont typeface="Calibri" charset="0"/>
              <a:buAutoNum type="arabicPeriod"/>
            </a:pPr>
            <a:r>
              <a:rPr lang="en-US" sz="2400">
                <a:latin typeface="Calibri" charset="0"/>
              </a:rPr>
              <a:t>I can summarize what I have read or learned.  This means I can write a short statement of the main points or the big ideas of what I read or learned.</a:t>
            </a:r>
          </a:p>
          <a:p>
            <a:pPr>
              <a:buFont typeface="Calibri" charset="0"/>
              <a:buAutoNum type="arabicPeriod"/>
            </a:pPr>
            <a:r>
              <a:rPr lang="en-US" sz="2400">
                <a:latin typeface="Calibri" charset="0"/>
              </a:rPr>
              <a:t>I can use authentic ancient Egyptian techniques to mummify a chicken.</a:t>
            </a:r>
          </a:p>
          <a:p>
            <a:endParaRPr lang="en-US" sz="1800">
              <a:latin typeface="Calibri" charset="0"/>
            </a:endParaRPr>
          </a:p>
        </p:txBody>
      </p:sp>
      <p:pic>
        <p:nvPicPr>
          <p:cNvPr id="25604" name="Picture 4" descr="C:\Documents and Settings\kkidwell\My Documents\My Pictures\Microsoft Clip Organizer\j04413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Documents and Settings\kkidwell\My Documents\My Pictures\Microsoft Clip Organizer\j0441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26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Q &amp; A</a:t>
            </a:r>
            <a:endParaRPr lang="en-US" dirty="0"/>
          </a:p>
        </p:txBody>
      </p:sp>
      <p:sp>
        <p:nvSpPr>
          <p:cNvPr id="3" name="Content Placeholder 2"/>
          <p:cNvSpPr>
            <a:spLocks noGrp="1"/>
          </p:cNvSpPr>
          <p:nvPr>
            <p:ph idx="1"/>
          </p:nvPr>
        </p:nvSpPr>
        <p:spPr/>
        <p:txBody>
          <a:bodyPr/>
          <a:lstStyle/>
          <a:p>
            <a:r>
              <a:rPr lang="en-US" dirty="0" smtClean="0"/>
              <a:t>Why can’t we just start writing units?</a:t>
            </a:r>
          </a:p>
          <a:p>
            <a:r>
              <a:rPr lang="en-US" dirty="0" smtClean="0"/>
              <a:t>“Pruitt said they don’t need unpacking”</a:t>
            </a:r>
          </a:p>
          <a:p>
            <a:r>
              <a:rPr lang="en-US" dirty="0" smtClean="0"/>
              <a:t>What’s a product?</a:t>
            </a:r>
          </a:p>
          <a:p>
            <a:r>
              <a:rPr lang="en-US" dirty="0" smtClean="0"/>
              <a:t>Why doesn’t KDE just give us the targets?</a:t>
            </a:r>
          </a:p>
          <a:p>
            <a:r>
              <a:rPr lang="en-US" dirty="0" smtClean="0"/>
              <a:t>Other?</a:t>
            </a:r>
            <a:endParaRPr lang="en-US" dirty="0"/>
          </a:p>
        </p:txBody>
      </p:sp>
    </p:spTree>
    <p:extLst>
      <p:ext uri="{BB962C8B-B14F-4D97-AF65-F5344CB8AC3E}">
        <p14:creationId xmlns:p14="http://schemas.microsoft.com/office/powerpoint/2010/main" val="5060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learning targets?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a:t>
            </a:r>
            <a:r>
              <a:rPr lang="en-US" dirty="0" smtClean="0">
                <a:solidFill>
                  <a:srgbClr val="FF0000"/>
                </a:solidFill>
              </a:rPr>
              <a:t>TEACHERS</a:t>
            </a:r>
            <a:r>
              <a:rPr lang="en-US" dirty="0" smtClean="0"/>
              <a:t> don’t explicitly know what the standards require students to learn, how can they intentionally plan for them to learn it? </a:t>
            </a:r>
          </a:p>
          <a:p>
            <a:pPr marL="0" indent="0">
              <a:buNone/>
            </a:pPr>
            <a:endParaRPr lang="en-US" dirty="0" smtClean="0"/>
          </a:p>
          <a:p>
            <a:pPr marL="0" indent="0">
              <a:buNone/>
            </a:pPr>
            <a:r>
              <a:rPr lang="en-US" dirty="0"/>
              <a:t>If </a:t>
            </a:r>
            <a:r>
              <a:rPr lang="en-US" dirty="0">
                <a:solidFill>
                  <a:srgbClr val="FF0000"/>
                </a:solidFill>
              </a:rPr>
              <a:t>TEACHERS</a:t>
            </a:r>
            <a:r>
              <a:rPr lang="en-US" dirty="0"/>
              <a:t> don’t explicitly know what the standards require students to </a:t>
            </a:r>
            <a:r>
              <a:rPr lang="en-US" dirty="0" smtClean="0"/>
              <a:t>learn, how can they design assessments to tell them if their students are learning it?</a:t>
            </a:r>
          </a:p>
          <a:p>
            <a:pPr marL="0" indent="0">
              <a:buNone/>
            </a:pPr>
            <a:endParaRPr lang="en-US" dirty="0"/>
          </a:p>
          <a:p>
            <a:pPr marL="0" indent="0">
              <a:buNone/>
            </a:pPr>
            <a:r>
              <a:rPr lang="en-US" dirty="0" smtClean="0"/>
              <a:t>If </a:t>
            </a:r>
            <a:r>
              <a:rPr lang="en-US" dirty="0" smtClean="0">
                <a:solidFill>
                  <a:srgbClr val="0000FF"/>
                </a:solidFill>
              </a:rPr>
              <a:t>STUDENTS</a:t>
            </a:r>
            <a:r>
              <a:rPr lang="en-US" dirty="0" smtClean="0"/>
              <a:t> don’t know what they are supposed to learn, how can they tell they are making progress toward learning it?</a:t>
            </a:r>
            <a:endParaRPr lang="en-US" dirty="0"/>
          </a:p>
        </p:txBody>
      </p:sp>
    </p:spTree>
    <p:extLst>
      <p:ext uri="{BB962C8B-B14F-4D97-AF65-F5344CB8AC3E}">
        <p14:creationId xmlns:p14="http://schemas.microsoft.com/office/powerpoint/2010/main" val="253362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FF0000"/>
                </a:solidFill>
              </a:rPr>
              <a:t>The ultimate evaluation criteria for learning targets:</a:t>
            </a:r>
            <a:endParaRPr lang="en-US" dirty="0">
              <a:solidFill>
                <a:srgbClr val="FF0000"/>
              </a:solidFill>
            </a:endParaRPr>
          </a:p>
        </p:txBody>
      </p:sp>
      <p:sp>
        <p:nvSpPr>
          <p:cNvPr id="3" name="Content Placeholder 2"/>
          <p:cNvSpPr>
            <a:spLocks noGrp="1"/>
          </p:cNvSpPr>
          <p:nvPr>
            <p:ph idx="1"/>
          </p:nvPr>
        </p:nvSpPr>
        <p:spPr>
          <a:xfrm>
            <a:off x="457200" y="2057400"/>
            <a:ext cx="8229600" cy="3276600"/>
          </a:xfrm>
        </p:spPr>
        <p:txBody>
          <a:bodyPr>
            <a:normAutofit/>
          </a:bodyPr>
          <a:lstStyle/>
          <a:p>
            <a:pPr marL="0" indent="0" algn="ctr">
              <a:buNone/>
            </a:pPr>
            <a:r>
              <a:rPr lang="en-US" sz="4400" dirty="0" smtClean="0"/>
              <a:t>“If my students can successfully meet all of these individual targets, will they have met the full intent of the standard?”</a:t>
            </a:r>
            <a:endParaRPr lang="en-US" sz="4400" dirty="0"/>
          </a:p>
        </p:txBody>
      </p:sp>
    </p:spTree>
    <p:extLst>
      <p:ext uri="{BB962C8B-B14F-4D97-AF65-F5344CB8AC3E}">
        <p14:creationId xmlns:p14="http://schemas.microsoft.com/office/powerpoint/2010/main" val="3328166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971800"/>
          </a:xfrm>
        </p:spPr>
        <p:txBody>
          <a:bodyPr>
            <a:normAutofit fontScale="90000"/>
          </a:bodyPr>
          <a:lstStyle/>
          <a:p>
            <a:r>
              <a:rPr lang="en-US" dirty="0" smtClean="0"/>
              <a:t/>
            </a:r>
            <a:br>
              <a:rPr lang="en-US" dirty="0" smtClean="0"/>
            </a:br>
            <a:r>
              <a:rPr lang="en-US" dirty="0" smtClean="0"/>
              <a:t>Put on your hard hats! </a:t>
            </a:r>
            <a:br>
              <a:rPr lang="en-US" dirty="0" smtClean="0"/>
            </a:br>
            <a:r>
              <a:rPr lang="en-US" dirty="0" smtClean="0"/>
              <a:t/>
            </a:r>
            <a:br>
              <a:rPr lang="en-US" dirty="0" smtClean="0"/>
            </a:br>
            <a:r>
              <a:rPr lang="en-US" dirty="0" smtClean="0"/>
              <a:t>Zone A    </a:t>
            </a:r>
            <a:br>
              <a:rPr lang="en-US" dirty="0" smtClean="0"/>
            </a:br>
            <a:r>
              <a:rPr lang="en-US" dirty="0" smtClean="0"/>
              <a:t>head!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6755">
            <a:off x="6478868" y="324925"/>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54006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1198" y="3590924"/>
            <a:ext cx="36385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3625338"/>
            <a:ext cx="762000" cy="523220"/>
          </a:xfrm>
          <a:prstGeom prst="rect">
            <a:avLst/>
          </a:prstGeom>
          <a:noFill/>
        </p:spPr>
        <p:txBody>
          <a:bodyPr wrap="square" rtlCol="0">
            <a:spAutoFit/>
          </a:bodyPr>
          <a:lstStyle/>
          <a:p>
            <a:r>
              <a:rPr lang="en-US" sz="2800" b="1" dirty="0" smtClean="0"/>
              <a:t>RE-</a:t>
            </a:r>
            <a:endParaRPr lang="en-US" sz="2800" b="1" dirty="0"/>
          </a:p>
        </p:txBody>
      </p:sp>
      <p:sp>
        <p:nvSpPr>
          <p:cNvPr id="4" name="TextBox 3"/>
          <p:cNvSpPr txBox="1"/>
          <p:nvPr/>
        </p:nvSpPr>
        <p:spPr>
          <a:xfrm>
            <a:off x="5794887" y="3658473"/>
            <a:ext cx="1600200" cy="584775"/>
          </a:xfrm>
          <a:prstGeom prst="rect">
            <a:avLst/>
          </a:prstGeom>
          <a:noFill/>
        </p:spPr>
        <p:txBody>
          <a:bodyPr wrap="square" rtlCol="0">
            <a:spAutoFit/>
          </a:bodyPr>
          <a:lstStyle/>
          <a:p>
            <a:r>
              <a:rPr lang="en-US" sz="3200" b="1" dirty="0" smtClean="0"/>
              <a:t>AHEAD</a:t>
            </a:r>
            <a:endParaRPr lang="en-US" sz="3200" b="1"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333435"/>
            <a:ext cx="3583001" cy="238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04019" y="-4199"/>
            <a:ext cx="2743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363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6069012"/>
          </a:xfrm>
        </p:spPr>
        <p:txBody>
          <a:bodyPr>
            <a:normAutofit fontScale="90000"/>
          </a:bodyPr>
          <a:lstStyle/>
          <a:p>
            <a:r>
              <a:rPr lang="en-US" dirty="0" smtClean="0"/>
              <a:t>If our  targets are aligned, we should be able to identify the PE!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4582"/>
            <a:ext cx="5791200" cy="664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rved Up Arrow 3"/>
          <p:cNvSpPr/>
          <p:nvPr/>
        </p:nvSpPr>
        <p:spPr>
          <a:xfrm rot="16010830">
            <a:off x="5603759" y="5037153"/>
            <a:ext cx="1749178" cy="822136"/>
          </a:xfrm>
          <a:prstGeom prst="curvedUpArrow">
            <a:avLst>
              <a:gd name="adj1" fmla="val 25000"/>
              <a:gd name="adj2" fmla="val 50000"/>
              <a:gd name="adj3" fmla="val 234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2244" flipH="1">
            <a:off x="2689301" y="2794383"/>
            <a:ext cx="996950" cy="22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78199" y="1447801"/>
            <a:ext cx="82197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75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Goals for the day</a:t>
            </a:r>
            <a:endParaRPr lang="en-US" sz="4400" dirty="0"/>
          </a:p>
        </p:txBody>
      </p:sp>
      <p:sp>
        <p:nvSpPr>
          <p:cNvPr id="3" name="Content Placeholder 2"/>
          <p:cNvSpPr>
            <a:spLocks noGrp="1"/>
          </p:cNvSpPr>
          <p:nvPr>
            <p:ph idx="1"/>
          </p:nvPr>
        </p:nvSpPr>
        <p:spPr/>
        <p:txBody>
          <a:bodyPr>
            <a:normAutofit fontScale="92500" lnSpcReduction="20000"/>
          </a:bodyPr>
          <a:lstStyle/>
          <a:p>
            <a:pPr lvl="0"/>
            <a:endParaRPr lang="en-US" dirty="0"/>
          </a:p>
          <a:p>
            <a:r>
              <a:rPr lang="en-US" dirty="0" smtClean="0"/>
              <a:t>Reflect on impact of unit redesign to incorporate the SEP</a:t>
            </a:r>
          </a:p>
          <a:p>
            <a:r>
              <a:rPr lang="en-US" dirty="0" smtClean="0"/>
              <a:t>Review/extend learning related to learning targets derived from the standards</a:t>
            </a:r>
          </a:p>
          <a:p>
            <a:r>
              <a:rPr lang="en-US" dirty="0" smtClean="0"/>
              <a:t>Engage in creation of model progression of learning targets K-8 + HS</a:t>
            </a:r>
          </a:p>
          <a:p>
            <a:r>
              <a:rPr lang="en-US" dirty="0" smtClean="0"/>
              <a:t>Begin consideration of assessment design related to the 3-D nature of the standards</a:t>
            </a:r>
          </a:p>
          <a:p>
            <a:r>
              <a:rPr lang="en-US" dirty="0" smtClean="0"/>
              <a:t>Revisit leadership goals and priorities</a:t>
            </a:r>
            <a:endParaRPr lang="en-US" dirty="0"/>
          </a:p>
        </p:txBody>
      </p:sp>
    </p:spTree>
    <p:extLst>
      <p:ext uri="{BB962C8B-B14F-4D97-AF65-F5344CB8AC3E}">
        <p14:creationId xmlns:p14="http://schemas.microsoft.com/office/powerpoint/2010/main" val="4038523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575"/>
            <a:ext cx="11075994" cy="549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3406" y="46244"/>
            <a:ext cx="9067800" cy="646331"/>
          </a:xfrm>
          <a:prstGeom prst="rect">
            <a:avLst/>
          </a:prstGeom>
          <a:noFill/>
        </p:spPr>
        <p:txBody>
          <a:bodyPr wrap="square" rtlCol="0">
            <a:spAutoFit/>
          </a:bodyPr>
          <a:lstStyle/>
          <a:p>
            <a:r>
              <a:rPr lang="en-US" sz="3600" b="1" dirty="0" smtClean="0">
                <a:solidFill>
                  <a:srgbClr val="FF0000"/>
                </a:solidFill>
              </a:rPr>
              <a:t>At First Glance…</a:t>
            </a:r>
            <a:endParaRPr lang="en-US" sz="3600" b="1" dirty="0">
              <a:solidFill>
                <a:srgbClr val="FF0000"/>
              </a:solidFill>
            </a:endParaRPr>
          </a:p>
        </p:txBody>
      </p:sp>
      <p:sp>
        <p:nvSpPr>
          <p:cNvPr id="5" name="TextBox 4"/>
          <p:cNvSpPr txBox="1"/>
          <p:nvPr/>
        </p:nvSpPr>
        <p:spPr>
          <a:xfrm>
            <a:off x="4343400" y="3581400"/>
            <a:ext cx="2590800" cy="733278"/>
          </a:xfrm>
          <a:prstGeom prst="rect">
            <a:avLst/>
          </a:prstGeom>
          <a:solidFill>
            <a:schemeClr val="bg1"/>
          </a:solidFill>
        </p:spPr>
        <p:txBody>
          <a:bodyPr wrap="square" rtlCol="0">
            <a:spAutoFit/>
          </a:bodyPr>
          <a:lstStyle/>
          <a:p>
            <a:endParaRPr lang="en-US" sz="2000" dirty="0">
              <a:solidFill>
                <a:srgbClr val="FF0000"/>
              </a:solidFill>
            </a:endParaRPr>
          </a:p>
          <a:p>
            <a:pPr marR="0" lvl="0">
              <a:lnSpc>
                <a:spcPct val="115000"/>
              </a:lnSpc>
              <a:spcBef>
                <a:spcPts val="0"/>
              </a:spcBef>
              <a:spcAft>
                <a:spcPts val="1000"/>
              </a:spcAft>
            </a:pPr>
            <a:r>
              <a:rPr lang="en-US" sz="2000" dirty="0" smtClean="0">
                <a:solidFill>
                  <a:srgbClr val="FF0000"/>
                </a:solidFill>
                <a:ea typeface="Calibri"/>
                <a:cs typeface="Times New Roman"/>
              </a:rPr>
              <a:t>SEP?    DCI?    XCC?</a:t>
            </a:r>
            <a:endParaRPr lang="en-US" sz="2000" dirty="0">
              <a:solidFill>
                <a:srgbClr val="FF0000"/>
              </a:solidFill>
              <a:ea typeface="Calibri"/>
              <a:cs typeface="Times New Roman"/>
            </a:endParaRPr>
          </a:p>
        </p:txBody>
      </p:sp>
      <p:sp>
        <p:nvSpPr>
          <p:cNvPr id="2" name="TextBox 1"/>
          <p:cNvSpPr txBox="1"/>
          <p:nvPr/>
        </p:nvSpPr>
        <p:spPr>
          <a:xfrm>
            <a:off x="3505200" y="2916298"/>
            <a:ext cx="4495800"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Recognize that patterns in data might describe a causal relationship between 2 factors in an ecosystem.</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0410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Partner Reconstruction</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458200" cy="5257800"/>
          </a:xfrm>
        </p:spPr>
        <p:txBody>
          <a:bodyPr>
            <a:normAutofit/>
          </a:bodyPr>
          <a:lstStyle/>
          <a:p>
            <a:r>
              <a:rPr lang="en-US" dirty="0" smtClean="0"/>
              <a:t>Meet up with you </a:t>
            </a:r>
            <a:r>
              <a:rPr lang="en-US" b="1" i="1" dirty="0" smtClean="0"/>
              <a:t>Vacuole Partner </a:t>
            </a:r>
            <a:r>
              <a:rPr lang="en-US" dirty="0" smtClean="0"/>
              <a:t>to work through this process again using the PE  deconstruction homework your completed. </a:t>
            </a:r>
            <a:r>
              <a:rPr lang="en-US" sz="2800" i="1" dirty="0" smtClean="0"/>
              <a:t>(We have other examples if you need one for this task.) </a:t>
            </a:r>
          </a:p>
          <a:p>
            <a:pPr marL="0" indent="0">
              <a:buNone/>
            </a:pPr>
            <a:endParaRPr lang="en-US" sz="2800" i="1" dirty="0" smtClean="0"/>
          </a:p>
          <a:p>
            <a:r>
              <a:rPr lang="en-US" dirty="0" smtClean="0"/>
              <a:t>Using this same process of “working backwards”, engage in the “reconstruction” </a:t>
            </a:r>
            <a:r>
              <a:rPr lang="en-US" b="1" dirty="0" smtClean="0">
                <a:solidFill>
                  <a:srgbClr val="FF0000"/>
                </a:solidFill>
              </a:rPr>
              <a:t>without tools</a:t>
            </a:r>
            <a:r>
              <a:rPr lang="en-US" b="1" dirty="0" smtClean="0"/>
              <a:t> </a:t>
            </a:r>
            <a:r>
              <a:rPr lang="en-US" dirty="0" smtClean="0"/>
              <a:t>to determine if the targets listed will move students toward mastery of the specific PE. (</a:t>
            </a:r>
            <a:r>
              <a:rPr lang="en-US" dirty="0" smtClean="0">
                <a:solidFill>
                  <a:srgbClr val="FF0000"/>
                </a:solidFill>
              </a:rPr>
              <a:t>15 minutes</a:t>
            </a:r>
            <a:r>
              <a:rPr lang="en-US" dirty="0" smtClean="0"/>
              <a:t>)</a:t>
            </a:r>
          </a:p>
          <a:p>
            <a:endParaRPr lang="en-US" dirty="0" smtClean="0"/>
          </a:p>
        </p:txBody>
      </p:sp>
    </p:spTree>
    <p:extLst>
      <p:ext uri="{BB962C8B-B14F-4D97-AF65-F5344CB8AC3E}">
        <p14:creationId xmlns:p14="http://schemas.microsoft.com/office/powerpoint/2010/main" val="4187228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305800" cy="1295400"/>
          </a:xfrm>
          <a:solidFill>
            <a:srgbClr val="FFFF00"/>
          </a:solidFill>
        </p:spPr>
        <p:txBody>
          <a:bodyPr>
            <a:normAutofit fontScale="90000"/>
          </a:bodyPr>
          <a:lstStyle/>
          <a:p>
            <a:pPr marL="342900" lvl="0" indent="-342900">
              <a:spcBef>
                <a:spcPct val="20000"/>
              </a:spcBef>
            </a:pPr>
            <a:r>
              <a:rPr lang="en-US" sz="3000" b="1" dirty="0" smtClean="0">
                <a:solidFill>
                  <a:srgbClr val="FF0000"/>
                </a:solidFill>
              </a:rPr>
              <a:t/>
            </a:r>
            <a:br>
              <a:rPr lang="en-US" sz="3000" b="1" dirty="0" smtClean="0">
                <a:solidFill>
                  <a:srgbClr val="FF0000"/>
                </a:solidFill>
              </a:rPr>
            </a:br>
            <a:r>
              <a:rPr lang="en-US" sz="3600" b="1" dirty="0" smtClean="0">
                <a:solidFill>
                  <a:srgbClr val="FF0000"/>
                </a:solidFill>
              </a:rPr>
              <a:t>Be a critical (but kind) friend</a:t>
            </a:r>
            <a:r>
              <a:rPr lang="en-US" sz="3600" dirty="0" smtClean="0">
                <a:solidFill>
                  <a:prstClr val="black"/>
                </a:solidFill>
              </a:rPr>
              <a:t>! Push back when needed in order to move our learning forward!</a:t>
            </a:r>
            <a:br>
              <a:rPr lang="en-US" sz="3600" dirty="0" smtClean="0">
                <a:solidFill>
                  <a:prstClr val="black"/>
                </a:solidFill>
              </a:rPr>
            </a:br>
            <a:endParaRPr lang="en-US" sz="3600" dirty="0">
              <a:solidFill>
                <a:prstClr val="black"/>
              </a:solidFill>
            </a:endParaRPr>
          </a:p>
        </p:txBody>
      </p:sp>
      <p:sp>
        <p:nvSpPr>
          <p:cNvPr id="3" name="Content Placeholder 2"/>
          <p:cNvSpPr>
            <a:spLocks noGrp="1"/>
          </p:cNvSpPr>
          <p:nvPr>
            <p:ph idx="1"/>
          </p:nvPr>
        </p:nvSpPr>
        <p:spPr>
          <a:xfrm>
            <a:off x="0" y="152401"/>
            <a:ext cx="9144000" cy="4953000"/>
          </a:xfrm>
        </p:spPr>
        <p:txBody>
          <a:bodyPr>
            <a:normAutofit fontScale="85000" lnSpcReduction="20000"/>
          </a:bodyPr>
          <a:lstStyle/>
          <a:p>
            <a:pPr marL="0" indent="0">
              <a:buNone/>
            </a:pPr>
            <a:r>
              <a:rPr lang="en-US" sz="3300" dirty="0" smtClean="0"/>
              <a:t>     </a:t>
            </a:r>
          </a:p>
          <a:p>
            <a:pPr marL="0" indent="0">
              <a:buNone/>
            </a:pPr>
            <a:endParaRPr lang="en-US" sz="3300" dirty="0"/>
          </a:p>
          <a:p>
            <a:pPr marL="0" indent="0">
              <a:buNone/>
            </a:pPr>
            <a:r>
              <a:rPr lang="en-US" sz="3300" dirty="0" smtClean="0"/>
              <a:t>	Look for evidence: </a:t>
            </a:r>
          </a:p>
          <a:p>
            <a:pPr lvl="3">
              <a:buFont typeface="Courier New" panose="02070309020205020404" pitchFamily="49" charset="0"/>
              <a:buChar char="o"/>
            </a:pPr>
            <a:r>
              <a:rPr lang="en-US" sz="2500" dirty="0" smtClean="0">
                <a:solidFill>
                  <a:srgbClr val="FF0000"/>
                </a:solidFill>
              </a:rPr>
              <a:t>SEP</a:t>
            </a:r>
          </a:p>
          <a:p>
            <a:pPr lvl="3">
              <a:buFont typeface="Courier New" panose="02070309020205020404" pitchFamily="49" charset="0"/>
              <a:buChar char="o"/>
            </a:pPr>
            <a:r>
              <a:rPr lang="en-US" sz="2500" dirty="0" smtClean="0">
                <a:solidFill>
                  <a:srgbClr val="FF0000"/>
                </a:solidFill>
              </a:rPr>
              <a:t>DCI</a:t>
            </a:r>
          </a:p>
          <a:p>
            <a:pPr lvl="3">
              <a:buFont typeface="Courier New" panose="02070309020205020404" pitchFamily="49" charset="0"/>
              <a:buChar char="o"/>
            </a:pPr>
            <a:r>
              <a:rPr lang="en-US" sz="2500" dirty="0" smtClean="0">
                <a:solidFill>
                  <a:srgbClr val="FF0000"/>
                </a:solidFill>
              </a:rPr>
              <a:t>XCC</a:t>
            </a:r>
          </a:p>
          <a:p>
            <a:pPr marL="457200" lvl="1" indent="0">
              <a:buNone/>
            </a:pPr>
            <a:endParaRPr lang="en-US" sz="3300" b="1" dirty="0" smtClean="0">
              <a:solidFill>
                <a:srgbClr val="FF0000"/>
              </a:solidFill>
            </a:endParaRPr>
          </a:p>
          <a:p>
            <a:pPr marL="457200" lvl="1" indent="0">
              <a:buNone/>
            </a:pPr>
            <a:r>
              <a:rPr lang="en-US" sz="3300" b="1" dirty="0" smtClean="0">
                <a:solidFill>
                  <a:srgbClr val="FF0000"/>
                </a:solidFill>
              </a:rPr>
              <a:t>	Use tools after you have given the task your best 	effort!</a:t>
            </a:r>
          </a:p>
          <a:p>
            <a:pPr marL="457200" lvl="1" indent="0">
              <a:buNone/>
            </a:pPr>
            <a:endParaRPr lang="en-US" sz="3300" dirty="0" smtClean="0"/>
          </a:p>
          <a:p>
            <a:pPr marL="0" indent="0">
              <a:buNone/>
            </a:pPr>
            <a:r>
              <a:rPr lang="en-US" sz="3300" dirty="0" smtClean="0"/>
              <a:t> 	Are other targets needed? If so, please record 	them  on the sheet. </a:t>
            </a:r>
          </a:p>
          <a:p>
            <a:pPr marL="0" indent="0">
              <a:buNone/>
            </a:pPr>
            <a:endParaRPr lang="en-US" dirty="0"/>
          </a:p>
        </p:txBody>
      </p:sp>
    </p:spTree>
    <p:extLst>
      <p:ext uri="{BB962C8B-B14F-4D97-AF65-F5344CB8AC3E}">
        <p14:creationId xmlns:p14="http://schemas.microsoft.com/office/powerpoint/2010/main" val="3052342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52400"/>
            <a:ext cx="2819400" cy="6477000"/>
          </a:xfrm>
        </p:spPr>
        <p:txBody>
          <a:bodyPr>
            <a:normAutofit/>
          </a:bodyPr>
          <a:lstStyle/>
          <a:p>
            <a:pPr marL="0" indent="0" algn="ctr">
              <a:buNone/>
            </a:pPr>
            <a:r>
              <a:rPr lang="en-US" b="1" dirty="0" smtClean="0">
                <a:solidFill>
                  <a:srgbClr val="FF0000"/>
                </a:solidFill>
              </a:rPr>
              <a:t>Divide and Conquer!</a:t>
            </a:r>
          </a:p>
          <a:p>
            <a:pPr marL="0" indent="0" algn="ctr">
              <a:buNone/>
            </a:pPr>
            <a:r>
              <a:rPr lang="en-US" sz="2400" b="1" dirty="0" smtClean="0">
                <a:solidFill>
                  <a:srgbClr val="FF0000"/>
                </a:solidFill>
              </a:rPr>
              <a:t>1</a:t>
            </a:r>
            <a:r>
              <a:rPr lang="en-US" sz="2400" b="1" baseline="30000" dirty="0" smtClean="0">
                <a:solidFill>
                  <a:srgbClr val="FF0000"/>
                </a:solidFill>
              </a:rPr>
              <a:t>st</a:t>
            </a:r>
            <a:r>
              <a:rPr lang="en-US" sz="2400" b="1" dirty="0" smtClean="0">
                <a:solidFill>
                  <a:srgbClr val="FF0000"/>
                </a:solidFill>
              </a:rPr>
              <a:t> </a:t>
            </a:r>
            <a:r>
              <a:rPr lang="en-US" sz="2400" dirty="0" smtClean="0"/>
              <a:t>HS - choose PE from your content when possible.</a:t>
            </a:r>
          </a:p>
          <a:p>
            <a:pPr marL="0" indent="0">
              <a:buNone/>
            </a:pPr>
            <a:r>
              <a:rPr lang="en-US" sz="2400" b="1" i="1" dirty="0" smtClean="0"/>
              <a:t>All others :</a:t>
            </a:r>
          </a:p>
          <a:p>
            <a:pPr marL="0" indent="0">
              <a:buNone/>
            </a:pPr>
            <a:r>
              <a:rPr lang="en-US" sz="2400" b="1" dirty="0">
                <a:solidFill>
                  <a:srgbClr val="FF0000"/>
                </a:solidFill>
              </a:rPr>
              <a:t>C</a:t>
            </a:r>
            <a:r>
              <a:rPr lang="en-US" sz="2400" b="1" dirty="0" smtClean="0">
                <a:solidFill>
                  <a:srgbClr val="FF0000"/>
                </a:solidFill>
              </a:rPr>
              <a:t>hoose one PE from your grade level or within the grade band.</a:t>
            </a:r>
            <a:endParaRPr lang="en-US" sz="2400" dirty="0" smtClean="0"/>
          </a:p>
          <a:p>
            <a:pPr marL="0" indent="0" algn="ctr">
              <a:buNone/>
            </a:pPr>
            <a:r>
              <a:rPr lang="en-US" sz="2400" dirty="0" smtClean="0">
                <a:solidFill>
                  <a:srgbClr val="FF0000"/>
                </a:solidFill>
              </a:rPr>
              <a:t>2</a:t>
            </a:r>
            <a:r>
              <a:rPr lang="en-US" sz="2400" baseline="30000" dirty="0" smtClean="0">
                <a:solidFill>
                  <a:srgbClr val="FF0000"/>
                </a:solidFill>
              </a:rPr>
              <a:t>nd</a:t>
            </a:r>
            <a:r>
              <a:rPr lang="en-US" sz="2400" dirty="0" smtClean="0"/>
              <a:t>  K-2</a:t>
            </a:r>
          </a:p>
          <a:p>
            <a:pPr marL="0" indent="0" algn="ctr">
              <a:buNone/>
            </a:pPr>
            <a:r>
              <a:rPr lang="en-US" sz="2400" dirty="0" smtClean="0">
                <a:solidFill>
                  <a:srgbClr val="FF0000"/>
                </a:solidFill>
              </a:rPr>
              <a:t>3</a:t>
            </a:r>
            <a:r>
              <a:rPr lang="en-US" sz="2400" baseline="30000" dirty="0" smtClean="0">
                <a:solidFill>
                  <a:srgbClr val="FF0000"/>
                </a:solidFill>
              </a:rPr>
              <a:t>rd</a:t>
            </a:r>
            <a:r>
              <a:rPr lang="en-US" sz="2400" dirty="0" smtClean="0"/>
              <a:t>  3-5 </a:t>
            </a:r>
          </a:p>
          <a:p>
            <a:pPr marL="0" indent="0" algn="ctr">
              <a:buNone/>
            </a:pPr>
            <a:r>
              <a:rPr lang="en-US" sz="2400" dirty="0" smtClean="0">
                <a:solidFill>
                  <a:srgbClr val="FF0000"/>
                </a:solidFill>
              </a:rPr>
              <a:t>4</a:t>
            </a:r>
            <a:r>
              <a:rPr lang="en-US" sz="2400" baseline="30000" dirty="0" smtClean="0">
                <a:solidFill>
                  <a:srgbClr val="FF0000"/>
                </a:solidFill>
              </a:rPr>
              <a:t>th</a:t>
            </a:r>
            <a:r>
              <a:rPr lang="en-US" sz="2400" dirty="0" smtClean="0"/>
              <a:t>  6-8</a:t>
            </a:r>
          </a:p>
          <a:p>
            <a:pPr marL="0" indent="0" algn="ctr">
              <a:buNone/>
            </a:pPr>
            <a:r>
              <a:rPr lang="en-US" sz="2400" b="1" dirty="0" smtClean="0"/>
              <a:t>It is about the process!!</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257800" cy="351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5029200" cy="326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26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52" y="533400"/>
            <a:ext cx="7721648" cy="582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0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4" name="Content Placeholder 3" descr="AA049755.png"/>
          <p:cNvPicPr>
            <a:picLocks noGrp="1" noChangeAspect="1"/>
          </p:cNvPicPr>
          <p:nvPr>
            <p:ph idx="1"/>
          </p:nvPr>
        </p:nvPicPr>
        <p:blipFill>
          <a:blip r:embed="rId2">
            <a:extLst>
              <a:ext uri="{28A0092B-C50C-407E-A947-70E740481C1C}">
                <a14:useLocalDpi xmlns:a14="http://schemas.microsoft.com/office/drawing/2010/main" val="0"/>
              </a:ext>
            </a:extLst>
          </a:blip>
          <a:srcRect l="-10604" r="-10604"/>
          <a:stretch>
            <a:fillRect/>
          </a:stretch>
        </p:blipFill>
        <p:spPr>
          <a:xfrm>
            <a:off x="457200" y="1600200"/>
            <a:ext cx="8229600" cy="4953000"/>
          </a:xfrm>
        </p:spPr>
      </p:pic>
    </p:spTree>
    <p:extLst>
      <p:ext uri="{BB962C8B-B14F-4D97-AF65-F5344CB8AC3E}">
        <p14:creationId xmlns:p14="http://schemas.microsoft.com/office/powerpoint/2010/main" val="61288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half" idx="2"/>
          </p:nvPr>
        </p:nvSpPr>
        <p:spPr>
          <a:xfrm>
            <a:off x="914400" y="3581400"/>
            <a:ext cx="3352800" cy="1905000"/>
          </a:xfrm>
        </p:spPr>
        <p:txBody>
          <a:bodyPr/>
          <a:lstStyle/>
          <a:p>
            <a:pPr>
              <a:spcBef>
                <a:spcPct val="0"/>
              </a:spcBef>
            </a:pPr>
            <a:endParaRPr lang="en-US" altLang="en-US" smtClean="0"/>
          </a:p>
        </p:txBody>
      </p:sp>
      <p:sp>
        <p:nvSpPr>
          <p:cNvPr id="34819" name="Title 2"/>
          <p:cNvSpPr>
            <a:spLocks noGrp="1"/>
          </p:cNvSpPr>
          <p:nvPr>
            <p:ph type="title"/>
          </p:nvPr>
        </p:nvSpPr>
        <p:spPr>
          <a:xfrm>
            <a:off x="914400" y="2286000"/>
            <a:ext cx="3352800" cy="1252538"/>
          </a:xfrm>
        </p:spPr>
        <p:txBody>
          <a:bodyPr/>
          <a:lstStyle/>
          <a:p>
            <a:endParaRPr lang="en-US" altLang="en-US" smtClean="0"/>
          </a:p>
        </p:txBody>
      </p:sp>
      <p:sp>
        <p:nvSpPr>
          <p:cNvPr id="34820" name="Content Placeholder 3"/>
          <p:cNvSpPr>
            <a:spLocks noGrp="1"/>
          </p:cNvSpPr>
          <p:nvPr>
            <p:ph idx="1"/>
          </p:nvPr>
        </p:nvSpPr>
        <p:spPr>
          <a:xfrm>
            <a:off x="4651375" y="1828800"/>
            <a:ext cx="3905250" cy="3810000"/>
          </a:xfrm>
        </p:spPr>
        <p:txBody>
          <a:bodyPr/>
          <a:lstStyle/>
          <a:p>
            <a:endParaRPr lang="en-US" altLang="en-US" smtClean="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41300"/>
            <a:ext cx="88392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0391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noAutofit/>
          </a:bodyPr>
          <a:lstStyle/>
          <a:p>
            <a:r>
              <a:rPr lang="en-US" sz="3200" b="1" dirty="0" smtClean="0"/>
              <a:t>Key Characteristics of Assessment Literacy</a:t>
            </a:r>
            <a:endParaRPr lang="en-US" sz="3200" b="1" dirty="0"/>
          </a:p>
        </p:txBody>
      </p:sp>
      <p:sp>
        <p:nvSpPr>
          <p:cNvPr id="3" name="Content Placeholder 2"/>
          <p:cNvSpPr>
            <a:spLocks noGrp="1"/>
          </p:cNvSpPr>
          <p:nvPr>
            <p:ph idx="1"/>
          </p:nvPr>
        </p:nvSpPr>
        <p:spPr>
          <a:xfrm>
            <a:off x="457200" y="1371600"/>
            <a:ext cx="8229600" cy="4754563"/>
          </a:xfrm>
        </p:spPr>
        <p:txBody>
          <a:bodyPr>
            <a:normAutofit/>
          </a:bodyPr>
          <a:lstStyle/>
          <a:p>
            <a:endParaRPr lang="en-US" dirty="0" smtClean="0"/>
          </a:p>
          <a:p>
            <a:endParaRPr lang="en-US" dirty="0"/>
          </a:p>
          <a:p>
            <a:endParaRPr lang="en-US" dirty="0" smtClean="0"/>
          </a:p>
        </p:txBody>
      </p:sp>
      <p:sp>
        <p:nvSpPr>
          <p:cNvPr id="4" name="Oval 3"/>
          <p:cNvSpPr/>
          <p:nvPr/>
        </p:nvSpPr>
        <p:spPr>
          <a:xfrm>
            <a:off x="1600200" y="1676400"/>
            <a:ext cx="2438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1</a:t>
            </a:r>
          </a:p>
          <a:p>
            <a:pPr algn="ctr"/>
            <a:r>
              <a:rPr lang="en-US" dirty="0" smtClean="0"/>
              <a:t> Clear Purpose</a:t>
            </a:r>
            <a:endParaRPr lang="en-US" dirty="0"/>
          </a:p>
        </p:txBody>
      </p:sp>
      <p:sp>
        <p:nvSpPr>
          <p:cNvPr id="5" name="Oval 4"/>
          <p:cNvSpPr/>
          <p:nvPr/>
        </p:nvSpPr>
        <p:spPr>
          <a:xfrm>
            <a:off x="4876800" y="16764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2</a:t>
            </a:r>
          </a:p>
          <a:p>
            <a:pPr algn="ctr"/>
            <a:r>
              <a:rPr lang="en-US" dirty="0" smtClean="0"/>
              <a:t>Clear Targets</a:t>
            </a:r>
            <a:endParaRPr lang="en-US" dirty="0"/>
          </a:p>
        </p:txBody>
      </p:sp>
      <p:sp>
        <p:nvSpPr>
          <p:cNvPr id="6" name="Oval 5"/>
          <p:cNvSpPr/>
          <p:nvPr/>
        </p:nvSpPr>
        <p:spPr>
          <a:xfrm>
            <a:off x="3262746" y="2819400"/>
            <a:ext cx="24522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3</a:t>
            </a:r>
          </a:p>
          <a:p>
            <a:pPr algn="ctr"/>
            <a:r>
              <a:rPr lang="en-US" dirty="0" smtClean="0"/>
              <a:t>Sound Design</a:t>
            </a:r>
            <a:endParaRPr lang="en-US" dirty="0"/>
          </a:p>
        </p:txBody>
      </p:sp>
      <p:sp>
        <p:nvSpPr>
          <p:cNvPr id="7" name="Oval 6"/>
          <p:cNvSpPr/>
          <p:nvPr/>
        </p:nvSpPr>
        <p:spPr>
          <a:xfrm>
            <a:off x="3210791" y="4267200"/>
            <a:ext cx="2504209"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4</a:t>
            </a:r>
          </a:p>
          <a:p>
            <a:pPr algn="ctr"/>
            <a:r>
              <a:rPr lang="en-US" dirty="0" smtClean="0"/>
              <a:t>Effective Communication</a:t>
            </a:r>
            <a:endParaRPr lang="en-US" dirty="0"/>
          </a:p>
        </p:txBody>
      </p:sp>
      <p:sp>
        <p:nvSpPr>
          <p:cNvPr id="8" name="Oval 7"/>
          <p:cNvSpPr/>
          <p:nvPr/>
        </p:nvSpPr>
        <p:spPr>
          <a:xfrm>
            <a:off x="3352800" y="5548745"/>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5</a:t>
            </a:r>
          </a:p>
          <a:p>
            <a:pPr algn="ctr"/>
            <a:r>
              <a:rPr lang="en-US" dirty="0" smtClean="0"/>
              <a:t>Student Involvement</a:t>
            </a:r>
            <a:endParaRPr lang="en-US" dirty="0"/>
          </a:p>
        </p:txBody>
      </p:sp>
      <p:cxnSp>
        <p:nvCxnSpPr>
          <p:cNvPr id="10" name="Straight Arrow Connector 9"/>
          <p:cNvCxnSpPr>
            <a:stCxn id="4" idx="4"/>
          </p:cNvCxnSpPr>
          <p:nvPr/>
        </p:nvCxnSpPr>
        <p:spPr>
          <a:xfrm>
            <a:off x="2819400" y="2819400"/>
            <a:ext cx="40123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15000" y="2819400"/>
            <a:ext cx="609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33900" y="3733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2895" y="5334000"/>
            <a:ext cx="0" cy="21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297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fontScale="90000"/>
          </a:bodyPr>
          <a:lstStyle/>
          <a:p>
            <a:pPr eaLnBrk="1" hangingPunct="1"/>
            <a:r>
              <a:rPr lang="en-US" sz="4000">
                <a:solidFill>
                  <a:srgbClr val="47008E"/>
                </a:solidFill>
                <a:latin typeface="Arial" charset="0"/>
                <a:ea typeface="ＭＳ Ｐゴシック" charset="0"/>
                <a:cs typeface="ＭＳ Ｐゴシック" charset="0"/>
              </a:rPr>
              <a:t>Key 3: </a:t>
            </a:r>
            <a:br>
              <a:rPr lang="en-US" sz="4000">
                <a:solidFill>
                  <a:srgbClr val="47008E"/>
                </a:solidFill>
                <a:latin typeface="Arial" charset="0"/>
                <a:ea typeface="ＭＳ Ｐゴシック" charset="0"/>
                <a:cs typeface="ＭＳ Ｐゴシック" charset="0"/>
              </a:rPr>
            </a:br>
            <a:r>
              <a:rPr lang="en-US" sz="4000">
                <a:solidFill>
                  <a:srgbClr val="47008E"/>
                </a:solidFill>
                <a:latin typeface="Arial" charset="0"/>
                <a:ea typeface="ＭＳ Ｐゴシック" charset="0"/>
                <a:cs typeface="ＭＳ Ｐゴシック" charset="0"/>
              </a:rPr>
              <a:t>Sound Assessment Design</a:t>
            </a:r>
          </a:p>
        </p:txBody>
      </p:sp>
      <p:sp>
        <p:nvSpPr>
          <p:cNvPr id="366595" name="Rectangle 3"/>
          <p:cNvSpPr>
            <a:spLocks noGrp="1" noChangeArrowheads="1"/>
          </p:cNvSpPr>
          <p:nvPr>
            <p:ph type="body" idx="1"/>
          </p:nvPr>
        </p:nvSpPr>
        <p:spPr>
          <a:xfrm>
            <a:off x="762000" y="1981200"/>
            <a:ext cx="7924800" cy="3657600"/>
          </a:xfrm>
        </p:spPr>
        <p:txBody>
          <a:bodyPr/>
          <a:lstStyle/>
          <a:p>
            <a:pPr eaLnBrk="1" hangingPunct="1">
              <a:lnSpc>
                <a:spcPct val="80000"/>
              </a:lnSpc>
            </a:pPr>
            <a:r>
              <a:rPr lang="en-US" sz="3200" dirty="0">
                <a:latin typeface="Arial" charset="0"/>
                <a:ea typeface="ＭＳ Ｐゴシック" charset="0"/>
                <a:cs typeface="ＭＳ Ｐゴシック" charset="0"/>
              </a:rPr>
              <a:t>Select a proper method</a:t>
            </a:r>
          </a:p>
          <a:p>
            <a:pPr eaLnBrk="1" hangingPunct="1">
              <a:lnSpc>
                <a:spcPct val="80000"/>
              </a:lnSpc>
            </a:pPr>
            <a:r>
              <a:rPr lang="en-US" sz="3200" dirty="0">
                <a:latin typeface="Arial" charset="0"/>
                <a:ea typeface="ＭＳ Ｐゴシック" charset="0"/>
                <a:cs typeface="ＭＳ Ｐゴシック" charset="0"/>
              </a:rPr>
              <a:t>Select or create quality items, tasks, and rubrics</a:t>
            </a:r>
          </a:p>
          <a:p>
            <a:pPr eaLnBrk="1" hangingPunct="1">
              <a:lnSpc>
                <a:spcPct val="80000"/>
              </a:lnSpc>
            </a:pPr>
            <a:r>
              <a:rPr lang="en-US" sz="3200" dirty="0">
                <a:latin typeface="Arial" charset="0"/>
                <a:ea typeface="ＭＳ Ｐゴシック" charset="0"/>
                <a:cs typeface="ＭＳ Ｐゴシック" charset="0"/>
              </a:rPr>
              <a:t>Sample appropriately</a:t>
            </a:r>
          </a:p>
          <a:p>
            <a:pPr eaLnBrk="1" hangingPunct="1">
              <a:lnSpc>
                <a:spcPct val="80000"/>
              </a:lnSpc>
            </a:pPr>
            <a:r>
              <a:rPr lang="en-US" sz="3200" dirty="0">
                <a:latin typeface="Arial" charset="0"/>
                <a:ea typeface="ＭＳ Ｐゴシック" charset="0"/>
                <a:cs typeface="ＭＳ Ｐゴシック" charset="0"/>
              </a:rPr>
              <a:t>Prevent bias</a:t>
            </a:r>
          </a:p>
          <a:p>
            <a:pPr eaLnBrk="1" hangingPunct="1">
              <a:lnSpc>
                <a:spcPct val="80000"/>
              </a:lnSpc>
            </a:pPr>
            <a:r>
              <a:rPr lang="en-US" sz="3200" dirty="0">
                <a:latin typeface="Arial" charset="0"/>
                <a:ea typeface="ＭＳ Ｐゴシック" charset="0"/>
                <a:cs typeface="ＭＳ Ｐゴシック" charset="0"/>
              </a:rPr>
              <a:t>Design assessments so students can self-assess and set goals based on the results</a:t>
            </a:r>
          </a:p>
          <a:p>
            <a:pPr eaLnBrk="1" hangingPunct="1">
              <a:lnSpc>
                <a:spcPct val="80000"/>
              </a:lnSpc>
            </a:pP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10256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6659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6659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0"/>
            <a:ext cx="8686800" cy="914400"/>
          </a:xfrm>
          <a:prstGeom prst="rect">
            <a:avLst/>
          </a:prstGeom>
          <a:noFill/>
          <a:ln w="12700">
            <a:noFill/>
            <a:miter lim="800000"/>
            <a:headEnd/>
            <a:tailEnd/>
          </a:ln>
          <a:effectLst/>
        </p:spPr>
        <p:txBody>
          <a:bodyPr lIns="90488" tIns="44450" rIns="90488" bIns="44450"/>
          <a:lstStyle/>
          <a:p>
            <a:pPr algn="ctr"/>
            <a:r>
              <a:rPr lang="en-US" sz="4000" b="1">
                <a:solidFill>
                  <a:srgbClr val="333399"/>
                </a:solidFill>
                <a:effectLst>
                  <a:outerShdw blurRad="38100" dist="38100" dir="2700000" algn="tl">
                    <a:srgbClr val="DDDDDD"/>
                  </a:outerShdw>
                </a:effectLst>
              </a:rPr>
              <a:t>Possible Assessment Methods</a:t>
            </a:r>
          </a:p>
        </p:txBody>
      </p:sp>
      <p:sp>
        <p:nvSpPr>
          <p:cNvPr id="368643" name="Rectangle 3"/>
          <p:cNvSpPr>
            <a:spLocks noChangeArrowheads="1"/>
          </p:cNvSpPr>
          <p:nvPr/>
        </p:nvSpPr>
        <p:spPr bwMode="auto">
          <a:xfrm>
            <a:off x="533400" y="8382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rgbClr val="1E4BA6"/>
              </a:buClr>
              <a:buSzPct val="75000"/>
              <a:buFont typeface="Symbol" charset="0"/>
              <a:buChar char="·"/>
            </a:pPr>
            <a:r>
              <a:rPr lang="en-US" sz="2800" b="1"/>
              <a:t>Selected Response</a:t>
            </a:r>
          </a:p>
          <a:p>
            <a:pPr marL="742950" lvl="1" indent="-285750">
              <a:spcBef>
                <a:spcPct val="20000"/>
              </a:spcBef>
              <a:buClr>
                <a:srgbClr val="1E4BA6"/>
              </a:buClr>
              <a:buFont typeface="Symbol" charset="0"/>
              <a:buChar char="-"/>
            </a:pPr>
            <a:r>
              <a:rPr lang="en-US" sz="2200" b="1"/>
              <a:t>Multiple Choice</a:t>
            </a:r>
          </a:p>
          <a:p>
            <a:pPr marL="742950" lvl="1" indent="-285750">
              <a:spcBef>
                <a:spcPct val="20000"/>
              </a:spcBef>
              <a:buClr>
                <a:srgbClr val="1E4BA6"/>
              </a:buClr>
              <a:buFont typeface="Symbol" charset="0"/>
              <a:buChar char="-"/>
            </a:pPr>
            <a:r>
              <a:rPr lang="en-US" sz="2200" b="1"/>
              <a:t>True/False</a:t>
            </a:r>
          </a:p>
          <a:p>
            <a:pPr marL="742950" lvl="1" indent="-285750">
              <a:spcBef>
                <a:spcPct val="20000"/>
              </a:spcBef>
              <a:buClr>
                <a:srgbClr val="1E4BA6"/>
              </a:buClr>
              <a:buFont typeface="Symbol" charset="0"/>
              <a:buChar char="-"/>
            </a:pPr>
            <a:r>
              <a:rPr lang="en-US" sz="2200" b="1"/>
              <a:t>Matching</a:t>
            </a:r>
          </a:p>
          <a:p>
            <a:pPr marL="742950" lvl="1" indent="-285750">
              <a:spcBef>
                <a:spcPct val="20000"/>
              </a:spcBef>
              <a:buClr>
                <a:srgbClr val="1E4BA6"/>
              </a:buClr>
              <a:buFont typeface="Symbol" charset="0"/>
              <a:buChar char="-"/>
            </a:pPr>
            <a:r>
              <a:rPr lang="en-US" sz="2200" b="1"/>
              <a:t>Fill in</a:t>
            </a:r>
          </a:p>
          <a:p>
            <a:pPr marL="342900" indent="-342900">
              <a:spcBef>
                <a:spcPct val="20000"/>
              </a:spcBef>
              <a:buClr>
                <a:srgbClr val="1E4BA6"/>
              </a:buClr>
              <a:buSzPct val="75000"/>
              <a:buFont typeface="Symbol" charset="0"/>
              <a:buChar char="·"/>
            </a:pPr>
            <a:r>
              <a:rPr lang="en-US" sz="2800" b="1"/>
              <a:t>Extended Written Response </a:t>
            </a:r>
          </a:p>
          <a:p>
            <a:pPr marL="342900" indent="-342900">
              <a:spcBef>
                <a:spcPct val="20000"/>
              </a:spcBef>
              <a:buClr>
                <a:srgbClr val="1E4BA6"/>
              </a:buClr>
              <a:buSzPct val="75000"/>
              <a:buFont typeface="Symbol" charset="0"/>
              <a:buChar char="·"/>
            </a:pPr>
            <a:r>
              <a:rPr lang="en-US" sz="2800" b="1"/>
              <a:t>Performance Assessment</a:t>
            </a:r>
          </a:p>
          <a:p>
            <a:pPr marL="342900" indent="-342900">
              <a:spcBef>
                <a:spcPct val="20000"/>
              </a:spcBef>
              <a:buClr>
                <a:srgbClr val="1E4BA6"/>
              </a:buClr>
              <a:buSzPct val="75000"/>
              <a:buFont typeface="Symbol" charset="0"/>
              <a:buChar char="·"/>
            </a:pPr>
            <a:r>
              <a:rPr lang="en-US" sz="2800" b="1"/>
              <a:t>Personal Communication</a:t>
            </a:r>
          </a:p>
          <a:p>
            <a:pPr marL="742950" lvl="1" indent="-285750">
              <a:spcBef>
                <a:spcPct val="20000"/>
              </a:spcBef>
              <a:buClr>
                <a:schemeClr val="tx1"/>
              </a:buClr>
              <a:buSzPct val="50000"/>
              <a:buFont typeface="Symbol" charset="0"/>
              <a:buChar char="-"/>
            </a:pPr>
            <a:r>
              <a:rPr lang="en-US" sz="2200" b="1"/>
              <a:t>Questions</a:t>
            </a:r>
          </a:p>
          <a:p>
            <a:pPr marL="742950" lvl="1" indent="-285750">
              <a:spcBef>
                <a:spcPct val="20000"/>
              </a:spcBef>
              <a:buClr>
                <a:schemeClr val="tx1"/>
              </a:buClr>
              <a:buSzPct val="50000"/>
              <a:buFont typeface="Symbol" charset="0"/>
              <a:buChar char="-"/>
            </a:pPr>
            <a:r>
              <a:rPr lang="en-US" sz="2200" b="1"/>
              <a:t>Conferences</a:t>
            </a:r>
          </a:p>
          <a:p>
            <a:pPr marL="742950" lvl="1" indent="-285750">
              <a:spcBef>
                <a:spcPct val="20000"/>
              </a:spcBef>
              <a:buClr>
                <a:schemeClr val="tx1"/>
              </a:buClr>
              <a:buSzPct val="50000"/>
              <a:buFont typeface="Symbol" charset="0"/>
              <a:buChar char="-"/>
            </a:pPr>
            <a:r>
              <a:rPr lang="en-US" sz="2200" b="1"/>
              <a:t>Interviews</a:t>
            </a:r>
            <a:endParaRPr lang="en-US" sz="2000" b="1"/>
          </a:p>
        </p:txBody>
      </p:sp>
      <p:pic>
        <p:nvPicPr>
          <p:cNvPr id="368644" name="Picture 4" descr="MPj040226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234415"/>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Vision</a:t>
            </a:r>
            <a:endParaRPr lang="en-US" dirty="0"/>
          </a:p>
        </p:txBody>
      </p:sp>
      <p:sp>
        <p:nvSpPr>
          <p:cNvPr id="3" name="Content Placeholder 2"/>
          <p:cNvSpPr>
            <a:spLocks noGrp="1"/>
          </p:cNvSpPr>
          <p:nvPr>
            <p:ph idx="1"/>
          </p:nvPr>
        </p:nvSpPr>
        <p:spPr/>
        <p:txBody>
          <a:bodyPr/>
          <a:lstStyle/>
          <a:p>
            <a:r>
              <a:rPr lang="en-US" i="1" dirty="0"/>
              <a:t>“Every 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dirty="0"/>
          </a:p>
        </p:txBody>
      </p:sp>
    </p:spTree>
    <p:extLst>
      <p:ext uri="{BB962C8B-B14F-4D97-AF65-F5344CB8AC3E}">
        <p14:creationId xmlns:p14="http://schemas.microsoft.com/office/powerpoint/2010/main" val="34690421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3795"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3796"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3797"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3798"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3799"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3800"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3801"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3802"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3803"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79949259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4819" name="AutoShape 3"/>
          <p:cNvSpPr>
            <a:spLocks noChangeArrowheads="1"/>
          </p:cNvSpPr>
          <p:nvPr/>
        </p:nvSpPr>
        <p:spPr bwMode="auto">
          <a:xfrm>
            <a:off x="4572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Multiple Choice</a:t>
            </a:r>
          </a:p>
          <a:p>
            <a:pPr marL="109538" indent="-109538">
              <a:buFontTx/>
              <a:buChar char="•"/>
            </a:pPr>
            <a:endParaRPr lang="en-US">
              <a:solidFill>
                <a:srgbClr val="FF0000"/>
              </a:solidFill>
              <a:latin typeface="Tahoma" charset="0"/>
            </a:endParaRPr>
          </a:p>
          <a:p>
            <a:pPr marL="109538" indent="-109538">
              <a:buFontTx/>
              <a:buChar char="•"/>
            </a:pPr>
            <a:r>
              <a:rPr lang="en-US">
                <a:solidFill>
                  <a:srgbClr val="FF0000"/>
                </a:solidFill>
                <a:latin typeface="Tahoma" charset="0"/>
              </a:rPr>
              <a:t>True-False</a:t>
            </a:r>
          </a:p>
          <a:p>
            <a:pPr marL="109538" indent="-109538">
              <a:buFontTx/>
              <a:buChar char="•"/>
            </a:pPr>
            <a:endParaRPr lang="en-US">
              <a:solidFill>
                <a:srgbClr val="FF0000"/>
              </a:solidFill>
              <a:latin typeface="Tahoma" charset="0"/>
            </a:endParaRPr>
          </a:p>
          <a:p>
            <a:pPr marL="109538" indent="-109538">
              <a:buFontTx/>
              <a:buChar char="•"/>
            </a:pPr>
            <a:r>
              <a:rPr lang="en-US">
                <a:solidFill>
                  <a:srgbClr val="FF0000"/>
                </a:solidFill>
                <a:latin typeface="Tahoma" charset="0"/>
              </a:rPr>
              <a:t>Matching</a:t>
            </a:r>
          </a:p>
        </p:txBody>
      </p:sp>
      <p:sp>
        <p:nvSpPr>
          <p:cNvPr id="34820" name="Text Box 4"/>
          <p:cNvSpPr txBox="1">
            <a:spLocks noChangeArrowheads="1"/>
          </p:cNvSpPr>
          <p:nvPr/>
        </p:nvSpPr>
        <p:spPr bwMode="auto">
          <a:xfrm>
            <a:off x="5334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4821"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4822"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4823"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4824"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4825"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4826"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4827"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355687084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5843"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5844"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5845" name="AutoShape 5"/>
          <p:cNvSpPr>
            <a:spLocks noChangeArrowheads="1"/>
          </p:cNvSpPr>
          <p:nvPr/>
        </p:nvSpPr>
        <p:spPr bwMode="auto">
          <a:xfrm>
            <a:off x="25908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Diagram</a:t>
            </a:r>
          </a:p>
          <a:p>
            <a:pPr marL="109538" indent="-109538">
              <a:buFontTx/>
              <a:buChar char="•"/>
            </a:pPr>
            <a:r>
              <a:rPr lang="en-US">
                <a:solidFill>
                  <a:srgbClr val="FF0000"/>
                </a:solidFill>
                <a:latin typeface="Tahoma" charset="0"/>
              </a:rPr>
              <a:t>Fill-in-the-blank (words, phrases)</a:t>
            </a:r>
          </a:p>
          <a:p>
            <a:pPr marL="109538" indent="-109538">
              <a:buFontTx/>
              <a:buChar char="•"/>
            </a:pPr>
            <a:r>
              <a:rPr lang="en-US">
                <a:solidFill>
                  <a:srgbClr val="FF0000"/>
                </a:solidFill>
                <a:latin typeface="Tahoma" charset="0"/>
              </a:rPr>
              <a:t>Essay</a:t>
            </a:r>
          </a:p>
          <a:p>
            <a:pPr marL="109538" indent="-109538">
              <a:buFontTx/>
              <a:buChar char="•"/>
            </a:pPr>
            <a:r>
              <a:rPr lang="en-US">
                <a:solidFill>
                  <a:srgbClr val="FF0000"/>
                </a:solidFill>
                <a:latin typeface="Tahoma" charset="0"/>
              </a:rPr>
              <a:t>Short answer (sentences, paragraphs)</a:t>
            </a:r>
          </a:p>
          <a:p>
            <a:pPr marL="109538" indent="-109538">
              <a:buFontTx/>
              <a:buChar char="•"/>
            </a:pPr>
            <a:r>
              <a:rPr lang="en-US">
                <a:solidFill>
                  <a:srgbClr val="FF0000"/>
                </a:solidFill>
                <a:latin typeface="Tahoma" charset="0"/>
              </a:rPr>
              <a:t>Web</a:t>
            </a:r>
          </a:p>
          <a:p>
            <a:pPr marL="109538" indent="-109538">
              <a:buFontTx/>
              <a:buChar char="•"/>
            </a:pPr>
            <a:r>
              <a:rPr lang="en-US">
                <a:solidFill>
                  <a:srgbClr val="FF0000"/>
                </a:solidFill>
                <a:latin typeface="Tahoma" charset="0"/>
              </a:rPr>
              <a:t>Concept Map</a:t>
            </a:r>
          </a:p>
          <a:p>
            <a:pPr marL="109538" indent="-109538">
              <a:buFontTx/>
              <a:buChar char="•"/>
            </a:pPr>
            <a:r>
              <a:rPr lang="en-US">
                <a:solidFill>
                  <a:srgbClr val="FF0000"/>
                </a:solidFill>
                <a:latin typeface="Tahoma" charset="0"/>
              </a:rPr>
              <a:t>Flowchart</a:t>
            </a:r>
          </a:p>
          <a:p>
            <a:pPr marL="109538" indent="-109538">
              <a:buFontTx/>
              <a:buChar char="•"/>
            </a:pPr>
            <a:r>
              <a:rPr lang="en-US">
                <a:solidFill>
                  <a:srgbClr val="FF0000"/>
                </a:solidFill>
                <a:latin typeface="Tahoma" charset="0"/>
              </a:rPr>
              <a:t>Graph</a:t>
            </a:r>
          </a:p>
          <a:p>
            <a:pPr marL="109538" indent="-109538">
              <a:buFontTx/>
              <a:buChar char="•"/>
            </a:pPr>
            <a:r>
              <a:rPr lang="en-US">
                <a:solidFill>
                  <a:srgbClr val="FF0000"/>
                </a:solidFill>
                <a:latin typeface="Tahoma" charset="0"/>
              </a:rPr>
              <a:t>Table</a:t>
            </a:r>
          </a:p>
          <a:p>
            <a:pPr marL="109538" indent="-109538">
              <a:buFontTx/>
              <a:buChar char="•"/>
            </a:pPr>
            <a:r>
              <a:rPr lang="en-US">
                <a:solidFill>
                  <a:srgbClr val="FF0000"/>
                </a:solidFill>
                <a:latin typeface="Tahoma" charset="0"/>
              </a:rPr>
              <a:t>Matrix</a:t>
            </a:r>
          </a:p>
          <a:p>
            <a:pPr marL="109538" indent="-109538">
              <a:buFontTx/>
              <a:buChar char="•"/>
            </a:pPr>
            <a:r>
              <a:rPr lang="en-US">
                <a:solidFill>
                  <a:srgbClr val="FF0000"/>
                </a:solidFill>
                <a:latin typeface="Tahoma" charset="0"/>
              </a:rPr>
              <a:t>Illustration</a:t>
            </a:r>
          </a:p>
        </p:txBody>
      </p:sp>
      <p:sp>
        <p:nvSpPr>
          <p:cNvPr id="35846"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5847"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5848" name="Text Box 8"/>
          <p:cNvSpPr txBox="1">
            <a:spLocks noChangeArrowheads="1"/>
          </p:cNvSpPr>
          <p:nvPr/>
        </p:nvSpPr>
        <p:spPr bwMode="auto">
          <a:xfrm>
            <a:off x="25908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5849"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5850"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5851"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00424093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6867"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6868"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6869"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6870" name="AutoShape 6"/>
          <p:cNvSpPr>
            <a:spLocks noChangeArrowheads="1"/>
          </p:cNvSpPr>
          <p:nvPr/>
        </p:nvSpPr>
        <p:spPr bwMode="auto">
          <a:xfrm>
            <a:off x="46482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Presentation</a:t>
            </a:r>
          </a:p>
          <a:p>
            <a:pPr marL="109538" indent="-109538">
              <a:buFontTx/>
              <a:buChar char="•"/>
            </a:pPr>
            <a:r>
              <a:rPr lang="en-US">
                <a:solidFill>
                  <a:srgbClr val="FF0000"/>
                </a:solidFill>
                <a:latin typeface="Tahoma" charset="0"/>
              </a:rPr>
              <a:t>Movement</a:t>
            </a:r>
          </a:p>
          <a:p>
            <a:pPr marL="109538" indent="-109538">
              <a:buFontTx/>
              <a:buChar char="•"/>
            </a:pPr>
            <a:r>
              <a:rPr lang="en-US">
                <a:solidFill>
                  <a:srgbClr val="FF0000"/>
                </a:solidFill>
                <a:latin typeface="Tahoma" charset="0"/>
              </a:rPr>
              <a:t>Science lab </a:t>
            </a:r>
          </a:p>
          <a:p>
            <a:pPr marL="109538" indent="-109538">
              <a:buFontTx/>
              <a:buChar char="•"/>
            </a:pPr>
            <a:r>
              <a:rPr lang="en-US">
                <a:solidFill>
                  <a:srgbClr val="FF0000"/>
                </a:solidFill>
                <a:latin typeface="Tahoma" charset="0"/>
              </a:rPr>
              <a:t>Athletic skill</a:t>
            </a:r>
          </a:p>
          <a:p>
            <a:pPr marL="109538" indent="-109538">
              <a:buFontTx/>
              <a:buChar char="•"/>
            </a:pPr>
            <a:r>
              <a:rPr lang="en-US">
                <a:solidFill>
                  <a:srgbClr val="FF0000"/>
                </a:solidFill>
                <a:latin typeface="Tahoma" charset="0"/>
              </a:rPr>
              <a:t>Dramatization</a:t>
            </a:r>
          </a:p>
          <a:p>
            <a:pPr marL="109538" indent="-109538">
              <a:buFontTx/>
              <a:buChar char="•"/>
            </a:pPr>
            <a:r>
              <a:rPr lang="en-US">
                <a:solidFill>
                  <a:srgbClr val="FF0000"/>
                </a:solidFill>
                <a:latin typeface="Tahoma" charset="0"/>
              </a:rPr>
              <a:t>Enactment</a:t>
            </a:r>
          </a:p>
          <a:p>
            <a:pPr marL="109538" indent="-109538">
              <a:buFontTx/>
              <a:buChar char="•"/>
            </a:pPr>
            <a:r>
              <a:rPr lang="en-US">
                <a:solidFill>
                  <a:srgbClr val="FF0000"/>
                </a:solidFill>
                <a:latin typeface="Tahoma" charset="0"/>
              </a:rPr>
              <a:t>Project</a:t>
            </a:r>
          </a:p>
          <a:p>
            <a:pPr marL="109538" indent="-109538">
              <a:buFontTx/>
              <a:buChar char="•"/>
            </a:pPr>
            <a:r>
              <a:rPr lang="en-US">
                <a:solidFill>
                  <a:srgbClr val="FF0000"/>
                </a:solidFill>
                <a:latin typeface="Tahoma" charset="0"/>
              </a:rPr>
              <a:t>Debate</a:t>
            </a:r>
          </a:p>
          <a:p>
            <a:pPr marL="109538" indent="-109538">
              <a:buFontTx/>
              <a:buChar char="•"/>
            </a:pPr>
            <a:r>
              <a:rPr lang="en-US">
                <a:solidFill>
                  <a:srgbClr val="FF0000"/>
                </a:solidFill>
                <a:latin typeface="Tahoma" charset="0"/>
              </a:rPr>
              <a:t>Model</a:t>
            </a:r>
          </a:p>
          <a:p>
            <a:pPr marL="109538" indent="-109538">
              <a:buFontTx/>
              <a:buChar char="•"/>
            </a:pPr>
            <a:r>
              <a:rPr lang="en-US">
                <a:solidFill>
                  <a:srgbClr val="FF0000"/>
                </a:solidFill>
                <a:latin typeface="Tahoma" charset="0"/>
              </a:rPr>
              <a:t>Exhibition</a:t>
            </a:r>
          </a:p>
          <a:p>
            <a:pPr marL="109538" indent="-109538">
              <a:buFontTx/>
              <a:buChar char="•"/>
            </a:pPr>
            <a:r>
              <a:rPr lang="en-US">
                <a:solidFill>
                  <a:srgbClr val="FF0000"/>
                </a:solidFill>
                <a:latin typeface="Tahoma" charset="0"/>
              </a:rPr>
              <a:t>Recital</a:t>
            </a:r>
          </a:p>
          <a:p>
            <a:pPr marL="109538" indent="-109538">
              <a:buFontTx/>
              <a:buChar char="•"/>
            </a:pPr>
            <a:r>
              <a:rPr lang="en-US">
                <a:solidFill>
                  <a:srgbClr val="FF0000"/>
                </a:solidFill>
                <a:latin typeface="Tahoma" charset="0"/>
              </a:rPr>
              <a:t>Performance Task</a:t>
            </a:r>
          </a:p>
          <a:p>
            <a:pPr marL="109538" indent="-109538">
              <a:buFontTx/>
              <a:buChar char="•"/>
            </a:pPr>
            <a:endParaRPr lang="en-US">
              <a:solidFill>
                <a:schemeClr val="bg2"/>
              </a:solidFill>
              <a:latin typeface="Tahoma" charset="0"/>
            </a:endParaRPr>
          </a:p>
        </p:txBody>
      </p:sp>
      <p:sp>
        <p:nvSpPr>
          <p:cNvPr id="36871"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6872"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6873" name="Text Box 9"/>
          <p:cNvSpPr txBox="1">
            <a:spLocks noChangeArrowheads="1"/>
          </p:cNvSpPr>
          <p:nvPr/>
        </p:nvSpPr>
        <p:spPr bwMode="auto">
          <a:xfrm>
            <a:off x="45720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6874"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6875"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403175678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7891"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7892"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7893"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7894"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7895" name="AutoShape 7"/>
          <p:cNvSpPr>
            <a:spLocks noChangeArrowheads="1"/>
          </p:cNvSpPr>
          <p:nvPr/>
        </p:nvSpPr>
        <p:spPr bwMode="auto">
          <a:xfrm>
            <a:off x="6781800" y="1828800"/>
            <a:ext cx="1905000" cy="4572000"/>
          </a:xfrm>
          <a:prstGeom prst="roundRect">
            <a:avLst>
              <a:gd name="adj" fmla="val 16667"/>
            </a:avLst>
          </a:prstGeom>
          <a:solidFill>
            <a:schemeClr val="accent1"/>
          </a:solidFill>
          <a:ln w="38100">
            <a:solidFill>
              <a:srgbClr val="FFFF00"/>
            </a:solidFill>
            <a:round/>
            <a:headEnd/>
            <a:tailEnd/>
          </a:ln>
        </p:spPr>
        <p:txBody>
          <a:bodyPr rIns="0"/>
          <a:lstStyle/>
          <a:p>
            <a:pPr marL="109538" indent="-109538">
              <a:buFontTx/>
              <a:buChar char="•"/>
            </a:pPr>
            <a:r>
              <a:rPr lang="en-US">
                <a:solidFill>
                  <a:srgbClr val="FF0000"/>
                </a:solidFill>
                <a:latin typeface="Tahoma" charset="0"/>
              </a:rPr>
              <a:t>Oral questioning</a:t>
            </a:r>
          </a:p>
          <a:p>
            <a:pPr marL="109538" indent="-109538">
              <a:buFontTx/>
              <a:buChar char="•"/>
            </a:pPr>
            <a:r>
              <a:rPr lang="en-US">
                <a:solidFill>
                  <a:srgbClr val="FF0000"/>
                </a:solidFill>
                <a:latin typeface="Tahoma" charset="0"/>
              </a:rPr>
              <a:t>Observation</a:t>
            </a:r>
          </a:p>
          <a:p>
            <a:pPr marL="109538" indent="-109538">
              <a:buFontTx/>
              <a:buChar char="•"/>
            </a:pPr>
            <a:r>
              <a:rPr lang="en-US">
                <a:solidFill>
                  <a:srgbClr val="FF0000"/>
                </a:solidFill>
                <a:latin typeface="Tahoma" charset="0"/>
              </a:rPr>
              <a:t>Interview </a:t>
            </a:r>
          </a:p>
          <a:p>
            <a:pPr marL="109538" indent="-109538">
              <a:buFontTx/>
              <a:buChar char="•"/>
            </a:pPr>
            <a:r>
              <a:rPr lang="en-US">
                <a:solidFill>
                  <a:srgbClr val="FF0000"/>
                </a:solidFill>
                <a:latin typeface="Tahoma" charset="0"/>
              </a:rPr>
              <a:t>Conference</a:t>
            </a:r>
          </a:p>
          <a:p>
            <a:pPr marL="109538" indent="-109538">
              <a:buFontTx/>
              <a:buChar char="•"/>
            </a:pPr>
            <a:r>
              <a:rPr lang="en-US">
                <a:solidFill>
                  <a:srgbClr val="FF0000"/>
                </a:solidFill>
                <a:latin typeface="Tahoma" charset="0"/>
              </a:rPr>
              <a:t>Process description</a:t>
            </a:r>
          </a:p>
          <a:p>
            <a:pPr marL="109538" indent="-109538">
              <a:buFontTx/>
              <a:buChar char="•"/>
            </a:pPr>
            <a:r>
              <a:rPr lang="en-US">
                <a:solidFill>
                  <a:srgbClr val="FF0000"/>
                </a:solidFill>
                <a:latin typeface="Tahoma" charset="0"/>
              </a:rPr>
              <a:t>Checklist</a:t>
            </a:r>
          </a:p>
          <a:p>
            <a:pPr marL="109538" indent="-109538">
              <a:buFontTx/>
              <a:buChar char="•"/>
            </a:pPr>
            <a:r>
              <a:rPr lang="en-US">
                <a:solidFill>
                  <a:srgbClr val="FF0000"/>
                </a:solidFill>
                <a:latin typeface="Tahoma" charset="0"/>
              </a:rPr>
              <a:t>Rating scale</a:t>
            </a:r>
          </a:p>
          <a:p>
            <a:pPr marL="109538" indent="-109538">
              <a:buFontTx/>
              <a:buChar char="•"/>
            </a:pPr>
            <a:r>
              <a:rPr lang="en-US">
                <a:solidFill>
                  <a:srgbClr val="FF0000"/>
                </a:solidFill>
                <a:latin typeface="Tahoma" charset="0"/>
              </a:rPr>
              <a:t>Journal sharing</a:t>
            </a:r>
          </a:p>
          <a:p>
            <a:pPr marL="109538" indent="-109538">
              <a:buFontTx/>
              <a:buChar char="•"/>
            </a:pPr>
            <a:r>
              <a:rPr lang="en-US">
                <a:solidFill>
                  <a:srgbClr val="FF0000"/>
                </a:solidFill>
                <a:latin typeface="Tahoma" charset="0"/>
              </a:rPr>
              <a:t>Thinking aloud a process</a:t>
            </a:r>
          </a:p>
          <a:p>
            <a:pPr marL="109538" indent="-109538">
              <a:buFontTx/>
              <a:buChar char="•"/>
            </a:pPr>
            <a:r>
              <a:rPr lang="en-US">
                <a:solidFill>
                  <a:srgbClr val="FF0000"/>
                </a:solidFill>
                <a:latin typeface="Tahoma" charset="0"/>
              </a:rPr>
              <a:t>Student self-assessment</a:t>
            </a:r>
          </a:p>
          <a:p>
            <a:pPr marL="109538" indent="-109538">
              <a:buFontTx/>
              <a:buChar char="•"/>
            </a:pPr>
            <a:r>
              <a:rPr lang="en-US">
                <a:solidFill>
                  <a:srgbClr val="FF0000"/>
                </a:solidFill>
                <a:latin typeface="Tahoma" charset="0"/>
              </a:rPr>
              <a:t>Peer review</a:t>
            </a:r>
          </a:p>
          <a:p>
            <a:pPr marL="109538" indent="-109538"/>
            <a:endParaRPr lang="en-US">
              <a:solidFill>
                <a:schemeClr val="bg2"/>
              </a:solidFill>
              <a:latin typeface="Tahoma" charset="0"/>
            </a:endParaRPr>
          </a:p>
        </p:txBody>
      </p:sp>
      <p:sp>
        <p:nvSpPr>
          <p:cNvPr id="37896"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7897"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7898" name="Text Box 10"/>
          <p:cNvSpPr txBox="1">
            <a:spLocks noChangeArrowheads="1"/>
          </p:cNvSpPr>
          <p:nvPr/>
        </p:nvSpPr>
        <p:spPr bwMode="auto">
          <a:xfrm>
            <a:off x="6553200" y="1143000"/>
            <a:ext cx="1905000"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7899"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10367246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So now what?</a:t>
            </a:r>
            <a:endParaRPr lang="en-US" dirty="0">
              <a:ea typeface="+mj-ea"/>
            </a:endParaRPr>
          </a:p>
        </p:txBody>
      </p:sp>
      <p:sp>
        <p:nvSpPr>
          <p:cNvPr id="38915" name="Content Placeholder 2"/>
          <p:cNvSpPr>
            <a:spLocks noGrp="1"/>
          </p:cNvSpPr>
          <p:nvPr>
            <p:ph idx="1"/>
          </p:nvPr>
        </p:nvSpPr>
        <p:spPr/>
        <p:txBody>
          <a:bodyPr/>
          <a:lstStyle/>
          <a:p>
            <a:r>
              <a:rPr lang="en-US">
                <a:latin typeface="Rockwell" charset="0"/>
              </a:rPr>
              <a:t>Types of learning targets</a:t>
            </a:r>
          </a:p>
          <a:p>
            <a:r>
              <a:rPr lang="en-US">
                <a:latin typeface="Rockwell" charset="0"/>
              </a:rPr>
              <a:t>What learning targets assess</a:t>
            </a:r>
          </a:p>
          <a:p>
            <a:r>
              <a:rPr lang="en-US">
                <a:latin typeface="Rockwell" charset="0"/>
              </a:rPr>
              <a:t>Types of assessment methods</a:t>
            </a:r>
          </a:p>
          <a:p>
            <a:endParaRPr lang="en-US">
              <a:latin typeface="Rockwell" charset="0"/>
            </a:endParaRPr>
          </a:p>
          <a:p>
            <a:r>
              <a:rPr lang="en-US">
                <a:latin typeface="Rockwell" charset="0"/>
              </a:rPr>
              <a:t>Matching the most appropriate method of assessment with each type of learning target…</a:t>
            </a:r>
          </a:p>
        </p:txBody>
      </p:sp>
    </p:spTree>
    <p:extLst>
      <p:ext uri="{BB962C8B-B14F-4D97-AF65-F5344CB8AC3E}">
        <p14:creationId xmlns:p14="http://schemas.microsoft.com/office/powerpoint/2010/main" val="131505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1" dirty="0" smtClean="0">
                <a:ea typeface="+mj-ea"/>
              </a:rPr>
              <a:t>Target/Method Match</a:t>
            </a:r>
            <a:endParaRPr lang="en-US" b="1" dirty="0">
              <a:ea typeface="+mj-ea"/>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BCC1C1-8BD1-C547-B835-304275BA3682}" type="slidenum">
              <a:rPr lang="en-US">
                <a:solidFill>
                  <a:srgbClr val="DFE0D4"/>
                </a:solidFill>
                <a:latin typeface="Rockwell" charset="0"/>
              </a:rPr>
              <a:pPr eaLnBrk="1" hangingPunct="1"/>
              <a:t>46</a:t>
            </a:fld>
            <a:endParaRPr lang="en-US">
              <a:solidFill>
                <a:srgbClr val="DFE0D4"/>
              </a:solidFill>
              <a:latin typeface="Rockwell" charset="0"/>
            </a:endParaRPr>
          </a:p>
        </p:txBody>
      </p:sp>
      <p:pic>
        <p:nvPicPr>
          <p:cNvPr id="39940"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36700"/>
            <a:ext cx="6934200" cy="4967288"/>
          </a:xfrm>
          <a:noFill/>
        </p:spPr>
      </p:pic>
    </p:spTree>
    <p:extLst>
      <p:ext uri="{BB962C8B-B14F-4D97-AF65-F5344CB8AC3E}">
        <p14:creationId xmlns:p14="http://schemas.microsoft.com/office/powerpoint/2010/main" val="2298677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Target/Method Match</a:t>
            </a:r>
            <a:endParaRPr lang="en-US" dirty="0">
              <a:ea typeface="+mj-ea"/>
            </a:endParaRPr>
          </a:p>
        </p:txBody>
      </p:sp>
      <p:graphicFrame>
        <p:nvGraphicFramePr>
          <p:cNvPr id="3" name="Table 2"/>
          <p:cNvGraphicFramePr>
            <a:graphicFrameLocks noGrp="1"/>
          </p:cNvGraphicFramePr>
          <p:nvPr/>
        </p:nvGraphicFramePr>
        <p:xfrm>
          <a:off x="457200" y="2362200"/>
          <a:ext cx="8229600" cy="3139439"/>
        </p:xfrm>
        <a:graphic>
          <a:graphicData uri="http://schemas.openxmlformats.org/drawingml/2006/table">
            <a:tbl>
              <a:tblPr/>
              <a:tblGrid>
                <a:gridCol w="1600200"/>
                <a:gridCol w="1371600"/>
                <a:gridCol w="1676400"/>
                <a:gridCol w="1676400"/>
                <a:gridCol w="1905000"/>
              </a:tblGrid>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Target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Selected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 Extended Written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Performance Assessment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Observation/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Conversation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Rockwell" charset="0"/>
                          <a:ea typeface="ＭＳ Ｐゴシック" charset="0"/>
                        </a:rPr>
                        <a:t>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B050"/>
                          </a:solidFill>
                          <a:effectLst/>
                          <a:latin typeface="Rockwell" charset="0"/>
                          <a:ea typeface="ＭＳ Ｐゴシック" charset="0"/>
                        </a:rPr>
                        <a:t>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00B050"/>
                        </a:solidFill>
                        <a:effectLst/>
                        <a:latin typeface="Rockwel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B050"/>
                          </a:solidFill>
                          <a:effectLst/>
                          <a:latin typeface="Rockwell" charset="0"/>
                          <a:ea typeface="ＭＳ Ｐゴシック" charset="0"/>
                        </a:rPr>
                        <a:t>Yes-Understandings of relationships among elements of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Rockwell" charset="0"/>
                          <a:ea typeface="ＭＳ Ｐゴシック" charset="0"/>
                        </a:rPr>
                        <a:t>Nope- too time consuming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70C0"/>
                          </a:solidFill>
                          <a:effectLst/>
                          <a:latin typeface="Rockwell" charset="0"/>
                          <a:ea typeface="ＭＳ Ｐゴシック" charset="0"/>
                        </a:rPr>
                        <a:t>Maybe (question, evaluate answers, infer mastery –but time consuming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bl>
          </a:graphicData>
        </a:graphic>
      </p:graphicFrame>
    </p:spTree>
    <p:extLst>
      <p:ext uri="{BB962C8B-B14F-4D97-AF65-F5344CB8AC3E}">
        <p14:creationId xmlns:p14="http://schemas.microsoft.com/office/powerpoint/2010/main" val="103284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Target/Method Match</a:t>
            </a:r>
            <a:endParaRPr lang="en-US" dirty="0">
              <a:ea typeface="+mj-ea"/>
            </a:endParaRPr>
          </a:p>
        </p:txBody>
      </p:sp>
      <p:graphicFrame>
        <p:nvGraphicFramePr>
          <p:cNvPr id="3" name="Table 2"/>
          <p:cNvGraphicFramePr>
            <a:graphicFrameLocks noGrp="1"/>
          </p:cNvGraphicFramePr>
          <p:nvPr/>
        </p:nvGraphicFramePr>
        <p:xfrm>
          <a:off x="457200" y="2362200"/>
          <a:ext cx="8229600" cy="2667000"/>
        </p:xfrm>
        <a:graphic>
          <a:graphicData uri="http://schemas.openxmlformats.org/drawingml/2006/table">
            <a:tbl>
              <a:tblPr firstRow="1" bandRow="1">
                <a:tableStyleId>{5C22544A-7EE6-4342-B048-85BDC9FD1C3A}</a:tableStyleId>
              </a:tblPr>
              <a:tblGrid>
                <a:gridCol w="1600200"/>
                <a:gridCol w="1371600"/>
                <a:gridCol w="1676400"/>
                <a:gridCol w="1676400"/>
                <a:gridCol w="1905000"/>
              </a:tblGrid>
              <a:tr h="1403684">
                <a:tc>
                  <a:txBody>
                    <a:bodyPr/>
                    <a:lstStyle/>
                    <a:p>
                      <a:r>
                        <a:rPr lang="en-US" sz="1800" dirty="0" smtClean="0"/>
                        <a:t>Target</a:t>
                      </a:r>
                      <a:endParaRPr lang="en-US" sz="1800" dirty="0"/>
                    </a:p>
                  </a:txBody>
                  <a:tcPr/>
                </a:tc>
                <a:tc>
                  <a:txBody>
                    <a:bodyPr/>
                    <a:lstStyle/>
                    <a:p>
                      <a:r>
                        <a:rPr lang="en-US" sz="1800" dirty="0" smtClean="0"/>
                        <a:t>Selected Response</a:t>
                      </a:r>
                      <a:endParaRPr lang="en-US" sz="1800" dirty="0"/>
                    </a:p>
                  </a:txBody>
                  <a:tcPr/>
                </a:tc>
                <a:tc>
                  <a:txBody>
                    <a:bodyPr/>
                    <a:lstStyle/>
                    <a:p>
                      <a:r>
                        <a:rPr lang="en-US" sz="1800" dirty="0" smtClean="0"/>
                        <a:t> Extended Written Response</a:t>
                      </a:r>
                      <a:endParaRPr lang="en-US" sz="1800" dirty="0"/>
                    </a:p>
                  </a:txBody>
                  <a:tcPr/>
                </a:tc>
                <a:tc>
                  <a:txBody>
                    <a:bodyPr/>
                    <a:lstStyle/>
                    <a:p>
                      <a:r>
                        <a:rPr lang="en-US" sz="1800" dirty="0" smtClean="0"/>
                        <a:t>Performance Assessment</a:t>
                      </a:r>
                      <a:endParaRPr lang="en-US" sz="1800" dirty="0"/>
                    </a:p>
                  </a:txBody>
                  <a:tcPr/>
                </a:tc>
                <a:tc>
                  <a:txBody>
                    <a:bodyPr/>
                    <a:lstStyle/>
                    <a:p>
                      <a:r>
                        <a:rPr lang="en-US" sz="1800" dirty="0" smtClean="0"/>
                        <a:t>Observation/</a:t>
                      </a:r>
                    </a:p>
                    <a:p>
                      <a:r>
                        <a:rPr lang="en-US" sz="1800" dirty="0" smtClean="0"/>
                        <a:t>Conversation</a:t>
                      </a:r>
                    </a:p>
                  </a:txBody>
                  <a:tcPr/>
                </a:tc>
              </a:tr>
              <a:tr h="1263316">
                <a:tc>
                  <a:txBody>
                    <a:bodyPr/>
                    <a:lstStyle/>
                    <a:p>
                      <a:r>
                        <a:rPr lang="en-US" sz="2400" b="1" dirty="0" smtClean="0"/>
                        <a:t>Product</a:t>
                      </a:r>
                      <a:endParaRPr lang="en-US" sz="2400" b="1" dirty="0"/>
                    </a:p>
                  </a:txBody>
                  <a:tcPr/>
                </a:tc>
                <a:tc>
                  <a:txBody>
                    <a:bodyPr/>
                    <a:lstStyle/>
                    <a:p>
                      <a:r>
                        <a:rPr lang="en-US" sz="2400" b="1" dirty="0" smtClean="0">
                          <a:solidFill>
                            <a:srgbClr val="FF0000"/>
                          </a:solidFill>
                        </a:rPr>
                        <a:t>No</a:t>
                      </a:r>
                    </a:p>
                    <a:p>
                      <a:endParaRPr lang="en-US" sz="2400" b="1" dirty="0" smtClean="0"/>
                    </a:p>
                  </a:txBody>
                  <a:tcPr/>
                </a:tc>
                <a:tc>
                  <a:txBody>
                    <a:bodyPr/>
                    <a:lstStyle/>
                    <a:p>
                      <a:r>
                        <a:rPr lang="en-US" sz="2400" b="1" dirty="0" smtClean="0">
                          <a:solidFill>
                            <a:srgbClr val="0070C0"/>
                          </a:solidFill>
                        </a:rPr>
                        <a:t>Maybe-if product is written</a:t>
                      </a:r>
                      <a:endParaRPr lang="en-US" sz="2400" b="1" dirty="0">
                        <a:solidFill>
                          <a:srgbClr val="0070C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spTree>
    <p:extLst>
      <p:ext uri="{BB962C8B-B14F-4D97-AF65-F5344CB8AC3E}">
        <p14:creationId xmlns:p14="http://schemas.microsoft.com/office/powerpoint/2010/main" val="4104619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3600"/>
            <a:ext cx="8977745" cy="1470025"/>
          </a:xfrm>
        </p:spPr>
        <p:txBody>
          <a:bodyPr>
            <a:noAutofit/>
          </a:bodyPr>
          <a:lstStyle/>
          <a:p>
            <a:r>
              <a:rPr lang="en-US" sz="5400" b="1" dirty="0" smtClean="0">
                <a:latin typeface="Albertus Medium" panose="020E0602030304020304" pitchFamily="34" charset="0"/>
              </a:rPr>
              <a:t>Developing Assessments </a:t>
            </a:r>
            <a:br>
              <a:rPr lang="en-US" sz="5400" b="1" dirty="0" smtClean="0">
                <a:latin typeface="Albertus Medium" panose="020E0602030304020304" pitchFamily="34" charset="0"/>
              </a:rPr>
            </a:br>
            <a:r>
              <a:rPr lang="en-US" sz="5400" b="1" dirty="0" smtClean="0">
                <a:latin typeface="Albertus Medium" panose="020E0602030304020304" pitchFamily="34" charset="0"/>
              </a:rPr>
              <a:t>for </a:t>
            </a:r>
            <a:br>
              <a:rPr lang="en-US" sz="5400" b="1" dirty="0" smtClean="0">
                <a:latin typeface="Albertus Medium" panose="020E0602030304020304" pitchFamily="34" charset="0"/>
              </a:rPr>
            </a:br>
            <a:r>
              <a:rPr lang="en-US" sz="5400" b="1" dirty="0" smtClean="0">
                <a:latin typeface="Albertus Medium" panose="020E0602030304020304" pitchFamily="34" charset="0"/>
              </a:rPr>
              <a:t>Next Generation Science Standards</a:t>
            </a:r>
            <a:endParaRPr lang="en-US" sz="5400" b="1" dirty="0">
              <a:latin typeface="Albertus Medium" panose="020E0602030304020304" pitchFamily="34" charset="0"/>
            </a:endParaRPr>
          </a:p>
        </p:txBody>
      </p:sp>
    </p:spTree>
    <p:extLst>
      <p:ext uri="{BB962C8B-B14F-4D97-AF65-F5344CB8AC3E}">
        <p14:creationId xmlns:p14="http://schemas.microsoft.com/office/powerpoint/2010/main" val="33966165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75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to Demonstrate Learning</a:t>
            </a:r>
            <a:br>
              <a:rPr lang="en-US" dirty="0" smtClean="0"/>
            </a:br>
            <a:r>
              <a:rPr lang="en-US" dirty="0" smtClean="0"/>
              <a:t>Did We Hit the Mark?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2133600"/>
            <a:ext cx="3951175" cy="4419600"/>
          </a:xfrm>
        </p:spPr>
      </p:pic>
      <p:sp>
        <p:nvSpPr>
          <p:cNvPr id="5" name="TextBox 4"/>
          <p:cNvSpPr txBox="1"/>
          <p:nvPr/>
        </p:nvSpPr>
        <p:spPr>
          <a:xfrm>
            <a:off x="4876800" y="1905000"/>
            <a:ext cx="407108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Using the anonymous assessment given to you, generate a list of learning targets that you feel this assessment addresses. </a:t>
            </a:r>
          </a:p>
          <a:p>
            <a:pPr marL="457200" indent="-457200">
              <a:buFont typeface="Arial" panose="020B0604020202020204" pitchFamily="34" charset="0"/>
              <a:buChar char="•"/>
            </a:pPr>
            <a:r>
              <a:rPr lang="en-US" sz="2800" dirty="0" smtClean="0"/>
              <a:t>Categorize into Knowledge, Reasoning/Skill, Product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838200"/>
            <a:ext cx="1752600" cy="1752600"/>
          </a:xfrm>
          <a:prstGeom prst="rect">
            <a:avLst/>
          </a:prstGeom>
        </p:spPr>
      </p:pic>
    </p:spTree>
    <p:extLst>
      <p:ext uri="{BB962C8B-B14F-4D97-AF65-F5344CB8AC3E}">
        <p14:creationId xmlns:p14="http://schemas.microsoft.com/office/powerpoint/2010/main" val="250135908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228600"/>
            <a:ext cx="7772400" cy="1371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400" b="1" dirty="0" smtClean="0">
                <a:solidFill>
                  <a:srgbClr val="C00000"/>
                </a:solidFill>
                <a:latin typeface="Albertus Extra Bold" panose="020E0802040304020204" pitchFamily="34" charset="0"/>
              </a:rPr>
              <a:t>BOTA Report</a:t>
            </a:r>
          </a:p>
          <a:p>
            <a:pPr marL="0" indent="0" algn="ctr">
              <a:buNone/>
            </a:pPr>
            <a:r>
              <a:rPr lang="en-US" sz="6400" dirty="0" smtClean="0">
                <a:solidFill>
                  <a:srgbClr val="C00000"/>
                </a:solidFill>
                <a:latin typeface="Albertus Extra Bold" panose="020E0802040304020204" pitchFamily="34" charset="0"/>
              </a:rPr>
              <a:t>Board On Testing And Assessment</a:t>
            </a:r>
            <a:endParaRPr lang="en-US" sz="6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22480"/>
            <a:ext cx="3894238" cy="3135357"/>
          </a:xfrm>
          <a:prstGeom prst="rect">
            <a:avLst/>
          </a:prstGeom>
        </p:spPr>
      </p:pic>
      <p:sp>
        <p:nvSpPr>
          <p:cNvPr id="6" name="TextBox 5"/>
          <p:cNvSpPr txBox="1"/>
          <p:nvPr/>
        </p:nvSpPr>
        <p:spPr>
          <a:xfrm>
            <a:off x="4533314" y="1905000"/>
            <a:ext cx="4071087" cy="3970318"/>
          </a:xfrm>
          <a:prstGeom prst="rect">
            <a:avLst/>
          </a:prstGeom>
          <a:noFill/>
        </p:spPr>
        <p:txBody>
          <a:bodyPr wrap="square" rtlCol="0">
            <a:spAutoFit/>
          </a:bodyPr>
          <a:lstStyle/>
          <a:p>
            <a:r>
              <a:rPr lang="en-US" sz="3600" dirty="0" smtClean="0"/>
              <a:t>Read and reflex upon </a:t>
            </a:r>
            <a:r>
              <a:rPr lang="en-US" sz="3600" i="1" dirty="0" smtClean="0">
                <a:solidFill>
                  <a:srgbClr val="C00000"/>
                </a:solidFill>
              </a:rPr>
              <a:t>Developing Assessments for the Next Generation Science Standards </a:t>
            </a:r>
            <a:r>
              <a:rPr lang="en-US" sz="3600" dirty="0" smtClean="0"/>
              <a:t>using the </a:t>
            </a:r>
            <a:r>
              <a:rPr lang="en-US" sz="3600" i="1" dirty="0" smtClean="0">
                <a:solidFill>
                  <a:srgbClr val="0070C0"/>
                </a:solidFill>
              </a:rPr>
              <a:t>Say Something Protocol</a:t>
            </a:r>
          </a:p>
        </p:txBody>
      </p:sp>
    </p:spTree>
    <p:extLst>
      <p:ext uri="{BB962C8B-B14F-4D97-AF65-F5344CB8AC3E}">
        <p14:creationId xmlns:p14="http://schemas.microsoft.com/office/powerpoint/2010/main" val="2284517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8800" b="1" dirty="0">
              <a:solidFill>
                <a:srgbClr val="00B050"/>
              </a:solidFill>
            </a:endParaRP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230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7491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Say Something Protocol</a:t>
            </a:r>
            <a:endParaRPr lang="en-US" sz="54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Read </a:t>
            </a:r>
            <a:r>
              <a:rPr lang="en-US" b="1" dirty="0" smtClean="0">
                <a:solidFill>
                  <a:srgbClr val="C00000"/>
                </a:solidFill>
              </a:rPr>
              <a:t>“Introduction” </a:t>
            </a:r>
            <a:r>
              <a:rPr lang="en-US" dirty="0" smtClean="0"/>
              <a:t>and </a:t>
            </a:r>
            <a:r>
              <a:rPr lang="en-US" b="1" dirty="0" smtClean="0">
                <a:solidFill>
                  <a:srgbClr val="C00000"/>
                </a:solidFill>
              </a:rPr>
              <a:t>“A Closer Look At The Framework And Standards” </a:t>
            </a:r>
            <a:r>
              <a:rPr lang="en-US" dirty="0" smtClean="0"/>
              <a:t>(pgs. 1-2)—then </a:t>
            </a:r>
            <a:r>
              <a:rPr lang="en-US" b="1" dirty="0" smtClean="0">
                <a:solidFill>
                  <a:srgbClr val="0070C0"/>
                </a:solidFill>
              </a:rPr>
              <a:t>say something to your partner</a:t>
            </a:r>
          </a:p>
          <a:p>
            <a:r>
              <a:rPr lang="en-US" dirty="0" smtClean="0"/>
              <a:t>Read </a:t>
            </a:r>
            <a:r>
              <a:rPr lang="en-US" b="1" dirty="0" smtClean="0">
                <a:solidFill>
                  <a:srgbClr val="C00000"/>
                </a:solidFill>
              </a:rPr>
              <a:t>“Assessing Three Dimensional Learning” </a:t>
            </a:r>
            <a:r>
              <a:rPr lang="en-US" dirty="0" smtClean="0"/>
              <a:t>and </a:t>
            </a:r>
            <a:r>
              <a:rPr lang="en-US" b="1" dirty="0" smtClean="0">
                <a:solidFill>
                  <a:srgbClr val="C00000"/>
                </a:solidFill>
              </a:rPr>
              <a:t>“A Systems Approach to Assessment” </a:t>
            </a:r>
            <a:r>
              <a:rPr lang="en-US" dirty="0" smtClean="0"/>
              <a:t>(pgs. 2-3)—then </a:t>
            </a:r>
            <a:r>
              <a:rPr lang="en-US" b="1" dirty="0" smtClean="0">
                <a:solidFill>
                  <a:srgbClr val="0070C0"/>
                </a:solidFill>
              </a:rPr>
              <a:t>say something to your partner</a:t>
            </a:r>
          </a:p>
          <a:p>
            <a:r>
              <a:rPr lang="en-US" dirty="0" smtClean="0"/>
              <a:t>Read </a:t>
            </a:r>
            <a:r>
              <a:rPr lang="en-US" b="1" dirty="0" smtClean="0">
                <a:solidFill>
                  <a:srgbClr val="C00000"/>
                </a:solidFill>
              </a:rPr>
              <a:t>“Implementing the New Assessment System” </a:t>
            </a:r>
            <a:r>
              <a:rPr lang="en-US" dirty="0" smtClean="0"/>
              <a:t>and </a:t>
            </a:r>
            <a:r>
              <a:rPr lang="en-US" b="1" dirty="0" smtClean="0">
                <a:solidFill>
                  <a:srgbClr val="C00000"/>
                </a:solidFill>
              </a:rPr>
              <a:t>“Example: Assessing Three-Dimensional Learning” </a:t>
            </a:r>
            <a:r>
              <a:rPr lang="en-US" dirty="0" smtClean="0"/>
              <a:t>(pgs. 3-4)—then </a:t>
            </a:r>
            <a:r>
              <a:rPr lang="en-US" b="1" dirty="0" smtClean="0">
                <a:solidFill>
                  <a:srgbClr val="0070C0"/>
                </a:solidFill>
              </a:rPr>
              <a:t>say something to your partner</a:t>
            </a:r>
          </a:p>
          <a:p>
            <a:endParaRPr lang="en-US" dirty="0"/>
          </a:p>
        </p:txBody>
      </p:sp>
    </p:spTree>
    <p:extLst>
      <p:ext uri="{BB962C8B-B14F-4D97-AF65-F5344CB8AC3E}">
        <p14:creationId xmlns:p14="http://schemas.microsoft.com/office/powerpoint/2010/main" val="27761890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r>
              <a:rPr lang="en-US" dirty="0" smtClean="0"/>
              <a:t>Reflecting upon the assessment you read earlier, consider the following</a:t>
            </a:r>
          </a:p>
          <a:p>
            <a:r>
              <a:rPr lang="en-US" dirty="0" smtClean="0"/>
              <a:t>Do the types of questions on the assessment adequately measure learning as intended by NGSS? </a:t>
            </a:r>
          </a:p>
          <a:p>
            <a:r>
              <a:rPr lang="en-US" dirty="0" smtClean="0"/>
              <a:t>What is missing?</a:t>
            </a:r>
            <a:endParaRPr lang="en-US" dirty="0"/>
          </a:p>
        </p:txBody>
      </p:sp>
      <p:sp>
        <p:nvSpPr>
          <p:cNvPr id="4" name="Title 1"/>
          <p:cNvSpPr txBox="1">
            <a:spLocks/>
          </p:cNvSpPr>
          <p:nvPr/>
        </p:nvSpPr>
        <p:spPr>
          <a:xfrm>
            <a:off x="457200" y="2667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Assessment to Demonstrate Learning</a:t>
            </a:r>
            <a:br>
              <a:rPr lang="en-US" dirty="0" smtClean="0"/>
            </a:br>
            <a:r>
              <a:rPr lang="en-US" dirty="0" smtClean="0"/>
              <a:t>Moving to the Next Level</a:t>
            </a:r>
            <a:endParaRPr lang="en-US" dirty="0"/>
          </a:p>
        </p:txBody>
      </p:sp>
    </p:spTree>
    <p:extLst>
      <p:ext uri="{BB962C8B-B14F-4D97-AF65-F5344CB8AC3E}">
        <p14:creationId xmlns:p14="http://schemas.microsoft.com/office/powerpoint/2010/main" val="2960087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304800"/>
            <a:ext cx="10439399" cy="7848600"/>
          </a:xfrm>
        </p:spPr>
      </p:pic>
      <p:sp>
        <p:nvSpPr>
          <p:cNvPr id="5" name="TextBox 4"/>
          <p:cNvSpPr txBox="1"/>
          <p:nvPr/>
        </p:nvSpPr>
        <p:spPr>
          <a:xfrm>
            <a:off x="0" y="3429000"/>
            <a:ext cx="8686800" cy="2862322"/>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latin typeface="Britannic Bold" panose="020B0903060703020204" pitchFamily="34" charset="0"/>
              </a:rPr>
              <a:t>Create a Wanted Poster </a:t>
            </a:r>
          </a:p>
          <a:p>
            <a:pPr marL="571500" indent="-571500">
              <a:buFont typeface="Arial" panose="020B0604020202020204" pitchFamily="34" charset="0"/>
              <a:buChar char="•"/>
            </a:pPr>
            <a:r>
              <a:rPr lang="en-US" sz="3600" dirty="0" smtClean="0">
                <a:latin typeface="Britannic Bold" panose="020B0903060703020204" pitchFamily="34" charset="0"/>
              </a:rPr>
              <a:t>Identify “Wanted” Characteristics found in classroom assessments that support the vision of learning found in the Next Generation Science Standards</a:t>
            </a:r>
            <a:endParaRPr lang="en-US" sz="3600" dirty="0">
              <a:latin typeface="Britannic Bold" panose="020B0903060703020204" pitchFamily="34" charset="0"/>
            </a:endParaRPr>
          </a:p>
        </p:txBody>
      </p:sp>
    </p:spTree>
    <p:extLst>
      <p:ext uri="{BB962C8B-B14F-4D97-AF65-F5344CB8AC3E}">
        <p14:creationId xmlns:p14="http://schemas.microsoft.com/office/powerpoint/2010/main" val="19774894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76400"/>
            <a:ext cx="5029200" cy="5029200"/>
          </a:xfrm>
        </p:spPr>
        <p:txBody>
          <a:bodyPr>
            <a:normAutofit/>
          </a:bodyPr>
          <a:lstStyle/>
          <a:p>
            <a:pPr marL="0" indent="0">
              <a:buNone/>
            </a:pPr>
            <a:endParaRPr lang="en-US" sz="3600" dirty="0" smtClean="0"/>
          </a:p>
          <a:p>
            <a:r>
              <a:rPr lang="en-US" sz="3600" dirty="0" smtClean="0"/>
              <a:t>February 27</a:t>
            </a:r>
          </a:p>
          <a:p>
            <a:r>
              <a:rPr lang="en-US" sz="3600" dirty="0" smtClean="0"/>
              <a:t>March 27</a:t>
            </a:r>
          </a:p>
          <a:p>
            <a:r>
              <a:rPr lang="en-US" sz="3600" dirty="0" smtClean="0"/>
              <a:t>Summer?</a:t>
            </a:r>
            <a:endParaRPr lang="en-US" sz="3600" dirty="0"/>
          </a:p>
        </p:txBody>
      </p:sp>
      <p:sp>
        <p:nvSpPr>
          <p:cNvPr id="4" name="Title 3"/>
          <p:cNvSpPr>
            <a:spLocks noGrp="1"/>
          </p:cNvSpPr>
          <p:nvPr>
            <p:ph type="title"/>
          </p:nvPr>
        </p:nvSpPr>
        <p:spPr/>
        <p:txBody>
          <a:bodyPr>
            <a:noAutofit/>
          </a:bodyPr>
          <a:lstStyle/>
          <a:p>
            <a:pPr algn="ctr"/>
            <a:r>
              <a:rPr lang="en-US" sz="4800" dirty="0" smtClean="0"/>
              <a:t>Meeting dates</a:t>
            </a:r>
            <a:endParaRPr lang="en-US" sz="4800" dirty="0"/>
          </a:p>
        </p:txBody>
      </p:sp>
    </p:spTree>
    <p:extLst>
      <p:ext uri="{BB962C8B-B14F-4D97-AF65-F5344CB8AC3E}">
        <p14:creationId xmlns:p14="http://schemas.microsoft.com/office/powerpoint/2010/main" val="258549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it back</a:t>
            </a:r>
            <a:br>
              <a:rPr lang="en-US" dirty="0" smtClean="0"/>
            </a:br>
            <a:r>
              <a:rPr lang="en-US" dirty="0" smtClean="0"/>
              <a:t> (sharing the love)</a:t>
            </a:r>
            <a:endParaRPr lang="en-US" dirty="0"/>
          </a:p>
        </p:txBody>
      </p:sp>
      <p:sp>
        <p:nvSpPr>
          <p:cNvPr id="3" name="Content Placeholder 2"/>
          <p:cNvSpPr>
            <a:spLocks noGrp="1"/>
          </p:cNvSpPr>
          <p:nvPr>
            <p:ph idx="1"/>
          </p:nvPr>
        </p:nvSpPr>
        <p:spPr/>
        <p:txBody>
          <a:bodyPr/>
          <a:lstStyle/>
          <a:p>
            <a:r>
              <a:rPr lang="en-US" dirty="0" smtClean="0"/>
              <a:t>District team</a:t>
            </a:r>
          </a:p>
          <a:p>
            <a:r>
              <a:rPr lang="en-US" dirty="0" smtClean="0"/>
              <a:t>Develop specific, realistic goal(s) for sharing what you have learned with your school and/or district</a:t>
            </a:r>
          </a:p>
          <a:p>
            <a:r>
              <a:rPr lang="en-US" dirty="0" smtClean="0"/>
              <a:t>Between today and January 30</a:t>
            </a:r>
          </a:p>
          <a:p>
            <a:r>
              <a:rPr lang="en-US" dirty="0" smtClean="0"/>
              <a:t>What, when, measure of success</a:t>
            </a:r>
            <a:endParaRPr lang="en-US" dirty="0"/>
          </a:p>
        </p:txBody>
      </p:sp>
    </p:spTree>
    <p:extLst>
      <p:ext uri="{BB962C8B-B14F-4D97-AF65-F5344CB8AC3E}">
        <p14:creationId xmlns:p14="http://schemas.microsoft.com/office/powerpoint/2010/main" val="2583833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a:t>
            </a:r>
            <a:endParaRPr lang="en-US" dirty="0"/>
          </a:p>
        </p:txBody>
      </p:sp>
      <p:sp>
        <p:nvSpPr>
          <p:cNvPr id="3" name="Content Placeholder 2"/>
          <p:cNvSpPr>
            <a:spLocks noGrp="1"/>
          </p:cNvSpPr>
          <p:nvPr>
            <p:ph idx="1"/>
          </p:nvPr>
        </p:nvSpPr>
        <p:spPr/>
        <p:txBody>
          <a:bodyPr>
            <a:normAutofit fontScale="92500"/>
          </a:bodyPr>
          <a:lstStyle/>
          <a:p>
            <a:r>
              <a:rPr lang="en-US" dirty="0" smtClean="0"/>
              <a:t>Read Chapters 4-6 in the Classroom Assessment for Student Learning (CASL) book</a:t>
            </a:r>
          </a:p>
          <a:p>
            <a:r>
              <a:rPr lang="en-US" dirty="0" smtClean="0"/>
              <a:t>Deconstruct a standard of your choosing (focusing on cause and effect) and share</a:t>
            </a:r>
            <a:endParaRPr lang="en-US" dirty="0"/>
          </a:p>
          <a:p>
            <a:r>
              <a:rPr lang="en-US" dirty="0" smtClean="0"/>
              <a:t>Implement the revised unit you shared today</a:t>
            </a:r>
          </a:p>
          <a:p>
            <a:r>
              <a:rPr lang="en-US" dirty="0" smtClean="0"/>
              <a:t>Bring an assessment you created to </a:t>
            </a:r>
            <a:r>
              <a:rPr lang="en-US" smtClean="0"/>
              <a:t>next meeting</a:t>
            </a:r>
            <a:endParaRPr lang="en-US" dirty="0" smtClean="0"/>
          </a:p>
          <a:p>
            <a:r>
              <a:rPr lang="en-US" dirty="0" smtClean="0"/>
              <a:t>Be on the lookout for a scheduling email</a:t>
            </a:r>
          </a:p>
          <a:p>
            <a:r>
              <a:rPr lang="en-US" dirty="0" smtClean="0"/>
              <a:t>Go be a leader!</a:t>
            </a:r>
          </a:p>
          <a:p>
            <a:endParaRPr lang="en-US" dirty="0"/>
          </a:p>
        </p:txBody>
      </p:sp>
    </p:spTree>
    <p:extLst>
      <p:ext uri="{BB962C8B-B14F-4D97-AF65-F5344CB8AC3E}">
        <p14:creationId xmlns:p14="http://schemas.microsoft.com/office/powerpoint/2010/main" val="3429890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751774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15200" cy="715962"/>
          </a:xfrm>
        </p:spPr>
        <p:txBody>
          <a:bodyPr>
            <a:noAutofit/>
          </a:bodyPr>
          <a:lstStyle/>
          <a:p>
            <a:pPr algn="ctr"/>
            <a:r>
              <a:rPr lang="en-US" sz="4000" dirty="0" smtClean="0"/>
              <a:t>Continuous </a:t>
            </a:r>
            <a:r>
              <a:rPr lang="en-US" sz="4000" dirty="0"/>
              <a:t>f</a:t>
            </a:r>
            <a:r>
              <a:rPr lang="en-US" sz="4000" dirty="0" smtClean="0"/>
              <a:t>ormative </a:t>
            </a:r>
            <a:r>
              <a:rPr lang="en-US" sz="4000" dirty="0"/>
              <a:t>a</a:t>
            </a:r>
            <a:r>
              <a:rPr lang="en-US" sz="4000" dirty="0" smtClean="0"/>
              <a:t>ssessment &amp; virtual parking lot</a:t>
            </a:r>
            <a:endParaRPr lang="en-US" sz="4000" dirty="0"/>
          </a:p>
        </p:txBody>
      </p:sp>
      <p:sp>
        <p:nvSpPr>
          <p:cNvPr id="3" name="Content Placeholder 2"/>
          <p:cNvSpPr>
            <a:spLocks noGrp="1"/>
          </p:cNvSpPr>
          <p:nvPr>
            <p:ph idx="1"/>
          </p:nvPr>
        </p:nvSpPr>
        <p:spPr>
          <a:xfrm>
            <a:off x="457200" y="2438400"/>
            <a:ext cx="8458200" cy="3687763"/>
          </a:xfrm>
        </p:spPr>
        <p:txBody>
          <a:bodyPr/>
          <a:lstStyle/>
          <a:p>
            <a:pPr marL="0" indent="0" algn="ctr">
              <a:buNone/>
            </a:pPr>
            <a:r>
              <a:rPr lang="en-US" sz="4000" dirty="0" smtClean="0"/>
              <a:t>http</a:t>
            </a:r>
            <a:r>
              <a:rPr lang="en-US" sz="4000" dirty="0"/>
              <a:t>://</a:t>
            </a:r>
            <a:r>
              <a:rPr lang="en-US" sz="4000" dirty="0" err="1"/>
              <a:t>padlet.com</a:t>
            </a:r>
            <a:r>
              <a:rPr lang="en-US" sz="4000" dirty="0"/>
              <a:t>/wall/OVECSTLN0114</a:t>
            </a:r>
            <a:endParaRPr lang="en-US" sz="4000" dirty="0"/>
          </a:p>
        </p:txBody>
      </p:sp>
    </p:spTree>
    <p:extLst>
      <p:ext uri="{BB962C8B-B14F-4D97-AF65-F5344CB8AC3E}">
        <p14:creationId xmlns:p14="http://schemas.microsoft.com/office/powerpoint/2010/main" val="990336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a:t>
            </a:r>
            <a:r>
              <a:rPr lang="en-US" dirty="0"/>
              <a:t>N</a:t>
            </a:r>
            <a:r>
              <a:rPr lang="en-US" dirty="0" smtClean="0"/>
              <a:t>ovember evaluations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was the most valuable part of the day?</a:t>
            </a:r>
          </a:p>
          <a:p>
            <a:pPr marL="0" indent="0">
              <a:buNone/>
            </a:pPr>
            <a:r>
              <a:rPr lang="en-US" dirty="0"/>
              <a:t> </a:t>
            </a:r>
          </a:p>
          <a:p>
            <a:pPr lvl="1"/>
            <a:r>
              <a:rPr lang="en-US" dirty="0"/>
              <a:t>Working with similar content area teachers to discuss implementing the practices (most)</a:t>
            </a:r>
          </a:p>
          <a:p>
            <a:pPr lvl="1"/>
            <a:r>
              <a:rPr lang="en-US" dirty="0"/>
              <a:t>Practice deconstructing a PE</a:t>
            </a:r>
          </a:p>
          <a:p>
            <a:pPr lvl="1"/>
            <a:r>
              <a:rPr lang="en-US" dirty="0"/>
              <a:t>Establishing cell partners for networking</a:t>
            </a:r>
          </a:p>
          <a:p>
            <a:pPr lvl="0"/>
            <a:endParaRPr lang="en-US" dirty="0"/>
          </a:p>
        </p:txBody>
      </p:sp>
    </p:spTree>
    <p:extLst>
      <p:ext uri="{BB962C8B-B14F-4D97-AF65-F5344CB8AC3E}">
        <p14:creationId xmlns:p14="http://schemas.microsoft.com/office/powerpoint/2010/main" val="3374818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a:t>
            </a:r>
            <a:r>
              <a:rPr lang="en-US" dirty="0"/>
              <a:t>N</a:t>
            </a:r>
            <a:r>
              <a:rPr lang="en-US" dirty="0" smtClean="0"/>
              <a:t>ovember evaluations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suggestions do you have for the next meeting’s agenda?</a:t>
            </a:r>
          </a:p>
          <a:p>
            <a:pPr marL="0" indent="0">
              <a:buNone/>
            </a:pPr>
            <a:endParaRPr lang="en-US" dirty="0"/>
          </a:p>
          <a:p>
            <a:pPr lvl="1"/>
            <a:r>
              <a:rPr lang="en-US" dirty="0"/>
              <a:t>More time to work with mitochondrion (role alike) partners on unit refinement/development</a:t>
            </a:r>
          </a:p>
          <a:p>
            <a:pPr lvl="1"/>
            <a:r>
              <a:rPr lang="en-US" dirty="0"/>
              <a:t>Less </a:t>
            </a:r>
            <a:r>
              <a:rPr lang="en-US" dirty="0" err="1"/>
              <a:t>Stiggins</a:t>
            </a:r>
            <a:r>
              <a:rPr lang="en-US" dirty="0"/>
              <a:t>, more content</a:t>
            </a:r>
          </a:p>
          <a:p>
            <a:pPr lvl="1"/>
            <a:r>
              <a:rPr lang="en-US" dirty="0"/>
              <a:t>Working on integrating KCAS science with biology EOC requirements</a:t>
            </a:r>
          </a:p>
          <a:p>
            <a:pPr marL="0" lvl="0" indent="0">
              <a:buNone/>
            </a:pPr>
            <a:endParaRPr lang="en-US" dirty="0"/>
          </a:p>
        </p:txBody>
      </p:sp>
    </p:spTree>
    <p:extLst>
      <p:ext uri="{BB962C8B-B14F-4D97-AF65-F5344CB8AC3E}">
        <p14:creationId xmlns:p14="http://schemas.microsoft.com/office/powerpoint/2010/main" val="3973402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672</TotalTime>
  <Words>3017</Words>
  <Application>Microsoft Macintosh PowerPoint</Application>
  <PresentationFormat>On-screen Show (4:3)</PresentationFormat>
  <Paragraphs>554</Paragraphs>
  <Slides>58</Slides>
  <Notes>24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2" baseType="lpstr">
      <vt:lpstr>Office Theme</vt:lpstr>
      <vt:lpstr>2_Office Theme</vt:lpstr>
      <vt:lpstr>3_Office Theme</vt:lpstr>
      <vt:lpstr>Document</vt:lpstr>
      <vt:lpstr>PowerPoint Presentation</vt:lpstr>
      <vt:lpstr>Team Norms- Learning Forward</vt:lpstr>
      <vt:lpstr>Goals for the day</vt:lpstr>
      <vt:lpstr>Network Vision</vt:lpstr>
      <vt:lpstr>Building Capacity Around the 4 Pillars</vt:lpstr>
      <vt:lpstr>The Four Pillars of the content networks</vt:lpstr>
      <vt:lpstr>Continuous formative assessment &amp; virtual parking lot</vt:lpstr>
      <vt:lpstr>Follow up from November evaluations</vt:lpstr>
      <vt:lpstr>Follow up from November evaluations</vt:lpstr>
      <vt:lpstr>Follow up from November evaluations</vt:lpstr>
      <vt:lpstr>Sharing Redesigned Units</vt:lpstr>
      <vt:lpstr>PowerPoint Presentation</vt:lpstr>
      <vt:lpstr>Why learning targets?</vt:lpstr>
      <vt:lpstr>Clear Targets</vt:lpstr>
      <vt:lpstr>Clear Targets</vt:lpstr>
      <vt:lpstr>PowerPoint Presentation</vt:lpstr>
      <vt:lpstr>PowerPoint Presentation</vt:lpstr>
      <vt:lpstr>Attributes of Clear Targets</vt:lpstr>
      <vt:lpstr>Learning targets (are):     …as opposed to: </vt:lpstr>
      <vt:lpstr>The ultimate evaluation criteria for learning targets:</vt:lpstr>
      <vt:lpstr>Target vs Activity</vt:lpstr>
      <vt:lpstr>Target or Activity?</vt:lpstr>
      <vt:lpstr>Target or Activity</vt:lpstr>
      <vt:lpstr>Learning Target or Not? You Be the Judge</vt:lpstr>
      <vt:lpstr>Target Q &amp; A</vt:lpstr>
      <vt:lpstr>Why learning targets?</vt:lpstr>
      <vt:lpstr>The ultimate evaluation criteria for learning targets:</vt:lpstr>
      <vt:lpstr> Put on your hard hats!   Zone A     head!          </vt:lpstr>
      <vt:lpstr>If our  targets are aligned, we should be able to identify the PE!</vt:lpstr>
      <vt:lpstr>PowerPoint Presentation</vt:lpstr>
      <vt:lpstr>Partner Reconstruction</vt:lpstr>
      <vt:lpstr> Be a critical (but kind) friend! Push back when needed in order to move our learning forward! </vt:lpstr>
      <vt:lpstr>PowerPoint Presentation</vt:lpstr>
      <vt:lpstr>PowerPoint Presentation</vt:lpstr>
      <vt:lpstr>Lunch</vt:lpstr>
      <vt:lpstr>PowerPoint Presentation</vt:lpstr>
      <vt:lpstr>Key Characteristics of Assessment Literacy</vt:lpstr>
      <vt:lpstr>Key 3:  Sound Assessment Design</vt:lpstr>
      <vt:lpstr>PowerPoint Presentation</vt:lpstr>
      <vt:lpstr>Classroom Assessment Strategies</vt:lpstr>
      <vt:lpstr>Classroom Assessment Strategies</vt:lpstr>
      <vt:lpstr>Classroom Assessment Strategies</vt:lpstr>
      <vt:lpstr>Classroom Assessment Strategies</vt:lpstr>
      <vt:lpstr>Classroom Assessment Strategies</vt:lpstr>
      <vt:lpstr>So now what?</vt:lpstr>
      <vt:lpstr>Target/Method Match</vt:lpstr>
      <vt:lpstr>Target/Method Match</vt:lpstr>
      <vt:lpstr>Target/Method Match</vt:lpstr>
      <vt:lpstr>Developing Assessments  for  Next Generation Science Standards</vt:lpstr>
      <vt:lpstr>Assessment to Demonstrate Learning Did We Hit the Mark?</vt:lpstr>
      <vt:lpstr>PowerPoint Presentation</vt:lpstr>
      <vt:lpstr>PowerPoint Presentation</vt:lpstr>
      <vt:lpstr>Say Something Protocol</vt:lpstr>
      <vt:lpstr>PowerPoint Presentation</vt:lpstr>
      <vt:lpstr>PowerPoint Presentation</vt:lpstr>
      <vt:lpstr>Meeting dates</vt:lpstr>
      <vt:lpstr>Taking it back  (sharing the love)</vt:lpstr>
      <vt:lpstr>Follow up</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STAFF</cp:lastModifiedBy>
  <cp:revision>99</cp:revision>
  <cp:lastPrinted>2014-01-29T13:20:22Z</cp:lastPrinted>
  <dcterms:created xsi:type="dcterms:W3CDTF">2013-11-11T19:08:16Z</dcterms:created>
  <dcterms:modified xsi:type="dcterms:W3CDTF">2014-01-29T13:35:21Z</dcterms:modified>
</cp:coreProperties>
</file>