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3"/>
  </p:notesMasterIdLst>
  <p:handoutMasterIdLst>
    <p:handoutMasterId r:id="rId34"/>
  </p:handoutMasterIdLst>
  <p:sldIdLst>
    <p:sldId id="322" r:id="rId3"/>
    <p:sldId id="283" r:id="rId4"/>
    <p:sldId id="305" r:id="rId5"/>
    <p:sldId id="309" r:id="rId6"/>
    <p:sldId id="308" r:id="rId7"/>
    <p:sldId id="306" r:id="rId8"/>
    <p:sldId id="261" r:id="rId9"/>
    <p:sldId id="321" r:id="rId10"/>
    <p:sldId id="320" r:id="rId11"/>
    <p:sldId id="319" r:id="rId12"/>
    <p:sldId id="325" r:id="rId13"/>
    <p:sldId id="323" r:id="rId14"/>
    <p:sldId id="311" r:id="rId15"/>
    <p:sldId id="326" r:id="rId16"/>
    <p:sldId id="318" r:id="rId17"/>
    <p:sldId id="312" r:id="rId18"/>
    <p:sldId id="290" r:id="rId19"/>
    <p:sldId id="291" r:id="rId20"/>
    <p:sldId id="324" r:id="rId21"/>
    <p:sldId id="328" r:id="rId22"/>
    <p:sldId id="296" r:id="rId23"/>
    <p:sldId id="297" r:id="rId24"/>
    <p:sldId id="298" r:id="rId25"/>
    <p:sldId id="299" r:id="rId26"/>
    <p:sldId id="295" r:id="rId27"/>
    <p:sldId id="317" r:id="rId28"/>
    <p:sldId id="313" r:id="rId29"/>
    <p:sldId id="304" r:id="rId30"/>
    <p:sldId id="288" r:id="rId31"/>
    <p:sldId id="314"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434" autoAdjust="0"/>
  </p:normalViewPr>
  <p:slideViewPr>
    <p:cSldViewPr>
      <p:cViewPr varScale="1">
        <p:scale>
          <a:sx n="68" d="100"/>
          <a:sy n="68" d="100"/>
        </p:scale>
        <p:origin x="96" y="21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10/21/2015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10/21/2015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687388" y="1143000"/>
            <a:ext cx="5483225"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4" name="Shape 13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1" i="0" u="none" strike="noStrike" cap="none" baseline="0">
              <a:solidFill>
                <a:schemeClr val="dk1"/>
              </a:solidFill>
              <a:latin typeface="Arial"/>
              <a:ea typeface="Arial"/>
              <a:cs typeface="Arial"/>
              <a:sym typeface="Arial"/>
            </a:endParaRPr>
          </a:p>
        </p:txBody>
      </p:sp>
      <p:sp>
        <p:nvSpPr>
          <p:cNvPr id="135" name="Shape 13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Verdana"/>
                <a:ea typeface="Verdana"/>
                <a:cs typeface="Verdana"/>
                <a:sym typeface="Verdana"/>
              </a:rPr>
              <a:t>5</a:t>
            </a:fld>
            <a:endParaRPr lang="en-US" sz="1200" b="0" i="0" u="none" strike="noStrike" cap="none" baseline="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83392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687388" y="1143000"/>
            <a:ext cx="5483225"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5" name="Shape 1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036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93" name="Shape 193"/>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52611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a:t>17</a:t>
            </a:fld>
            <a:endParaRPr lang="en-US" dirty="0"/>
          </a:p>
        </p:txBody>
      </p:sp>
    </p:spTree>
    <p:extLst>
      <p:ext uri="{BB962C8B-B14F-4D97-AF65-F5344CB8AC3E}">
        <p14:creationId xmlns:p14="http://schemas.microsoft.com/office/powerpoint/2010/main" val="219932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a:t>18</a:t>
            </a:fld>
            <a:endParaRPr lang="en-US" dirty="0"/>
          </a:p>
        </p:txBody>
      </p:sp>
    </p:spTree>
    <p:extLst>
      <p:ext uri="{BB962C8B-B14F-4D97-AF65-F5344CB8AC3E}">
        <p14:creationId xmlns:p14="http://schemas.microsoft.com/office/powerpoint/2010/main" val="45002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21</a:t>
            </a:fld>
            <a:endParaRPr lang="en-US" dirty="0"/>
          </a:p>
        </p:txBody>
      </p:sp>
    </p:spTree>
    <p:extLst>
      <p:ext uri="{BB962C8B-B14F-4D97-AF65-F5344CB8AC3E}">
        <p14:creationId xmlns:p14="http://schemas.microsoft.com/office/powerpoint/2010/main" val="413266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02D10-FE6D-4540-84EF-487FFB60902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89779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10/21/2015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10/21/2015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10/21/2015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10/21/2015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10/21/2015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10/21/2015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10/21/2015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10/21/2015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10/21/2015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10/21/2015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10/21/2015</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teachingchannel.org/videos/cross-discipline-lesson-achiev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ovecsln.weebly.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westkyleadershipnetworks.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smtClean="0"/>
              <a:t>Show me the evidence!! </a:t>
            </a:r>
            <a:endParaRPr lang="en-US" sz="4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212" y="1828800"/>
            <a:ext cx="10553700" cy="3195851"/>
          </a:xfrm>
          <a:prstGeom prst="rect">
            <a:avLst/>
          </a:prstGeom>
        </p:spPr>
      </p:pic>
    </p:spTree>
    <p:extLst>
      <p:ext uri="{BB962C8B-B14F-4D97-AF65-F5344CB8AC3E}">
        <p14:creationId xmlns:p14="http://schemas.microsoft.com/office/powerpoint/2010/main" val="35844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4413" y="305119"/>
            <a:ext cx="8534400" cy="1020762"/>
          </a:xfrm>
        </p:spPr>
        <p:txBody>
          <a:bodyPr>
            <a:noAutofit/>
          </a:bodyPr>
          <a:lstStyle/>
          <a:p>
            <a:pPr algn="ctr"/>
            <a:r>
              <a:rPr lang="en-US" sz="3600" dirty="0"/>
              <a:t>https://todaysmeet.com/OCTSTLN</a:t>
            </a:r>
            <a:br>
              <a:rPr lang="en-US" sz="3600" dirty="0"/>
            </a:br>
            <a:endParaRPr lang="en-US" sz="3600" dirty="0"/>
          </a:p>
        </p:txBody>
      </p:sp>
      <p:sp>
        <p:nvSpPr>
          <p:cNvPr id="3" name="TextBox 2"/>
          <p:cNvSpPr txBox="1"/>
          <p:nvPr/>
        </p:nvSpPr>
        <p:spPr>
          <a:xfrm>
            <a:off x="2284413" y="2819400"/>
            <a:ext cx="8534400" cy="2529923"/>
          </a:xfrm>
          <a:prstGeom prst="rect">
            <a:avLst/>
          </a:prstGeom>
          <a:noFill/>
        </p:spPr>
        <p:txBody>
          <a:bodyPr wrap="square" rtlCol="0">
            <a:spAutoFit/>
          </a:bodyPr>
          <a:lstStyle/>
          <a:p>
            <a:pPr>
              <a:lnSpc>
                <a:spcPct val="90000"/>
              </a:lnSpc>
            </a:pPr>
            <a:r>
              <a:rPr lang="en-US" sz="4400" dirty="0" smtClean="0"/>
              <a:t>Log into TODAY’S MEET and post  the Pluses </a:t>
            </a:r>
            <a:r>
              <a:rPr lang="en-US" sz="4400" dirty="0"/>
              <a:t>(</a:t>
            </a:r>
            <a:r>
              <a:rPr lang="en-US" sz="4400" dirty="0" smtClean="0"/>
              <a:t>positives) </a:t>
            </a:r>
            <a:r>
              <a:rPr lang="en-US" sz="4400" dirty="0" smtClean="0"/>
              <a:t>for this task and the Deltas(things you would like </a:t>
            </a:r>
            <a:r>
              <a:rPr lang="en-US" sz="4400" dirty="0"/>
              <a:t>to </a:t>
            </a:r>
            <a:r>
              <a:rPr lang="en-US" sz="4400" dirty="0" smtClean="0"/>
              <a:t>change).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012" y="1476895"/>
            <a:ext cx="3276600" cy="1210246"/>
          </a:xfrm>
          <a:prstGeom prst="rect">
            <a:avLst/>
          </a:prstGeom>
        </p:spPr>
      </p:pic>
    </p:spTree>
    <p:extLst>
      <p:ext uri="{BB962C8B-B14F-4D97-AF65-F5344CB8AC3E}">
        <p14:creationId xmlns:p14="http://schemas.microsoft.com/office/powerpoint/2010/main" val="837178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042" y="457200"/>
            <a:ext cx="9848969" cy="6019800"/>
          </a:xfrm>
          <a:prstGeom prst="rect">
            <a:avLst/>
          </a:prstGeom>
        </p:spPr>
      </p:pic>
    </p:spTree>
    <p:extLst>
      <p:ext uri="{BB962C8B-B14F-4D97-AF65-F5344CB8AC3E}">
        <p14:creationId xmlns:p14="http://schemas.microsoft.com/office/powerpoint/2010/main" val="1050067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600200"/>
            <a:ext cx="11353800" cy="5257800"/>
          </a:xfrm>
        </p:spPr>
        <p:txBody>
          <a:bodyPr>
            <a:normAutofit fontScale="90000"/>
          </a:bodyPr>
          <a:lstStyle/>
          <a:p>
            <a:r>
              <a:rPr lang="en-US" sz="4000" b="1" u="sng" dirty="0"/>
              <a:t>06-PS1-4</a:t>
            </a:r>
            <a:r>
              <a:rPr lang="en-US" sz="4000" b="1" dirty="0"/>
              <a:t>. </a:t>
            </a:r>
            <a:r>
              <a:rPr lang="en-US" dirty="0" smtClean="0"/>
              <a:t/>
            </a:r>
            <a:br>
              <a:rPr lang="en-US" dirty="0" smtClean="0"/>
            </a:br>
            <a:r>
              <a:rPr lang="en-US" b="1" dirty="0" smtClean="0"/>
              <a:t>Develop </a:t>
            </a:r>
            <a:r>
              <a:rPr lang="en-US" b="1" dirty="0"/>
              <a:t>a model that predicts and describes changes in particle motion, temperature, and state of a pure substance when thermal energy is added or removed</a:t>
            </a:r>
            <a:r>
              <a:rPr lang="en-US" dirty="0"/>
              <a:t>. </a:t>
            </a:r>
            <a:r>
              <a:rPr lang="en-US" dirty="0">
                <a:solidFill>
                  <a:srgbClr val="FF0000"/>
                </a:solidFill>
              </a:rPr>
              <a:t>[</a:t>
            </a:r>
            <a:r>
              <a:rPr lang="en-US" i="1" dirty="0">
                <a:solidFill>
                  <a:srgbClr val="FF0000"/>
                </a:solidFill>
              </a:rPr>
              <a:t>Clarification Statement: Emphasis is on qualitative molecular-level models of solids, liquids, and gases to show that adding or removing thermal energy increases or decreases kinetic energy of the particles until a change of state occurs. Examples of models could include drawings and diagrams. Examples of particles could include molecules or inert atoms. Examples of pure substances could include water, carbon dioxide, and helium.</a:t>
            </a:r>
            <a:r>
              <a:rPr lang="en-US" dirty="0">
                <a:solidFill>
                  <a:srgbClr val="FF0000"/>
                </a:solidFill>
              </a:rPr>
              <a:t>]</a:t>
            </a:r>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2154686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l="-44632" r="-44632"/>
          <a:stretch>
            <a:fillRect/>
          </a:stretch>
        </p:blipFill>
        <p:spPr>
          <a:xfrm>
            <a:off x="-306388" y="990600"/>
            <a:ext cx="8860058" cy="4681345"/>
          </a:xfrm>
        </p:spPr>
      </p:pic>
      <p:sp>
        <p:nvSpPr>
          <p:cNvPr id="5" name="TextBox 4"/>
          <p:cNvSpPr txBox="1"/>
          <p:nvPr/>
        </p:nvSpPr>
        <p:spPr>
          <a:xfrm>
            <a:off x="7632388" y="2012477"/>
            <a:ext cx="2372109" cy="3083921"/>
          </a:xfrm>
          <a:prstGeom prst="rect">
            <a:avLst/>
          </a:prstGeom>
          <a:solidFill>
            <a:srgbClr val="C9170C"/>
          </a:solidFill>
        </p:spPr>
        <p:txBody>
          <a:bodyPr wrap="square" rtlCol="0">
            <a:spAutoFit/>
          </a:bodyPr>
          <a:lstStyle/>
          <a:p>
            <a:pPr marL="342900" indent="-342900">
              <a:lnSpc>
                <a:spcPct val="90000"/>
              </a:lnSpc>
              <a:buFont typeface="Arial" panose="020B0604020202020204" pitchFamily="34" charset="0"/>
              <a:buChar char="•"/>
            </a:pPr>
            <a:r>
              <a:rPr lang="en-US" sz="2400" dirty="0" smtClean="0"/>
              <a:t>Use sticky note to provide </a:t>
            </a:r>
            <a:r>
              <a:rPr lang="en-US" sz="2400" dirty="0"/>
              <a:t>ideas for phenomenon/problems related to performance expectations</a:t>
            </a:r>
            <a:endParaRPr lang="en-US" sz="2400" dirty="0"/>
          </a:p>
        </p:txBody>
      </p:sp>
    </p:spTree>
    <p:extLst>
      <p:ext uri="{BB962C8B-B14F-4D97-AF65-F5344CB8AC3E}">
        <p14:creationId xmlns:p14="http://schemas.microsoft.com/office/powerpoint/2010/main" val="339301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6</a:t>
            </a:r>
            <a:r>
              <a:rPr lang="en-US" b="1" baseline="30000" dirty="0" smtClean="0"/>
              <a:t>th</a:t>
            </a:r>
            <a:r>
              <a:rPr lang="en-US" b="1" dirty="0" smtClean="0"/>
              <a:t> Grade Task Analysis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931" y="1752600"/>
            <a:ext cx="8726118" cy="4734543"/>
          </a:xfrm>
          <a:prstGeom prst="rect">
            <a:avLst/>
          </a:prstGeom>
        </p:spPr>
      </p:pic>
    </p:spTree>
    <p:extLst>
      <p:ext uri="{BB962C8B-B14F-4D97-AF65-F5344CB8AC3E}">
        <p14:creationId xmlns:p14="http://schemas.microsoft.com/office/powerpoint/2010/main" val="783431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Task Analysis</a:t>
            </a:r>
            <a:endParaRPr lang="en-US" sz="4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2" y="1447800"/>
            <a:ext cx="9554855" cy="5125165"/>
          </a:xfrm>
          <a:prstGeom prst="rect">
            <a:avLst/>
          </a:prstGeom>
        </p:spPr>
      </p:pic>
    </p:spTree>
    <p:extLst>
      <p:ext uri="{BB962C8B-B14F-4D97-AF65-F5344CB8AC3E}">
        <p14:creationId xmlns:p14="http://schemas.microsoft.com/office/powerpoint/2010/main" val="4294773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30373" y="764711"/>
            <a:ext cx="5471933" cy="5471933"/>
          </a:xfrm>
          <a:prstGeom prst="rect">
            <a:avLst/>
          </a:prstGeom>
        </p:spPr>
      </p:pic>
    </p:spTree>
    <p:extLst>
      <p:ext uri="{BB962C8B-B14F-4D97-AF65-F5344CB8AC3E}">
        <p14:creationId xmlns:p14="http://schemas.microsoft.com/office/powerpoint/2010/main" val="11151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96553" y="0"/>
            <a:ext cx="7772400" cy="14700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500" dirty="0" smtClean="0">
                <a:solidFill>
                  <a:srgbClr val="FFFFFF"/>
                </a:solidFill>
                <a:latin typeface="Times New Roman"/>
                <a:cs typeface="Times New Roman"/>
              </a:rPr>
              <a:t>Connections from September. . .</a:t>
            </a:r>
            <a:endParaRPr lang="en-US" sz="4500" dirty="0">
              <a:solidFill>
                <a:srgbClr val="FFFFFF"/>
              </a:solidFill>
              <a:latin typeface="Times New Roman"/>
              <a:cs typeface="Times New Roman"/>
            </a:endParaRPr>
          </a:p>
        </p:txBody>
      </p:sp>
      <p:sp>
        <p:nvSpPr>
          <p:cNvPr id="4" name="TextBox 3"/>
          <p:cNvSpPr txBox="1"/>
          <p:nvPr/>
        </p:nvSpPr>
        <p:spPr>
          <a:xfrm>
            <a:off x="989012" y="1676400"/>
            <a:ext cx="9729787" cy="4770537"/>
          </a:xfrm>
          <a:prstGeom prst="rect">
            <a:avLst/>
          </a:prstGeom>
          <a:noFill/>
        </p:spPr>
        <p:txBody>
          <a:bodyPr wrap="square" rtlCol="0" anchor="t">
            <a:spAutoFit/>
          </a:bodyPr>
          <a:lstStyle/>
          <a:p>
            <a:r>
              <a:rPr lang="en-US" sz="3200" b="1" dirty="0" smtClean="0">
                <a:solidFill>
                  <a:srgbClr val="FFFFFF"/>
                </a:solidFill>
                <a:latin typeface="Times New Roman" charset="0"/>
                <a:cs typeface="Times New Roman"/>
              </a:rPr>
              <a:t>6. My </a:t>
            </a:r>
            <a:r>
              <a:rPr lang="en-US" sz="3200" b="1" dirty="0">
                <a:solidFill>
                  <a:srgbClr val="FFFFFF"/>
                </a:solidFill>
                <a:latin typeface="Times New Roman" charset="0"/>
                <a:cs typeface="Times New Roman"/>
              </a:rPr>
              <a:t>District Leadership Team meets regularly to reflect on and refine our plan for scaling and sustaining highly effective teaching, learning and assessment practices district-wide based on new learning and relevant </a:t>
            </a:r>
            <a:r>
              <a:rPr lang="en-US" sz="3200" b="1" dirty="0" smtClean="0">
                <a:solidFill>
                  <a:srgbClr val="FFFFFF"/>
                </a:solidFill>
                <a:latin typeface="Times New Roman" charset="0"/>
                <a:cs typeface="Times New Roman"/>
              </a:rPr>
              <a:t>information/data</a:t>
            </a:r>
            <a:r>
              <a:rPr lang="en-US" sz="3200" b="1" dirty="0">
                <a:solidFill>
                  <a:srgbClr val="FFFFFF"/>
                </a:solidFill>
                <a:latin typeface="Times New Roman" charset="0"/>
                <a:cs typeface="Times New Roman"/>
              </a:rPr>
              <a:t>.</a:t>
            </a:r>
          </a:p>
          <a:p>
            <a:endParaRPr lang="en-US" sz="2800" b="1" dirty="0">
              <a:solidFill>
                <a:srgbClr val="FFFFFF"/>
              </a:solidFill>
              <a:latin typeface="Times New Roman"/>
              <a:cs typeface="Times New Roman"/>
            </a:endParaRPr>
          </a:p>
          <a:p>
            <a:pPr algn="ctr"/>
            <a:endParaRPr lang="en-US" sz="2800" b="1" dirty="0">
              <a:solidFill>
                <a:srgbClr val="FFFFFF"/>
              </a:solidFill>
              <a:latin typeface="Times New Roman"/>
              <a:cs typeface="Times New Roman"/>
            </a:endParaRPr>
          </a:p>
          <a:p>
            <a:pPr algn="ctr"/>
            <a:r>
              <a:rPr lang="en-US" sz="4400" b="1" dirty="0" smtClean="0">
                <a:solidFill>
                  <a:srgbClr val="FFFFFF"/>
                </a:solidFill>
                <a:latin typeface="Times New Roman"/>
                <a:cs typeface="Times New Roman"/>
              </a:rPr>
              <a:t>ISLN  </a:t>
            </a:r>
            <a:r>
              <a:rPr lang="en-US" sz="4400" b="1" dirty="0">
                <a:solidFill>
                  <a:srgbClr val="FFFFFF"/>
                </a:solidFill>
                <a:latin typeface="Times New Roman"/>
                <a:cs typeface="Times New Roman"/>
              </a:rPr>
              <a:t>4.2    </a:t>
            </a:r>
            <a:r>
              <a:rPr lang="en-US" sz="4400" b="1" dirty="0" smtClean="0">
                <a:solidFill>
                  <a:srgbClr val="FFFFFF"/>
                </a:solidFill>
                <a:latin typeface="Times New Roman"/>
                <a:cs typeface="Times New Roman"/>
              </a:rPr>
              <a:t>  </a:t>
            </a:r>
            <a:r>
              <a:rPr lang="en-US" sz="4400" b="1" dirty="0">
                <a:solidFill>
                  <a:srgbClr val="FFFFFF"/>
                </a:solidFill>
                <a:latin typeface="Times New Roman"/>
                <a:cs typeface="Times New Roman"/>
              </a:rPr>
              <a:t>STLN   </a:t>
            </a:r>
            <a:r>
              <a:rPr lang="en-US" sz="4400" b="1" dirty="0" smtClean="0">
                <a:solidFill>
                  <a:srgbClr val="FFFFFF"/>
                </a:solidFill>
                <a:latin typeface="Times New Roman"/>
                <a:cs typeface="Times New Roman"/>
              </a:rPr>
              <a:t>2.9     SSTLN </a:t>
            </a:r>
            <a:r>
              <a:rPr lang="en-US" sz="4400" b="1" dirty="0">
                <a:solidFill>
                  <a:srgbClr val="FFFFFF"/>
                </a:solidFill>
                <a:latin typeface="Times New Roman"/>
                <a:cs typeface="Times New Roman"/>
              </a:rPr>
              <a:t>2.7</a:t>
            </a:r>
          </a:p>
          <a:p>
            <a:endParaRPr lang="en-US" sz="4400" b="1" dirty="0">
              <a:solidFill>
                <a:srgbClr val="FFFFFF"/>
              </a:solidFill>
              <a:latin typeface="Times New Roman"/>
              <a:cs typeface="Times New Roman"/>
            </a:endParaRPr>
          </a:p>
        </p:txBody>
      </p:sp>
      <p:sp>
        <p:nvSpPr>
          <p:cNvPr id="6" name="Rectangle 5"/>
          <p:cNvSpPr/>
          <p:nvPr/>
        </p:nvSpPr>
        <p:spPr>
          <a:xfrm>
            <a:off x="5973225"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p:cNvSpPr/>
          <p:nvPr/>
        </p:nvSpPr>
        <p:spPr>
          <a:xfrm>
            <a:off x="5978835" y="3244334"/>
            <a:ext cx="23115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11499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325562"/>
          </a:xfrm>
        </p:spPr>
        <p:txBody>
          <a:bodyPr>
            <a:noAutofit/>
          </a:bodyPr>
          <a:lstStyle/>
          <a:p>
            <a:r>
              <a:rPr lang="en-US" sz="2800" b="1" i="1" u="sng" dirty="0">
                <a:latin typeface="Calibri" charset="0"/>
              </a:rPr>
              <a:t>What questions</a:t>
            </a:r>
            <a:r>
              <a:rPr lang="en-US" sz="2800" b="1" i="1" dirty="0">
                <a:latin typeface="Calibri" charset="0"/>
              </a:rPr>
              <a:t> do you still have related to your district leadership team’s capacity to implement KAS within the context of highly effective teaching, learning and assessment practices?</a:t>
            </a:r>
          </a:p>
        </p:txBody>
      </p:sp>
      <p:sp>
        <p:nvSpPr>
          <p:cNvPr id="3" name="Content Placeholder 2"/>
          <p:cNvSpPr>
            <a:spLocks noGrp="1"/>
          </p:cNvSpPr>
          <p:nvPr>
            <p:ph idx="1"/>
          </p:nvPr>
        </p:nvSpPr>
        <p:spPr>
          <a:xfrm>
            <a:off x="1522414" y="1600200"/>
            <a:ext cx="9144000" cy="4648200"/>
          </a:xfrm>
        </p:spPr>
        <p:txBody>
          <a:bodyPr vert="horz" lIns="91440" tIns="45720" rIns="91440" bIns="45720" rtlCol="0" anchor="t">
            <a:normAutofit fontScale="25000" lnSpcReduction="20000"/>
          </a:bodyPr>
          <a:lstStyle/>
          <a:p>
            <a:r>
              <a:rPr lang="en-US" sz="800" dirty="0">
                <a:solidFill>
                  <a:srgbClr val="000000"/>
                </a:solidFill>
                <a:latin typeface="Calibri" charset="0"/>
                <a:sym typeface="Wingdings" charset="0"/>
              </a:rPr>
              <a:t>-What is my district leadership team doing?  Who is on my district leadership team?</a:t>
            </a:r>
          </a:p>
          <a:p>
            <a:pPr marL="0" indent="0" algn="ctr">
              <a:buNone/>
            </a:pPr>
            <a:r>
              <a:rPr lang="en-US" sz="11200" dirty="0" smtClean="0">
                <a:solidFill>
                  <a:srgbClr val="FFFFFF"/>
                </a:solidFill>
                <a:latin typeface="Calibri" charset="0"/>
                <a:sym typeface="Wingdings" charset="0"/>
              </a:rPr>
              <a:t>Science Network</a:t>
            </a:r>
          </a:p>
          <a:p>
            <a:r>
              <a:rPr lang="en-US" sz="11200" dirty="0" smtClean="0">
                <a:solidFill>
                  <a:srgbClr val="FFFFFF"/>
                </a:solidFill>
                <a:latin typeface="Calibri" charset="0"/>
                <a:sym typeface="Wingdings" charset="0"/>
              </a:rPr>
              <a:t>We </a:t>
            </a:r>
            <a:r>
              <a:rPr lang="en-US" sz="11200" dirty="0">
                <a:solidFill>
                  <a:srgbClr val="FFFFFF"/>
                </a:solidFill>
                <a:latin typeface="Calibri" charset="0"/>
                <a:sym typeface="Wingdings" charset="0"/>
              </a:rPr>
              <a:t>need help spreading this across our whole district.</a:t>
            </a:r>
          </a:p>
          <a:p>
            <a:r>
              <a:rPr lang="en-US" sz="11200" dirty="0" smtClean="0">
                <a:solidFill>
                  <a:srgbClr val="FFFFFF"/>
                </a:solidFill>
                <a:latin typeface="Calibri" charset="0"/>
                <a:sym typeface="Wingdings" charset="0"/>
              </a:rPr>
              <a:t>I </a:t>
            </a:r>
            <a:r>
              <a:rPr lang="en-US" sz="11200" dirty="0">
                <a:solidFill>
                  <a:srgbClr val="FFFFFF"/>
                </a:solidFill>
                <a:latin typeface="Calibri" charset="0"/>
                <a:sym typeface="Wingdings" charset="0"/>
              </a:rPr>
              <a:t>can take back resources and strategies, but I’m a little concerned about doing that since I’ve never met with our DLT.</a:t>
            </a:r>
          </a:p>
          <a:p>
            <a:r>
              <a:rPr lang="en-US" sz="11200" dirty="0" smtClean="0">
                <a:solidFill>
                  <a:srgbClr val="FFFFFF"/>
                </a:solidFill>
                <a:latin typeface="Calibri" charset="0"/>
                <a:sym typeface="Wingdings" charset="0"/>
              </a:rPr>
              <a:t>What </a:t>
            </a:r>
            <a:r>
              <a:rPr lang="en-US" sz="11200" dirty="0">
                <a:solidFill>
                  <a:srgbClr val="FFFFFF"/>
                </a:solidFill>
                <a:latin typeface="Calibri" charset="0"/>
                <a:sym typeface="Wingdings" charset="0"/>
              </a:rPr>
              <a:t>is my role for my district?</a:t>
            </a:r>
          </a:p>
          <a:p>
            <a:r>
              <a:rPr lang="en-US" sz="11200" dirty="0" smtClean="0">
                <a:solidFill>
                  <a:srgbClr val="FFFFFF"/>
                </a:solidFill>
                <a:latin typeface="Calibri" charset="0"/>
                <a:sym typeface="Wingdings" charset="0"/>
              </a:rPr>
              <a:t>How </a:t>
            </a:r>
            <a:r>
              <a:rPr lang="en-US" sz="11200" dirty="0">
                <a:solidFill>
                  <a:srgbClr val="FFFFFF"/>
                </a:solidFill>
                <a:latin typeface="Calibri" charset="0"/>
                <a:sym typeface="Wingdings" charset="0"/>
              </a:rPr>
              <a:t>will our DLT guarantee the standards are carried out?</a:t>
            </a:r>
          </a:p>
          <a:p>
            <a:r>
              <a:rPr lang="en-US" sz="11200" dirty="0" smtClean="0">
                <a:solidFill>
                  <a:srgbClr val="FFFFFF"/>
                </a:solidFill>
                <a:latin typeface="Calibri" charset="0"/>
                <a:sym typeface="Wingdings" charset="0"/>
              </a:rPr>
              <a:t>How </a:t>
            </a:r>
            <a:r>
              <a:rPr lang="en-US" sz="11200" dirty="0">
                <a:solidFill>
                  <a:srgbClr val="FFFFFF"/>
                </a:solidFill>
                <a:latin typeface="Calibri" charset="0"/>
                <a:sym typeface="Wingdings" charset="0"/>
              </a:rPr>
              <a:t>can I help others in my district with NGSS?</a:t>
            </a:r>
          </a:p>
          <a:p>
            <a:r>
              <a:rPr lang="en-US" sz="11200" dirty="0" smtClean="0">
                <a:solidFill>
                  <a:srgbClr val="FFFFFF"/>
                </a:solidFill>
                <a:latin typeface="Calibri" charset="0"/>
              </a:rPr>
              <a:t>What </a:t>
            </a:r>
            <a:r>
              <a:rPr lang="en-US" sz="11200" dirty="0">
                <a:solidFill>
                  <a:srgbClr val="FFFFFF"/>
                </a:solidFill>
                <a:latin typeface="Calibri" charset="0"/>
              </a:rPr>
              <a:t>do they expect us to do on/within the district this last year?</a:t>
            </a:r>
          </a:p>
          <a:p>
            <a:pPr algn="ctr"/>
            <a:r>
              <a:rPr lang="en-US" sz="4800" dirty="0" smtClean="0">
                <a:solidFill>
                  <a:srgbClr val="000000"/>
                </a:solidFill>
                <a:latin typeface="Calibri" charset="0"/>
              </a:rPr>
              <a:t> </a:t>
            </a:r>
            <a:endParaRPr lang="en-US" sz="4800" dirty="0">
              <a:solidFill>
                <a:srgbClr val="000000"/>
              </a:solidFill>
              <a:latin typeface="Calibri" charset="0"/>
            </a:endParaRPr>
          </a:p>
          <a:p>
            <a:r>
              <a:rPr lang="en-US" sz="4800" dirty="0">
                <a:solidFill>
                  <a:srgbClr val="000000"/>
                </a:solidFill>
                <a:latin typeface="Calibri" charset="0"/>
              </a:rPr>
              <a:t>                                                                    </a:t>
            </a:r>
          </a:p>
          <a:p>
            <a:endParaRPr lang="en-US" dirty="0"/>
          </a:p>
        </p:txBody>
      </p:sp>
    </p:spTree>
    <p:extLst>
      <p:ext uri="{BB962C8B-B14F-4D97-AF65-F5344CB8AC3E}">
        <p14:creationId xmlns:p14="http://schemas.microsoft.com/office/powerpoint/2010/main" val="394290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PLC’s Example Agenda</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3" y="1320018"/>
            <a:ext cx="11235582" cy="5638800"/>
          </a:xfrm>
          <a:prstGeom prst="rect">
            <a:avLst/>
          </a:prstGeom>
        </p:spPr>
      </p:pic>
    </p:spTree>
    <p:extLst>
      <p:ext uri="{BB962C8B-B14F-4D97-AF65-F5344CB8AC3E}">
        <p14:creationId xmlns:p14="http://schemas.microsoft.com/office/powerpoint/2010/main" val="3758914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4212" y="457200"/>
            <a:ext cx="10439400" cy="5370701"/>
          </a:xfrm>
          <a:prstGeom prst="rect">
            <a:avLst/>
          </a:prstGeom>
        </p:spPr>
        <p:txBody>
          <a:bodyPr wrap="square">
            <a:spAutoFit/>
          </a:bodyPr>
          <a:lstStyle/>
          <a:p>
            <a:pPr algn="ctr"/>
            <a:r>
              <a:rPr lang="en-US" sz="6000" b="1" dirty="0" smtClean="0">
                <a:ln w="11430"/>
                <a:solidFill>
                  <a:srgbClr val="FFFF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What </a:t>
            </a:r>
            <a:r>
              <a:rPr lang="en-US" sz="6000" b="1" dirty="0" smtClean="0">
                <a:ln w="11430"/>
                <a:solidFill>
                  <a:srgbClr val="FFFF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is good practice? How do you know?</a:t>
            </a:r>
            <a:endParaRPr lang="en-US" sz="6000" b="1" dirty="0">
              <a:ln w="11430"/>
              <a:solidFill>
                <a:srgbClr val="FFFF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en-US" sz="4500" b="1" dirty="0" smtClean="0">
              <a:ln w="11430"/>
              <a:solidFill>
                <a:srgbClr val="FFFF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en-US" sz="4500" b="1" dirty="0" smtClean="0">
                <a:ln w="11430"/>
                <a:solidFill>
                  <a:srgbClr val="FFFF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5400" b="1" dirty="0" smtClean="0">
                <a:ln w="11430"/>
                <a:solidFill>
                  <a:srgbClr val="FFFF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OVEC STLN </a:t>
            </a:r>
          </a:p>
          <a:p>
            <a:pPr algn="ctr"/>
            <a:r>
              <a:rPr lang="en-US" sz="5400" b="1" dirty="0" smtClean="0">
                <a:ln w="11430"/>
                <a:solidFill>
                  <a:srgbClr val="FFFF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October 22, 2015</a:t>
            </a:r>
            <a:endParaRPr lang="en-US" sz="5400" b="1" dirty="0">
              <a:ln w="11430"/>
              <a:solidFill>
                <a:srgbClr val="FFFF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en-US" sz="3500" b="1" dirty="0" smtClean="0">
              <a:ln w="11430"/>
              <a:solidFill>
                <a:srgbClr val="FFFF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endParaRPr lang="en-US" sz="3500" b="1" dirty="0" smtClean="0">
              <a:ln w="11430"/>
              <a:solidFill>
                <a:srgbClr val="FFFF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2812" y="1600200"/>
            <a:ext cx="2895600" cy="2533650"/>
          </a:xfrm>
          <a:prstGeom prst="rect">
            <a:avLst/>
          </a:prstGeom>
        </p:spPr>
      </p:pic>
    </p:spTree>
    <p:extLst>
      <p:ext uri="{BB962C8B-B14F-4D97-AF65-F5344CB8AC3E}">
        <p14:creationId xmlns:p14="http://schemas.microsoft.com/office/powerpoint/2010/main" val="149061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12" y="457200"/>
            <a:ext cx="8991600" cy="6154009"/>
          </a:xfrm>
          <a:prstGeom prst="rect">
            <a:avLst/>
          </a:prstGeom>
        </p:spPr>
      </p:pic>
    </p:spTree>
    <p:extLst>
      <p:ext uri="{BB962C8B-B14F-4D97-AF65-F5344CB8AC3E}">
        <p14:creationId xmlns:p14="http://schemas.microsoft.com/office/powerpoint/2010/main" val="3931249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04800"/>
            <a:ext cx="9143998" cy="1020762"/>
          </a:xfrm>
        </p:spPr>
        <p:txBody>
          <a:bodyPr>
            <a:normAutofit fontScale="90000"/>
          </a:bodyPr>
          <a:lstStyle/>
          <a:p>
            <a:pPr algn="ctr"/>
            <a:r>
              <a:rPr lang="en-US" sz="4400" b="1" dirty="0" smtClean="0">
                <a:solidFill>
                  <a:schemeClr val="accent5">
                    <a:lumMod val="75000"/>
                  </a:schemeClr>
                </a:solidFill>
              </a:rPr>
              <a:t>What does good practice look like in a NGSS classroom?</a:t>
            </a:r>
            <a:endParaRPr lang="en-US" sz="4400" b="1" dirty="0">
              <a:solidFill>
                <a:schemeClr val="accent5">
                  <a:lumMod val="75000"/>
                </a:schemeClr>
              </a:solidFill>
            </a:endParaRPr>
          </a:p>
        </p:txBody>
      </p:sp>
      <p:sp>
        <p:nvSpPr>
          <p:cNvPr id="3" name="TextBox 2"/>
          <p:cNvSpPr txBox="1"/>
          <p:nvPr/>
        </p:nvSpPr>
        <p:spPr>
          <a:xfrm>
            <a:off x="1255714" y="1621809"/>
            <a:ext cx="9677398" cy="4524315"/>
          </a:xfrm>
          <a:prstGeom prst="rect">
            <a:avLst/>
          </a:prstGeom>
          <a:noFill/>
        </p:spPr>
        <p:txBody>
          <a:bodyPr wrap="square" rtlCol="0">
            <a:spAutoFit/>
          </a:bodyPr>
          <a:lstStyle/>
          <a:p>
            <a:pPr marL="571500" indent="-571500">
              <a:buFont typeface="Arial" panose="020B0604020202020204" pitchFamily="34" charset="0"/>
              <a:buChar char="•"/>
            </a:pPr>
            <a:r>
              <a:rPr lang="en-US" sz="3600" b="1" dirty="0"/>
              <a:t>What </a:t>
            </a:r>
            <a:r>
              <a:rPr lang="en-US" sz="3600" b="1" dirty="0" smtClean="0"/>
              <a:t>should a visitor to your classroom</a:t>
            </a:r>
            <a:r>
              <a:rPr lang="en-US" sz="3600" b="1" dirty="0" smtClean="0"/>
              <a:t>  expect to observe </a:t>
            </a:r>
            <a:r>
              <a:rPr lang="en-US" sz="3600" b="1" dirty="0" smtClean="0"/>
              <a:t>if he/she</a:t>
            </a:r>
            <a:r>
              <a:rPr lang="en-US" sz="3600" b="1" dirty="0" smtClean="0"/>
              <a:t> walked </a:t>
            </a:r>
            <a:r>
              <a:rPr lang="en-US" sz="3600" b="1" dirty="0"/>
              <a:t>into a </a:t>
            </a:r>
            <a:r>
              <a:rPr lang="en-US" sz="3600" b="1" dirty="0" smtClean="0"/>
              <a:t> science classroom </a:t>
            </a:r>
            <a:r>
              <a:rPr lang="en-US" sz="3600" b="1" dirty="0"/>
              <a:t>at your school</a:t>
            </a:r>
            <a:r>
              <a:rPr lang="en-US" sz="3600" b="1" dirty="0" smtClean="0"/>
              <a:t>?</a:t>
            </a:r>
          </a:p>
          <a:p>
            <a:pPr marL="571500" indent="-571500">
              <a:buFont typeface="Arial" panose="020B0604020202020204" pitchFamily="34" charset="0"/>
              <a:buChar char="•"/>
            </a:pPr>
            <a:r>
              <a:rPr lang="en-US" sz="3600" b="1" dirty="0" smtClean="0"/>
              <a:t>What are your “look fors” as you observe science teaching?</a:t>
            </a:r>
          </a:p>
          <a:p>
            <a:endParaRPr lang="en-US" sz="3600" b="1" dirty="0" smtClean="0"/>
          </a:p>
          <a:p>
            <a:endParaRPr lang="en-US" sz="2400" dirty="0" smtClean="0"/>
          </a:p>
          <a:p>
            <a:endParaRPr lang="en-US" sz="2400" dirty="0"/>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812" y="3883966"/>
            <a:ext cx="3352800" cy="2794000"/>
          </a:xfrm>
          <a:prstGeom prst="rect">
            <a:avLst/>
          </a:prstGeom>
        </p:spPr>
      </p:pic>
    </p:spTree>
    <p:extLst>
      <p:ext uri="{BB962C8B-B14F-4D97-AF65-F5344CB8AC3E}">
        <p14:creationId xmlns:p14="http://schemas.microsoft.com/office/powerpoint/2010/main" val="279663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325562"/>
          </a:xfrm>
        </p:spPr>
        <p:txBody>
          <a:bodyPr>
            <a:noAutofit/>
          </a:bodyPr>
          <a:lstStyle/>
          <a:p>
            <a:pPr algn="ctr"/>
            <a:r>
              <a:rPr lang="en-US" sz="4400" b="1" dirty="0" smtClean="0"/>
              <a:t>What does good practice look like in the NGSS classroom?</a:t>
            </a:r>
            <a:endParaRPr lang="en-US" sz="4400" b="1" dirty="0"/>
          </a:p>
        </p:txBody>
      </p:sp>
      <p:sp>
        <p:nvSpPr>
          <p:cNvPr id="3" name="Content Placeholder 2"/>
          <p:cNvSpPr>
            <a:spLocks noGrp="1"/>
          </p:cNvSpPr>
          <p:nvPr>
            <p:ph idx="1"/>
          </p:nvPr>
        </p:nvSpPr>
        <p:spPr/>
        <p:txBody>
          <a:bodyPr/>
          <a:lstStyle/>
          <a:p>
            <a:endParaRPr lang="en-US" dirty="0" smtClean="0"/>
          </a:p>
          <a:p>
            <a:r>
              <a:rPr lang="en-US" dirty="0">
                <a:hlinkClick r:id="rId2"/>
              </a:rPr>
              <a:t>https://</a:t>
            </a:r>
            <a:r>
              <a:rPr lang="en-US" dirty="0" smtClean="0">
                <a:hlinkClick r:id="rId2"/>
              </a:rPr>
              <a:t>www.teachingchannel.org/videos/cross-discipline-lesson-achieve</a:t>
            </a:r>
            <a:endParaRPr lang="en-US" dirty="0" smtClean="0"/>
          </a:p>
          <a:p>
            <a:pPr marL="0" indent="0">
              <a:buNone/>
            </a:pPr>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69988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Questions to Consider????</a:t>
            </a:r>
            <a:endParaRPr lang="en-US" sz="4400" dirty="0"/>
          </a:p>
        </p:txBody>
      </p:sp>
      <p:sp>
        <p:nvSpPr>
          <p:cNvPr id="3" name="TextBox 2"/>
          <p:cNvSpPr txBox="1"/>
          <p:nvPr/>
        </p:nvSpPr>
        <p:spPr>
          <a:xfrm>
            <a:off x="1522414" y="1752600"/>
            <a:ext cx="8991599" cy="3970318"/>
          </a:xfrm>
          <a:prstGeom prst="rect">
            <a:avLst/>
          </a:prstGeom>
          <a:noFill/>
        </p:spPr>
        <p:txBody>
          <a:bodyPr wrap="square" rtlCol="0">
            <a:spAutoFit/>
          </a:bodyPr>
          <a:lstStyle/>
          <a:p>
            <a:pPr marL="342900" indent="-342900">
              <a:buFont typeface="Arial" panose="020B0604020202020204" pitchFamily="34" charset="0"/>
              <a:buChar char="•"/>
            </a:pPr>
            <a:r>
              <a:rPr lang="en-US" sz="2800" b="1" dirty="0"/>
              <a:t>How does Ms. Shelton make the crosscutting concepts explicit in the classroom</a:t>
            </a:r>
            <a:r>
              <a:rPr lang="en-US" sz="2800" b="1" dirty="0" smtClean="0"/>
              <a:t>?</a:t>
            </a:r>
            <a:endParaRPr lang="en-US" sz="2800" b="1" dirty="0"/>
          </a:p>
          <a:p>
            <a:endParaRPr lang="en-US" sz="2800" b="1" dirty="0"/>
          </a:p>
          <a:p>
            <a:pPr marL="342900" indent="-342900">
              <a:buFont typeface="Arial" panose="020B0604020202020204" pitchFamily="34" charset="0"/>
              <a:buChar char="•"/>
            </a:pPr>
            <a:r>
              <a:rPr lang="en-US" sz="2800" b="1" dirty="0"/>
              <a:t>What about this classroom looks different from a “traditional” lab experience? What evidence can you see of how this shift impacts student learning?</a:t>
            </a:r>
          </a:p>
          <a:p>
            <a:endParaRPr lang="en-US" sz="2800" b="1" dirty="0"/>
          </a:p>
          <a:p>
            <a:pPr marL="342900" indent="-342900">
              <a:buFont typeface="Arial" panose="020B0604020202020204" pitchFamily="34" charset="0"/>
              <a:buChar char="•"/>
            </a:pPr>
            <a:r>
              <a:rPr lang="en-US" sz="2800" b="1" dirty="0" smtClean="0"/>
              <a:t>How </a:t>
            </a:r>
            <a:r>
              <a:rPr lang="en-US" sz="2800" b="1" dirty="0"/>
              <a:t>does Mrs. Shelton empower her students to lead their own learning?</a:t>
            </a:r>
          </a:p>
        </p:txBody>
      </p:sp>
    </p:spTree>
    <p:extLst>
      <p:ext uri="{BB962C8B-B14F-4D97-AF65-F5344CB8AC3E}">
        <p14:creationId xmlns:p14="http://schemas.microsoft.com/office/powerpoint/2010/main" val="237432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7"/>
            <a:ext cx="9143998" cy="1252303"/>
          </a:xfrm>
        </p:spPr>
        <p:txBody>
          <a:bodyPr>
            <a:normAutofit fontScale="90000"/>
          </a:bodyPr>
          <a:lstStyle/>
          <a:p>
            <a:pPr algn="ctr"/>
            <a:r>
              <a:rPr lang="en-US" dirty="0" smtClean="0"/>
              <a:t/>
            </a:r>
            <a:br>
              <a:rPr lang="en-US" dirty="0" smtClean="0"/>
            </a:br>
            <a:r>
              <a:rPr lang="en-US" sz="4900" dirty="0">
                <a:solidFill>
                  <a:schemeClr val="accent5">
                    <a:lumMod val="75000"/>
                  </a:schemeClr>
                </a:solidFill>
              </a:rPr>
              <a:t>What does good practice look like in the NGSS classroom?</a:t>
            </a:r>
          </a:p>
        </p:txBody>
      </p:sp>
      <p:sp>
        <p:nvSpPr>
          <p:cNvPr id="3" name="TextBox 2"/>
          <p:cNvSpPr txBox="1"/>
          <p:nvPr/>
        </p:nvSpPr>
        <p:spPr>
          <a:xfrm>
            <a:off x="1522414" y="1752600"/>
            <a:ext cx="8763000" cy="4413516"/>
          </a:xfrm>
          <a:prstGeom prst="rect">
            <a:avLst/>
          </a:prstGeom>
          <a:noFill/>
        </p:spPr>
        <p:txBody>
          <a:bodyPr wrap="square" rtlCol="0">
            <a:spAutoFit/>
          </a:bodyPr>
          <a:lstStyle/>
          <a:p>
            <a:pPr marL="571500" indent="-571500">
              <a:lnSpc>
                <a:spcPct val="90000"/>
              </a:lnSpc>
              <a:buFont typeface="Arial" panose="020B0604020202020204" pitchFamily="34" charset="0"/>
              <a:buChar char="•"/>
            </a:pPr>
            <a:r>
              <a:rPr lang="en-US" sz="3600" b="1" dirty="0" smtClean="0"/>
              <a:t>What </a:t>
            </a:r>
            <a:r>
              <a:rPr lang="en-US" sz="3600" b="1" dirty="0"/>
              <a:t>new understandings do you have about what a NGSS classroom looks </a:t>
            </a:r>
            <a:r>
              <a:rPr lang="en-US" sz="3600" b="1" dirty="0" smtClean="0"/>
              <a:t>like</a:t>
            </a:r>
            <a:r>
              <a:rPr lang="en-US" sz="3600" b="1" dirty="0" smtClean="0"/>
              <a:t>?</a:t>
            </a:r>
            <a:endParaRPr lang="en-US" sz="2400" dirty="0" smtClean="0"/>
          </a:p>
          <a:p>
            <a:pPr>
              <a:lnSpc>
                <a:spcPct val="90000"/>
              </a:lnSpc>
            </a:pPr>
            <a:endParaRPr lang="en-US" sz="2400" dirty="0" smtClean="0"/>
          </a:p>
          <a:p>
            <a:pPr marL="571500" indent="-571500">
              <a:lnSpc>
                <a:spcPct val="90000"/>
              </a:lnSpc>
              <a:buFont typeface="Arial" panose="020B0604020202020204" pitchFamily="34" charset="0"/>
              <a:buChar char="•"/>
            </a:pPr>
            <a:r>
              <a:rPr lang="en-US" sz="3600" b="1" dirty="0" smtClean="0"/>
              <a:t>Have your “look fors” changed? </a:t>
            </a:r>
            <a:r>
              <a:rPr lang="en-US" sz="3600" b="1" dirty="0"/>
              <a:t> </a:t>
            </a:r>
            <a:r>
              <a:rPr lang="en-US" sz="3600" b="1" dirty="0" smtClean="0"/>
              <a:t>What is different and why?</a:t>
            </a:r>
          </a:p>
          <a:p>
            <a:pPr>
              <a:lnSpc>
                <a:spcPct val="90000"/>
              </a:lnSpc>
            </a:pPr>
            <a:endParaRPr lang="en-US" sz="3600" b="1" dirty="0"/>
          </a:p>
          <a:p>
            <a:pPr>
              <a:lnSpc>
                <a:spcPct val="90000"/>
              </a:lnSpc>
            </a:pPr>
            <a:endParaRPr lang="en-US" sz="3600" b="1" dirty="0" smtClean="0"/>
          </a:p>
          <a:p>
            <a:pPr>
              <a:lnSpc>
                <a:spcPct val="90000"/>
              </a:lnSpc>
            </a:pP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612" y="4149858"/>
            <a:ext cx="3124200" cy="2603500"/>
          </a:xfrm>
          <a:prstGeom prst="rect">
            <a:avLst/>
          </a:prstGeom>
        </p:spPr>
      </p:pic>
    </p:spTree>
    <p:extLst>
      <p:ext uri="{BB962C8B-B14F-4D97-AF65-F5344CB8AC3E}">
        <p14:creationId xmlns:p14="http://schemas.microsoft.com/office/powerpoint/2010/main" val="324445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Science</a:t>
            </a:r>
            <a:r>
              <a:rPr lang="en-US" b="1" dirty="0" smtClean="0"/>
              <a:t> </a:t>
            </a:r>
            <a:endParaRPr lang="en-US" b="1" dirty="0"/>
          </a:p>
        </p:txBody>
      </p:sp>
      <p:sp>
        <p:nvSpPr>
          <p:cNvPr id="3" name="Content Placeholder 2"/>
          <p:cNvSpPr>
            <a:spLocks noGrp="1"/>
          </p:cNvSpPr>
          <p:nvPr>
            <p:ph idx="1"/>
          </p:nvPr>
        </p:nvSpPr>
        <p:spPr/>
        <p:txBody>
          <a:bodyPr>
            <a:normAutofit/>
          </a:bodyPr>
          <a:lstStyle/>
          <a:p>
            <a:r>
              <a:rPr lang="en-US" sz="3600" b="1" dirty="0" smtClean="0"/>
              <a:t>What is good practice?  How do you know</a:t>
            </a:r>
            <a:r>
              <a:rPr lang="en-US" sz="3600" dirty="0" smtClean="0"/>
              <a:t>?</a:t>
            </a:r>
          </a:p>
          <a:p>
            <a:endParaRPr lang="en-US" sz="5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212" y="3352800"/>
            <a:ext cx="2143125" cy="2143125"/>
          </a:xfrm>
          <a:prstGeom prst="rect">
            <a:avLst/>
          </a:prstGeom>
        </p:spPr>
      </p:pic>
    </p:spTree>
    <p:extLst>
      <p:ext uri="{BB962C8B-B14F-4D97-AF65-F5344CB8AC3E}">
        <p14:creationId xmlns:p14="http://schemas.microsoft.com/office/powerpoint/2010/main" val="41809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12" y="152400"/>
            <a:ext cx="9220200" cy="6558698"/>
          </a:xfrm>
          <a:prstGeom prst="rect">
            <a:avLst/>
          </a:prstGeom>
        </p:spPr>
      </p:pic>
    </p:spTree>
    <p:extLst>
      <p:ext uri="{BB962C8B-B14F-4D97-AF65-F5344CB8AC3E}">
        <p14:creationId xmlns:p14="http://schemas.microsoft.com/office/powerpoint/2010/main" val="1384924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KSTA Conference</a:t>
            </a:r>
            <a:endParaRPr lang="en-US" dirty="0"/>
          </a:p>
        </p:txBody>
      </p:sp>
      <p:sp>
        <p:nvSpPr>
          <p:cNvPr id="3" name="Content Placeholder 2"/>
          <p:cNvSpPr>
            <a:spLocks noGrp="1"/>
          </p:cNvSpPr>
          <p:nvPr>
            <p:ph idx="1"/>
          </p:nvPr>
        </p:nvSpPr>
        <p:spPr/>
        <p:txBody>
          <a:bodyPr/>
          <a:lstStyle/>
          <a:p>
            <a:pPr marL="0" indent="0" algn="ctr">
              <a:buNone/>
            </a:pPr>
            <a:r>
              <a:rPr lang="en-US" dirty="0" smtClean="0"/>
              <a:t>Nov. 5</a:t>
            </a:r>
            <a:r>
              <a:rPr lang="en-US" baseline="30000" dirty="0" smtClean="0"/>
              <a:t>th</a:t>
            </a:r>
            <a:r>
              <a:rPr lang="en-US" dirty="0" smtClean="0"/>
              <a:t> – 7</a:t>
            </a:r>
            <a:r>
              <a:rPr lang="en-US" baseline="30000" dirty="0" smtClean="0"/>
              <a:t>th</a:t>
            </a:r>
            <a:r>
              <a:rPr lang="en-US" dirty="0" smtClean="0"/>
              <a:t> in Lexington</a:t>
            </a:r>
            <a:endParaRPr lang="en-US" dirty="0"/>
          </a:p>
        </p:txBody>
      </p:sp>
      <p:pic>
        <p:nvPicPr>
          <p:cNvPr id="4" name="Picture 3"/>
          <p:cNvPicPr>
            <a:picLocks noChangeAspect="1"/>
          </p:cNvPicPr>
          <p:nvPr/>
        </p:nvPicPr>
        <p:blipFill>
          <a:blip r:embed="rId2"/>
          <a:stretch>
            <a:fillRect/>
          </a:stretch>
        </p:blipFill>
        <p:spPr>
          <a:xfrm>
            <a:off x="3808413" y="2743201"/>
            <a:ext cx="4684745" cy="2295525"/>
          </a:xfrm>
          <a:prstGeom prst="rect">
            <a:avLst/>
          </a:prstGeom>
        </p:spPr>
      </p:pic>
    </p:spTree>
    <p:extLst>
      <p:ext uri="{BB962C8B-B14F-4D97-AF65-F5344CB8AC3E}">
        <p14:creationId xmlns:p14="http://schemas.microsoft.com/office/powerpoint/2010/main" val="62525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Science </a:t>
            </a:r>
            <a:endParaRPr lang="en-US" sz="5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27" y="2209800"/>
            <a:ext cx="3446585" cy="3200400"/>
          </a:xfrm>
          <a:prstGeom prst="rect">
            <a:avLst/>
          </a:prstGeom>
        </p:spPr>
      </p:pic>
      <p:sp>
        <p:nvSpPr>
          <p:cNvPr id="5" name="Rectangle 4"/>
          <p:cNvSpPr/>
          <p:nvPr/>
        </p:nvSpPr>
        <p:spPr>
          <a:xfrm>
            <a:off x="4799012" y="1981201"/>
            <a:ext cx="6626225" cy="4031873"/>
          </a:xfrm>
          <a:prstGeom prst="rect">
            <a:avLst/>
          </a:prstGeom>
        </p:spPr>
        <p:txBody>
          <a:bodyPr wrap="square">
            <a:spAutoFit/>
          </a:bodyPr>
          <a:lstStyle/>
          <a:p>
            <a:r>
              <a:rPr lang="en-US" sz="3200" b="1" dirty="0"/>
              <a:t>Great news! Dr. Stephen Pruitt, the new commissioner of education, will </a:t>
            </a:r>
            <a:r>
              <a:rPr lang="en-US" sz="3200" b="1" dirty="0" smtClean="0"/>
              <a:t>be </a:t>
            </a:r>
            <a:r>
              <a:rPr lang="en-US" sz="3200" b="1" dirty="0"/>
              <a:t>at </a:t>
            </a:r>
            <a:r>
              <a:rPr lang="en-US" sz="3200" b="1" dirty="0" smtClean="0"/>
              <a:t>the KSTA </a:t>
            </a:r>
            <a:r>
              <a:rPr lang="en-US" sz="3200" b="1" dirty="0"/>
              <a:t>conference on Saturday, Nov. 7. Here's a great chance to meet Dr. Pruitt while attending the conference and enhancing your growth as a science educator</a:t>
            </a:r>
          </a:p>
        </p:txBody>
      </p:sp>
    </p:spTree>
    <p:extLst>
      <p:ext uri="{BB962C8B-B14F-4D97-AF65-F5344CB8AC3E}">
        <p14:creationId xmlns:p14="http://schemas.microsoft.com/office/powerpoint/2010/main" val="4922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534154"/>
            <a:ext cx="8836898" cy="2056864"/>
          </a:xfrm>
        </p:spPr>
        <p:txBody>
          <a:bodyPr>
            <a:normAutofit/>
          </a:bodyPr>
          <a:lstStyle/>
          <a:p>
            <a:pPr algn="ct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Don’t forget to give us </a:t>
            </a:r>
            <a:r>
              <a:rPr lang="en-US" dirty="0" smtClean="0">
                <a:latin typeface="Times New Roman" panose="02020603050405020304" pitchFamily="18" charset="0"/>
                <a:cs typeface="Times New Roman" panose="02020603050405020304" pitchFamily="18" charset="0"/>
              </a:rPr>
              <a:t>feedback!</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1827132" y="2591018"/>
            <a:ext cx="8227457" cy="3885188"/>
          </a:xfrm>
        </p:spPr>
        <p:txBody>
          <a:bodyPr/>
          <a:lstStyle/>
          <a:p>
            <a:pPr marL="0" indent="0">
              <a:buNone/>
            </a:pPr>
            <a:endParaRPr lang="en-US" dirty="0" smtClean="0"/>
          </a:p>
          <a:p>
            <a:pPr marL="0" indent="0">
              <a:buNone/>
            </a:pPr>
            <a:endParaRPr lang="en-US" dirty="0" smtClean="0"/>
          </a:p>
          <a:p>
            <a:pPr marL="0" indent="0" algn="ctr">
              <a:buNone/>
            </a:pPr>
            <a:endParaRPr lang="en-US" dirty="0"/>
          </a:p>
          <a:p>
            <a:pPr marL="0" indent="0">
              <a:buNone/>
            </a:pPr>
            <a:endParaRPr lang="en-US" dirty="0" smtClean="0"/>
          </a:p>
          <a:p>
            <a:pPr marL="0" indent="0" algn="ctr">
              <a:buNone/>
            </a:pPr>
            <a:r>
              <a:rPr lang="en-US" dirty="0" smtClean="0">
                <a:latin typeface="Times New Roman" panose="02020603050405020304" pitchFamily="18" charset="0"/>
                <a:cs typeface="Times New Roman" panose="02020603050405020304" pitchFamily="18" charset="0"/>
              </a:rPr>
              <a:t>Please complete the </a:t>
            </a:r>
            <a:r>
              <a:rPr lang="en-US" dirty="0" smtClean="0">
                <a:latin typeface="Times New Roman" panose="02020603050405020304" pitchFamily="18" charset="0"/>
                <a:cs typeface="Times New Roman" panose="02020603050405020304" pitchFamily="18" charset="0"/>
              </a:rPr>
              <a:t>evaluation</a:t>
            </a:r>
            <a:endParaRPr lang="en-US" dirty="0" smtClean="0">
              <a:latin typeface="Times New Roman" panose="02020603050405020304" pitchFamily="18" charset="0"/>
              <a:cs typeface="Times New Roman" panose="02020603050405020304" pitchFamily="18" charset="0"/>
            </a:endParaRPr>
          </a:p>
        </p:txBody>
      </p:sp>
      <p:pic>
        <p:nvPicPr>
          <p:cNvPr id="1027" name="Picture 3" descr="C:\Users\Lindy\AppData\Local\Microsoft\Windows\Temporary Internet Files\Content.IE5\V98TZS5W\MP9004022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0649" y="2694279"/>
            <a:ext cx="3900424" cy="198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44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Agenda </a:t>
            </a:r>
            <a:endParaRPr lang="en-US" sz="5400" dirty="0"/>
          </a:p>
        </p:txBody>
      </p:sp>
      <p:sp>
        <p:nvSpPr>
          <p:cNvPr id="3" name="TextBox 2"/>
          <p:cNvSpPr txBox="1"/>
          <p:nvPr/>
        </p:nvSpPr>
        <p:spPr>
          <a:xfrm>
            <a:off x="1293812" y="1600200"/>
            <a:ext cx="7162798" cy="8457700"/>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800" dirty="0" smtClean="0">
                <a:latin typeface="+mj-lt"/>
              </a:rPr>
              <a:t>Welcome</a:t>
            </a:r>
          </a:p>
          <a:p>
            <a:pPr marL="342900" indent="-342900">
              <a:lnSpc>
                <a:spcPct val="90000"/>
              </a:lnSpc>
              <a:buFont typeface="Arial" panose="020B0604020202020204" pitchFamily="34" charset="0"/>
              <a:buChar char="•"/>
            </a:pPr>
            <a:r>
              <a:rPr lang="en-US" sz="2800" dirty="0" smtClean="0">
                <a:latin typeface="+mj-lt"/>
              </a:rPr>
              <a:t>Norms </a:t>
            </a:r>
          </a:p>
          <a:p>
            <a:pPr marL="342900" indent="-342900">
              <a:lnSpc>
                <a:spcPct val="90000"/>
              </a:lnSpc>
              <a:buFont typeface="Arial" panose="020B0604020202020204" pitchFamily="34" charset="0"/>
              <a:buChar char="•"/>
            </a:pPr>
            <a:r>
              <a:rPr lang="en-US" sz="2800" dirty="0" smtClean="0">
                <a:latin typeface="+mj-lt"/>
              </a:rPr>
              <a:t>Chart PE for December</a:t>
            </a:r>
          </a:p>
          <a:p>
            <a:pPr marL="342900" indent="-342900">
              <a:lnSpc>
                <a:spcPct val="90000"/>
              </a:lnSpc>
              <a:buFont typeface="Arial" panose="020B0604020202020204" pitchFamily="34" charset="0"/>
              <a:buChar char="•"/>
            </a:pPr>
            <a:r>
              <a:rPr lang="en-US" sz="2800" dirty="0" smtClean="0">
                <a:latin typeface="+mj-lt"/>
              </a:rPr>
              <a:t>Analysis of Data</a:t>
            </a:r>
          </a:p>
          <a:p>
            <a:pPr marL="342900" indent="-342900">
              <a:lnSpc>
                <a:spcPct val="90000"/>
              </a:lnSpc>
              <a:buFont typeface="Arial" panose="020B0604020202020204" pitchFamily="34" charset="0"/>
              <a:buChar char="•"/>
            </a:pPr>
            <a:r>
              <a:rPr lang="en-US" sz="2800" dirty="0" smtClean="0">
                <a:latin typeface="+mj-lt"/>
              </a:rPr>
              <a:t>Break &amp; Walkabout</a:t>
            </a:r>
          </a:p>
          <a:p>
            <a:pPr marL="342900" indent="-342900">
              <a:lnSpc>
                <a:spcPct val="90000"/>
              </a:lnSpc>
              <a:buFont typeface="Arial" panose="020B0604020202020204" pitchFamily="34" charset="0"/>
              <a:buChar char="•"/>
            </a:pPr>
            <a:r>
              <a:rPr lang="en-US" sz="2800" dirty="0" smtClean="0">
                <a:latin typeface="+mj-lt"/>
              </a:rPr>
              <a:t>Assessment Task</a:t>
            </a:r>
          </a:p>
          <a:p>
            <a:pPr marL="342900" indent="-342900">
              <a:lnSpc>
                <a:spcPct val="90000"/>
              </a:lnSpc>
              <a:buFont typeface="Arial" panose="020B0604020202020204" pitchFamily="34" charset="0"/>
              <a:buChar char="•"/>
            </a:pPr>
            <a:r>
              <a:rPr lang="en-US" sz="2800" dirty="0" smtClean="0">
                <a:latin typeface="+mj-lt"/>
              </a:rPr>
              <a:t>Task Analysis Protocol</a:t>
            </a:r>
          </a:p>
          <a:p>
            <a:pPr marL="342900" indent="-342900">
              <a:lnSpc>
                <a:spcPct val="90000"/>
              </a:lnSpc>
              <a:buFont typeface="Arial" panose="020B0604020202020204" pitchFamily="34" charset="0"/>
              <a:buChar char="•"/>
            </a:pPr>
            <a:r>
              <a:rPr lang="en-US" sz="2800" dirty="0" smtClean="0">
                <a:latin typeface="+mj-lt"/>
              </a:rPr>
              <a:t>Lunch (11:50-12:30)</a:t>
            </a:r>
          </a:p>
          <a:p>
            <a:pPr marL="342900" indent="-342900">
              <a:lnSpc>
                <a:spcPct val="90000"/>
              </a:lnSpc>
              <a:buFont typeface="Arial" panose="020B0604020202020204" pitchFamily="34" charset="0"/>
              <a:buChar char="•"/>
            </a:pPr>
            <a:r>
              <a:rPr lang="en-US" sz="2800" dirty="0" smtClean="0">
                <a:latin typeface="+mj-lt"/>
              </a:rPr>
              <a:t>Network Data </a:t>
            </a:r>
          </a:p>
          <a:p>
            <a:pPr marL="342900" indent="-342900">
              <a:lnSpc>
                <a:spcPct val="90000"/>
              </a:lnSpc>
              <a:buFont typeface="Arial" panose="020B0604020202020204" pitchFamily="34" charset="0"/>
              <a:buChar char="•"/>
            </a:pPr>
            <a:r>
              <a:rPr lang="en-US" sz="2800" dirty="0" smtClean="0">
                <a:latin typeface="+mj-lt"/>
              </a:rPr>
              <a:t>Effective PLC’s</a:t>
            </a:r>
          </a:p>
          <a:p>
            <a:pPr marL="342900" indent="-342900">
              <a:lnSpc>
                <a:spcPct val="90000"/>
              </a:lnSpc>
              <a:buFont typeface="Arial" panose="020B0604020202020204" pitchFamily="34" charset="0"/>
              <a:buChar char="•"/>
            </a:pPr>
            <a:r>
              <a:rPr lang="en-US" sz="2800" dirty="0" smtClean="0">
                <a:latin typeface="+mj-lt"/>
              </a:rPr>
              <a:t>NGSS in the Classroom</a:t>
            </a:r>
          </a:p>
          <a:p>
            <a:pPr marL="342900" indent="-342900">
              <a:lnSpc>
                <a:spcPct val="90000"/>
              </a:lnSpc>
              <a:buFont typeface="Arial" panose="020B0604020202020204" pitchFamily="34" charset="0"/>
              <a:buChar char="•"/>
            </a:pPr>
            <a:r>
              <a:rPr lang="en-US" sz="2800" dirty="0" smtClean="0">
                <a:latin typeface="+mj-lt"/>
              </a:rPr>
              <a:t>Task Development</a:t>
            </a:r>
          </a:p>
          <a:p>
            <a:pPr marL="342900" indent="-342900">
              <a:lnSpc>
                <a:spcPct val="90000"/>
              </a:lnSpc>
              <a:buFont typeface="Arial" panose="020B0604020202020204" pitchFamily="34" charset="0"/>
              <a:buChar char="•"/>
            </a:pPr>
            <a:r>
              <a:rPr lang="en-US" sz="2800" dirty="0" smtClean="0">
                <a:latin typeface="+mj-lt"/>
              </a:rPr>
              <a:t>Evaluation</a:t>
            </a:r>
          </a:p>
          <a:p>
            <a:pPr>
              <a:lnSpc>
                <a:spcPct val="90000"/>
              </a:lnSpc>
            </a:pPr>
            <a:endParaRPr lang="en-US" sz="2400" dirty="0" smtClean="0">
              <a:latin typeface="+mj-lt"/>
            </a:endParaRPr>
          </a:p>
          <a:p>
            <a:pPr>
              <a:lnSpc>
                <a:spcPct val="90000"/>
              </a:lnSpc>
            </a:pPr>
            <a:endParaRPr lang="en-US" sz="2400" dirty="0" smtClean="0">
              <a:latin typeface="+mj-lt"/>
            </a:endParaRPr>
          </a:p>
          <a:p>
            <a:pPr>
              <a:lnSpc>
                <a:spcPct val="90000"/>
              </a:lnSpc>
            </a:pPr>
            <a:endParaRPr lang="en-US" sz="2400" dirty="0" smtClean="0">
              <a:latin typeface="+mj-lt"/>
            </a:endParaRPr>
          </a:p>
          <a:p>
            <a:pPr>
              <a:lnSpc>
                <a:spcPct val="90000"/>
              </a:lnSpc>
            </a:pPr>
            <a:endParaRPr lang="en-US" sz="2400" dirty="0" smtClean="0">
              <a:latin typeface="Arial Black" panose="020B0A04020102020204" pitchFamily="34" charset="0"/>
            </a:endParaRPr>
          </a:p>
          <a:p>
            <a:pPr>
              <a:lnSpc>
                <a:spcPct val="90000"/>
              </a:lnSpc>
            </a:pPr>
            <a:endParaRPr lang="en-US" sz="2400" dirty="0" smtClean="0">
              <a:latin typeface="Arial Black" panose="020B0A04020102020204" pitchFamily="34" charset="0"/>
            </a:endParaRPr>
          </a:p>
          <a:p>
            <a:pPr>
              <a:lnSpc>
                <a:spcPct val="90000"/>
              </a:lnSpc>
            </a:pPr>
            <a:r>
              <a:rPr lang="en-US" sz="2400" dirty="0" smtClean="0">
                <a:latin typeface="Arial Black" panose="020B0A04020102020204" pitchFamily="34" charset="0"/>
              </a:rPr>
              <a:t> </a:t>
            </a:r>
          </a:p>
          <a:p>
            <a:pPr>
              <a:lnSpc>
                <a:spcPct val="90000"/>
              </a:lnSpc>
            </a:pPr>
            <a:endParaRPr lang="en-US" sz="2400" dirty="0" smtClean="0"/>
          </a:p>
          <a:p>
            <a:pPr>
              <a:lnSpc>
                <a:spcPct val="90000"/>
              </a:lnSpc>
            </a:pPr>
            <a:endParaRPr lang="en-US" sz="2400" dirty="0" smtClean="0"/>
          </a:p>
          <a:p>
            <a:pPr>
              <a:lnSpc>
                <a:spcPct val="90000"/>
              </a:lnSpc>
            </a:pPr>
            <a:endParaRPr lang="en-US" sz="2400" dirty="0" smtClean="0"/>
          </a:p>
          <a:p>
            <a:pPr>
              <a:lnSpc>
                <a:spcPct val="90000"/>
              </a:lnSpc>
            </a:pPr>
            <a:r>
              <a:rPr lang="en-US" sz="2400" dirty="0" smtClean="0"/>
              <a: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812" y="2057400"/>
            <a:ext cx="2667000" cy="3295650"/>
          </a:xfrm>
          <a:prstGeom prst="rect">
            <a:avLst/>
          </a:prstGeom>
        </p:spPr>
      </p:pic>
    </p:spTree>
    <p:extLst>
      <p:ext uri="{BB962C8B-B14F-4D97-AF65-F5344CB8AC3E}">
        <p14:creationId xmlns:p14="http://schemas.microsoft.com/office/powerpoint/2010/main" val="428349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47012" y="635110"/>
            <a:ext cx="3466204" cy="3450799"/>
          </a:xfrm>
          <a:prstGeom prst="rect">
            <a:avLst/>
          </a:prstGeom>
        </p:spPr>
      </p:pic>
      <p:sp>
        <p:nvSpPr>
          <p:cNvPr id="3" name="TextBox 2"/>
          <p:cNvSpPr txBox="1"/>
          <p:nvPr/>
        </p:nvSpPr>
        <p:spPr>
          <a:xfrm>
            <a:off x="1522413" y="635110"/>
            <a:ext cx="5173559" cy="1077218"/>
          </a:xfrm>
          <a:prstGeom prst="rect">
            <a:avLst/>
          </a:prstGeom>
          <a:noFill/>
        </p:spPr>
        <p:txBody>
          <a:bodyPr wrap="square" rtlCol="0">
            <a:spAutoFit/>
          </a:bodyPr>
          <a:lstStyle/>
          <a:p>
            <a:pPr algn="ctr"/>
            <a:r>
              <a:rPr lang="en-US" sz="3200" b="1" dirty="0"/>
              <a:t>Turn in your evaluation</a:t>
            </a:r>
          </a:p>
          <a:p>
            <a:pPr algn="ctr"/>
            <a:r>
              <a:rPr lang="en-US" sz="3200" b="1" dirty="0"/>
              <a:t> &amp; nametag</a:t>
            </a:r>
            <a:endParaRPr lang="en-US" sz="3200" b="1" dirty="0"/>
          </a:p>
        </p:txBody>
      </p:sp>
      <p:sp>
        <p:nvSpPr>
          <p:cNvPr id="4" name="Rectangle 3"/>
          <p:cNvSpPr/>
          <p:nvPr/>
        </p:nvSpPr>
        <p:spPr>
          <a:xfrm>
            <a:off x="2145390" y="2197370"/>
            <a:ext cx="8031059" cy="461665"/>
          </a:xfrm>
          <a:prstGeom prst="rect">
            <a:avLst/>
          </a:prstGeom>
        </p:spPr>
        <p:txBody>
          <a:bodyPr wrap="square">
            <a:spAutoFit/>
          </a:bodyPr>
          <a:lstStyle/>
          <a:p>
            <a:pPr lvl="0"/>
            <a:r>
              <a:rPr lang="en-US" sz="2400" b="1" u="sng" dirty="0"/>
              <a:t>Before the next meeting:</a:t>
            </a:r>
          </a:p>
        </p:txBody>
      </p:sp>
    </p:spTree>
    <p:extLst>
      <p:ext uri="{BB962C8B-B14F-4D97-AF65-F5344CB8AC3E}">
        <p14:creationId xmlns:p14="http://schemas.microsoft.com/office/powerpoint/2010/main" val="352128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685800"/>
            <a:ext cx="6193632" cy="745629"/>
          </a:xfrm>
        </p:spPr>
        <p:txBody>
          <a:bodyPr>
            <a:noAutofit/>
          </a:bodyPr>
          <a:lstStyle/>
          <a:p>
            <a:r>
              <a:rPr lang="en-US" sz="4800" dirty="0" smtClean="0"/>
              <a:t>Network Vision</a:t>
            </a:r>
            <a:endParaRPr lang="en-US" sz="4800" dirty="0"/>
          </a:p>
        </p:txBody>
      </p:sp>
      <p:sp>
        <p:nvSpPr>
          <p:cNvPr id="3" name="Content Placeholder 2"/>
          <p:cNvSpPr>
            <a:spLocks noGrp="1"/>
          </p:cNvSpPr>
          <p:nvPr>
            <p:ph idx="1"/>
          </p:nvPr>
        </p:nvSpPr>
        <p:spPr>
          <a:xfrm>
            <a:off x="1446212" y="1828800"/>
            <a:ext cx="9677400" cy="4495800"/>
          </a:xfrm>
        </p:spPr>
        <p:txBody>
          <a:bodyPr>
            <a:normAutofit/>
          </a:bodyPr>
          <a:lstStyle/>
          <a:p>
            <a:pPr marL="0" indent="0">
              <a:buNone/>
              <a:defRPr/>
            </a:pPr>
            <a:r>
              <a:rPr lang="en-US" sz="4000" b="1" dirty="0">
                <a:latin typeface="Times New Roman" pitchFamily="18" charset="0"/>
                <a:cs typeface="Times New Roman" pitchFamily="18" charset="0"/>
              </a:rPr>
              <a:t>Every </a:t>
            </a:r>
            <a:r>
              <a:rPr lang="en-US" sz="4000" dirty="0">
                <a:latin typeface="Times New Roman" pitchFamily="18" charset="0"/>
                <a:cs typeface="Times New Roman" pitchFamily="18" charset="0"/>
              </a:rPr>
              <a:t>school district in the Commonwealth of Kentucky has a </a:t>
            </a:r>
            <a:r>
              <a:rPr lang="en-US" sz="4000" b="1" dirty="0">
                <a:latin typeface="Times New Roman" pitchFamily="18" charset="0"/>
                <a:cs typeface="Times New Roman" pitchFamily="18" charset="0"/>
              </a:rPr>
              <a:t>knowledgeable and cohesive </a:t>
            </a:r>
            <a:r>
              <a:rPr lang="en-US" sz="40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leadership team</a:t>
            </a:r>
            <a:r>
              <a:rPr lang="en-US" sz="4000"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dirty="0">
                <a:latin typeface="Times New Roman" pitchFamily="18" charset="0"/>
                <a:cs typeface="Times New Roman" pitchFamily="18" charset="0"/>
              </a:rPr>
              <a:t>that guides the professional learning and practice of </a:t>
            </a:r>
            <a:r>
              <a:rPr lang="en-US" sz="4000" b="1" dirty="0">
                <a:solidFill>
                  <a:srgbClr val="FF0000"/>
                </a:solidFill>
                <a:latin typeface="Times New Roman" pitchFamily="18" charset="0"/>
                <a:cs typeface="Times New Roman" pitchFamily="18" charset="0"/>
              </a:rPr>
              <a:t>all</a:t>
            </a:r>
            <a:r>
              <a:rPr lang="en-US" sz="4000" b="1" dirty="0">
                <a:latin typeface="Times New Roman" pitchFamily="18" charset="0"/>
                <a:cs typeface="Times New Roman" pitchFamily="18" charset="0"/>
              </a:rPr>
              <a:t> </a:t>
            </a:r>
            <a:r>
              <a:rPr lang="en-US" sz="4000" dirty="0">
                <a:latin typeface="Times New Roman" pitchFamily="18" charset="0"/>
                <a:cs typeface="Times New Roman" pitchFamily="18" charset="0"/>
              </a:rPr>
              <a:t>administrators, teachers, and staff so that </a:t>
            </a:r>
            <a:r>
              <a:rPr lang="en-US" sz="4000" b="1" dirty="0">
                <a:latin typeface="Times New Roman" pitchFamily="18" charset="0"/>
                <a:cs typeface="Times New Roman" pitchFamily="18" charset="0"/>
              </a:rPr>
              <a:t>every student </a:t>
            </a:r>
            <a:r>
              <a:rPr lang="en-US" sz="4000" dirty="0">
                <a:latin typeface="Times New Roman" pitchFamily="18" charset="0"/>
                <a:cs typeface="Times New Roman" pitchFamily="18" charset="0"/>
              </a:rPr>
              <a:t>experiences </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highly effective teaching,</a:t>
            </a:r>
            <a:r>
              <a:rPr lang="en-US"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learning and assessment practices </a:t>
            </a:r>
            <a:r>
              <a:rPr lang="en-US" sz="4000" b="1" dirty="0">
                <a:latin typeface="Times New Roman" pitchFamily="18" charset="0"/>
                <a:cs typeface="Times New Roman" pitchFamily="18" charset="0"/>
              </a:rPr>
              <a:t>in </a:t>
            </a:r>
            <a:r>
              <a:rPr lang="en-US" sz="4000" b="1" dirty="0">
                <a:solidFill>
                  <a:srgbClr val="FF0000"/>
                </a:solidFill>
                <a:latin typeface="Times New Roman" pitchFamily="18" charset="0"/>
                <a:cs typeface="Times New Roman" pitchFamily="18" charset="0"/>
              </a:rPr>
              <a:t>every classroom</a:t>
            </a:r>
            <a:r>
              <a:rPr lang="en-US" sz="4000" b="1" dirty="0">
                <a:latin typeface="Times New Roman" pitchFamily="18" charset="0"/>
                <a:cs typeface="Times New Roman" pitchFamily="18" charset="0"/>
              </a:rPr>
              <a:t>, every day.</a:t>
            </a:r>
            <a:endParaRPr lang="en-US" sz="4000" b="1" i="1" dirty="0">
              <a:solidFill>
                <a:srgbClr val="FF0000"/>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20552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idx="4294967295"/>
          </p:nvPr>
        </p:nvSpPr>
        <p:spPr>
          <a:xfrm>
            <a:off x="1959219" y="490538"/>
            <a:ext cx="5374148" cy="1143000"/>
          </a:xfrm>
          <a:prstGeom prst="rect">
            <a:avLst/>
          </a:prstGeom>
          <a:noFill/>
          <a:ln>
            <a:noFill/>
          </a:ln>
        </p:spPr>
        <p:txBody>
          <a:bodyPr vert="horz" lIns="91425" tIns="45700" rIns="91425" bIns="45700" rtlCol="0" anchor="ctr" anchorCtr="0">
            <a:noAutofit/>
          </a:bodyPr>
          <a:lstStyle/>
          <a:p>
            <a:pPr>
              <a:lnSpc>
                <a:spcPct val="80000"/>
              </a:lnSpc>
              <a:spcBef>
                <a:spcPts val="0"/>
              </a:spcBef>
              <a:buClr>
                <a:srgbClr val="D77C01"/>
              </a:buClr>
              <a:buSzPct val="25000"/>
            </a:pPr>
            <a:r>
              <a:rPr lang="en-US" sz="6600" dirty="0">
                <a:latin typeface="Questrial"/>
                <a:ea typeface="Questrial"/>
                <a:cs typeface="Questrial"/>
                <a:sym typeface="Questrial"/>
              </a:rPr>
              <a:t>     NORMS</a:t>
            </a:r>
          </a:p>
        </p:txBody>
      </p:sp>
      <p:sp>
        <p:nvSpPr>
          <p:cNvPr id="129" name="Shape 129"/>
          <p:cNvSpPr txBox="1">
            <a:spLocks noGrp="1"/>
          </p:cNvSpPr>
          <p:nvPr>
            <p:ph type="body" idx="4294967295"/>
          </p:nvPr>
        </p:nvSpPr>
        <p:spPr>
          <a:xfrm>
            <a:off x="1522412" y="1062038"/>
            <a:ext cx="8250238" cy="4449762"/>
          </a:xfrm>
          <a:prstGeom prst="rect">
            <a:avLst/>
          </a:prstGeom>
          <a:noFill/>
          <a:ln>
            <a:noFill/>
          </a:ln>
        </p:spPr>
        <p:txBody>
          <a:bodyPr vert="horz" lIns="45700" tIns="45700" rIns="45700" bIns="45700" rtlCol="0" anchor="t" anchorCtr="0">
            <a:noAutofit/>
          </a:bodyPr>
          <a:lstStyle/>
          <a:p>
            <a:pPr marL="91440" indent="48260">
              <a:spcBef>
                <a:spcPts val="0"/>
              </a:spcBef>
              <a:buClr>
                <a:schemeClr val="accent2"/>
              </a:buClr>
              <a:buNone/>
            </a:pPr>
            <a:endParaRPr sz="2200" dirty="0">
              <a:solidFill>
                <a:srgbClr val="000000"/>
              </a:solidFill>
              <a:latin typeface="Questrial"/>
              <a:ea typeface="Questrial"/>
              <a:cs typeface="Questrial"/>
              <a:sym typeface="Questrial"/>
            </a:endParaRPr>
          </a:p>
          <a:p>
            <a:pPr marL="0" indent="0">
              <a:spcBef>
                <a:spcPts val="1400"/>
              </a:spcBef>
              <a:buClr>
                <a:schemeClr val="accent2"/>
              </a:buClr>
              <a:buNone/>
            </a:pPr>
            <a:endParaRPr sz="2200" dirty="0">
              <a:solidFill>
                <a:schemeClr val="lt1"/>
              </a:solidFill>
              <a:latin typeface="Questrial"/>
              <a:ea typeface="Questrial"/>
              <a:cs typeface="Questrial"/>
              <a:sym typeface="Questrial"/>
            </a:endParaRPr>
          </a:p>
          <a:p>
            <a:pPr marL="91440" indent="35560">
              <a:spcBef>
                <a:spcPts val="1400"/>
              </a:spcBef>
              <a:spcAft>
                <a:spcPts val="200"/>
              </a:spcAft>
              <a:buClr>
                <a:schemeClr val="accent2"/>
              </a:buClr>
              <a:buNone/>
            </a:pPr>
            <a:endParaRPr sz="2000" dirty="0">
              <a:solidFill>
                <a:schemeClr val="lt1"/>
              </a:solidFill>
              <a:latin typeface="Questrial"/>
              <a:ea typeface="Questrial"/>
              <a:cs typeface="Questrial"/>
              <a:sym typeface="Questrial"/>
            </a:endParaRPr>
          </a:p>
        </p:txBody>
      </p:sp>
      <p:pic>
        <p:nvPicPr>
          <p:cNvPr id="130" name="Shape 130"/>
          <p:cNvPicPr preferRelativeResize="0"/>
          <p:nvPr/>
        </p:nvPicPr>
        <p:blipFill rotWithShape="1">
          <a:blip r:embed="rId3">
            <a:alphaModFix/>
          </a:blip>
          <a:srcRect b="17817"/>
          <a:stretch/>
        </p:blipFill>
        <p:spPr>
          <a:xfrm>
            <a:off x="7945371" y="701836"/>
            <a:ext cx="2322860" cy="2117564"/>
          </a:xfrm>
          <a:prstGeom prst="rect">
            <a:avLst/>
          </a:prstGeom>
          <a:solidFill>
            <a:srgbClr val="ECECEC"/>
          </a:solidFill>
          <a:ln w="88900" cap="sq" cmpd="sng">
            <a:solidFill>
              <a:srgbClr val="FFFFFF"/>
            </a:solidFill>
            <a:prstDash val="solid"/>
            <a:miter/>
            <a:headEnd type="none" w="med" len="med"/>
            <a:tailEnd type="none" w="med" len="med"/>
          </a:ln>
        </p:spPr>
      </p:pic>
      <p:sp>
        <p:nvSpPr>
          <p:cNvPr id="131" name="Shape 131"/>
          <p:cNvSpPr txBox="1"/>
          <p:nvPr/>
        </p:nvSpPr>
        <p:spPr>
          <a:xfrm>
            <a:off x="1944904" y="1760618"/>
            <a:ext cx="7915275" cy="3970318"/>
          </a:xfrm>
          <a:prstGeom prst="rect">
            <a:avLst/>
          </a:prstGeom>
          <a:noFill/>
          <a:ln>
            <a:noFill/>
          </a:ln>
        </p:spPr>
        <p:txBody>
          <a:bodyPr lIns="91425" tIns="45700" rIns="91425" bIns="45700" anchor="t" anchorCtr="0">
            <a:noAutofit/>
          </a:bodyPr>
          <a:lstStyle/>
          <a:p>
            <a:pPr>
              <a:buSzPct val="25000"/>
            </a:pPr>
            <a:r>
              <a:rPr lang="en-US" sz="3600" dirty="0">
                <a:solidFill>
                  <a:schemeClr val="tx1">
                    <a:lumMod val="75000"/>
                    <a:lumOff val="25000"/>
                  </a:schemeClr>
                </a:solidFill>
                <a:latin typeface="Arial"/>
                <a:ea typeface="Arial"/>
                <a:cs typeface="Arial"/>
                <a:sym typeface="Arial"/>
              </a:rPr>
              <a:t>Pausing</a:t>
            </a:r>
          </a:p>
          <a:p>
            <a:pPr>
              <a:buSzPct val="25000"/>
            </a:pPr>
            <a:r>
              <a:rPr lang="en-US" sz="3600" dirty="0">
                <a:solidFill>
                  <a:schemeClr val="tx1">
                    <a:lumMod val="75000"/>
                    <a:lumOff val="25000"/>
                  </a:schemeClr>
                </a:solidFill>
                <a:latin typeface="Arial"/>
                <a:ea typeface="Arial"/>
                <a:cs typeface="Arial"/>
                <a:sym typeface="Arial"/>
              </a:rPr>
              <a:t>Paraphrasing</a:t>
            </a:r>
          </a:p>
          <a:p>
            <a:pPr>
              <a:buSzPct val="25000"/>
            </a:pPr>
            <a:r>
              <a:rPr lang="en-US" sz="3600" dirty="0">
                <a:solidFill>
                  <a:schemeClr val="tx1">
                    <a:lumMod val="75000"/>
                    <a:lumOff val="25000"/>
                  </a:schemeClr>
                </a:solidFill>
                <a:latin typeface="Arial"/>
                <a:ea typeface="Arial"/>
                <a:cs typeface="Arial"/>
                <a:sym typeface="Arial"/>
              </a:rPr>
              <a:t>Presume Positive Intentions</a:t>
            </a:r>
          </a:p>
          <a:p>
            <a:pPr>
              <a:buSzPct val="25000"/>
            </a:pPr>
            <a:r>
              <a:rPr lang="en-US" sz="3600" dirty="0">
                <a:solidFill>
                  <a:schemeClr val="tx1">
                    <a:lumMod val="75000"/>
                    <a:lumOff val="25000"/>
                  </a:schemeClr>
                </a:solidFill>
                <a:latin typeface="Arial"/>
                <a:ea typeface="Arial"/>
                <a:cs typeface="Arial"/>
                <a:sym typeface="Arial"/>
              </a:rPr>
              <a:t>Posing Questions</a:t>
            </a:r>
          </a:p>
          <a:p>
            <a:pPr>
              <a:buSzPct val="25000"/>
            </a:pPr>
            <a:r>
              <a:rPr lang="en-US" sz="3600" dirty="0">
                <a:solidFill>
                  <a:schemeClr val="tx1">
                    <a:lumMod val="75000"/>
                    <a:lumOff val="25000"/>
                  </a:schemeClr>
                </a:solidFill>
                <a:latin typeface="Arial"/>
                <a:ea typeface="Arial"/>
                <a:cs typeface="Arial"/>
                <a:sym typeface="Arial"/>
              </a:rPr>
              <a:t>Putting Ideas on the Table</a:t>
            </a:r>
          </a:p>
          <a:p>
            <a:pPr>
              <a:buSzPct val="25000"/>
            </a:pPr>
            <a:r>
              <a:rPr lang="en-US" sz="3600" dirty="0">
                <a:solidFill>
                  <a:schemeClr val="tx1">
                    <a:lumMod val="75000"/>
                    <a:lumOff val="25000"/>
                  </a:schemeClr>
                </a:solidFill>
                <a:latin typeface="Arial"/>
                <a:ea typeface="Arial"/>
                <a:cs typeface="Arial"/>
                <a:sym typeface="Arial"/>
              </a:rPr>
              <a:t>Providing Data</a:t>
            </a:r>
          </a:p>
          <a:p>
            <a:pPr>
              <a:buSzPct val="25000"/>
            </a:pPr>
            <a:r>
              <a:rPr lang="en-US" sz="3600" dirty="0">
                <a:solidFill>
                  <a:schemeClr val="tx1">
                    <a:lumMod val="75000"/>
                    <a:lumOff val="25000"/>
                  </a:schemeClr>
                </a:solidFill>
                <a:latin typeface="Arial"/>
                <a:ea typeface="Arial"/>
                <a:cs typeface="Arial"/>
                <a:sym typeface="Arial"/>
              </a:rPr>
              <a:t>Paying Attention to Self and Others</a:t>
            </a:r>
          </a:p>
        </p:txBody>
      </p:sp>
    </p:spTree>
    <p:extLst>
      <p:ext uri="{BB962C8B-B14F-4D97-AF65-F5344CB8AC3E}">
        <p14:creationId xmlns:p14="http://schemas.microsoft.com/office/powerpoint/2010/main" val="36203504"/>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4392526" y="1895988"/>
            <a:ext cx="6182775" cy="2800800"/>
          </a:xfrm>
          <a:prstGeom prst="rect">
            <a:avLst/>
          </a:prstGeom>
          <a:noFill/>
          <a:ln>
            <a:noFill/>
          </a:ln>
        </p:spPr>
        <p:txBody>
          <a:bodyPr lIns="91425" tIns="45700" rIns="91425" bIns="45700" anchor="t" anchorCtr="0">
            <a:noAutofit/>
          </a:bodyPr>
          <a:lstStyle/>
          <a:p>
            <a:pPr algn="ctr">
              <a:buSzPct val="25000"/>
            </a:pPr>
            <a:r>
              <a:rPr lang="en-US" sz="3200" dirty="0">
                <a:solidFill>
                  <a:schemeClr val="lt1"/>
                </a:solidFill>
                <a:latin typeface="Times New Roman"/>
                <a:ea typeface="Times New Roman"/>
                <a:cs typeface="Times New Roman"/>
                <a:sym typeface="Times New Roman"/>
              </a:rPr>
              <a:t/>
            </a:r>
            <a:br>
              <a:rPr lang="en-US" sz="3200" dirty="0">
                <a:solidFill>
                  <a:schemeClr val="lt1"/>
                </a:solidFill>
                <a:latin typeface="Times New Roman"/>
                <a:ea typeface="Times New Roman"/>
                <a:cs typeface="Times New Roman"/>
                <a:sym typeface="Times New Roman"/>
              </a:rPr>
            </a:br>
            <a:r>
              <a:rPr lang="en-US" sz="3200" dirty="0" smtClean="0">
                <a:solidFill>
                  <a:schemeClr val="accent1"/>
                </a:solidFill>
                <a:latin typeface="Times New Roman"/>
                <a:ea typeface="Times New Roman"/>
                <a:cs typeface="Times New Roman"/>
                <a:sym typeface="Times New Roman"/>
              </a:rPr>
              <a:t>October 22, </a:t>
            </a:r>
            <a:r>
              <a:rPr lang="en-US" sz="3200" dirty="0">
                <a:solidFill>
                  <a:schemeClr val="accent1"/>
                </a:solidFill>
                <a:latin typeface="Times New Roman"/>
                <a:ea typeface="Times New Roman"/>
                <a:cs typeface="Times New Roman"/>
                <a:sym typeface="Times New Roman"/>
              </a:rPr>
              <a:t>2015 </a:t>
            </a:r>
          </a:p>
          <a:p>
            <a:pPr algn="ctr"/>
            <a:endParaRPr sz="4000" dirty="0">
              <a:solidFill>
                <a:schemeClr val="accent1"/>
              </a:solidFill>
              <a:latin typeface="Times New Roman"/>
              <a:ea typeface="Times New Roman"/>
              <a:cs typeface="Times New Roman"/>
              <a:sym typeface="Times New Roman"/>
            </a:endParaRPr>
          </a:p>
          <a:p>
            <a:pPr lvl="0" algn="ctr">
              <a:buSzPct val="25000"/>
            </a:pPr>
            <a:r>
              <a:rPr lang="en-US" sz="3600" dirty="0">
                <a:solidFill>
                  <a:schemeClr val="accent1"/>
                </a:solidFill>
                <a:latin typeface="Times New Roman"/>
                <a:ea typeface="Times New Roman"/>
                <a:cs typeface="Times New Roman"/>
                <a:sym typeface="Times New Roman"/>
              </a:rPr>
              <a:t>All materials for today’s meeting can be found at </a:t>
            </a:r>
            <a:r>
              <a:rPr lang="en-US" sz="3600" dirty="0">
                <a:solidFill>
                  <a:schemeClr val="accent1"/>
                </a:solidFill>
                <a:latin typeface="Times New Roman"/>
                <a:ea typeface="Times New Roman"/>
                <a:cs typeface="Times New Roman"/>
                <a:sym typeface="Times New Roman"/>
                <a:hlinkClick r:id="rId3"/>
              </a:rPr>
              <a:t>http://ovecsln.weebly.com</a:t>
            </a:r>
            <a:r>
              <a:rPr lang="en-US" sz="3600" dirty="0">
                <a:solidFill>
                  <a:schemeClr val="accent1"/>
                </a:solidFill>
                <a:latin typeface="Times New Roman"/>
                <a:ea typeface="Times New Roman"/>
                <a:cs typeface="Times New Roman"/>
                <a:sym typeface="Times New Roman"/>
                <a:hlinkClick r:id="rId3"/>
              </a:rPr>
              <a:t>/</a:t>
            </a:r>
            <a:endParaRPr lang="en-US" sz="3600" dirty="0">
              <a:solidFill>
                <a:schemeClr val="accent1"/>
              </a:solidFill>
              <a:latin typeface="Times New Roman"/>
              <a:ea typeface="Times New Roman"/>
              <a:cs typeface="Times New Roman"/>
              <a:sym typeface="Times New Roman"/>
            </a:endParaRPr>
          </a:p>
          <a:p>
            <a:pPr lvl="0" algn="ctr">
              <a:buSzPct val="25000"/>
            </a:pPr>
            <a:endParaRPr lang="en-US" sz="3600" u="sng" dirty="0">
              <a:solidFill>
                <a:schemeClr val="accent1">
                  <a:lumMod val="75000"/>
                </a:schemeClr>
              </a:solidFill>
              <a:latin typeface="Times New Roman"/>
              <a:ea typeface="Times New Roman"/>
              <a:cs typeface="Times New Roman"/>
              <a:sym typeface="Times New Roman"/>
              <a:hlinkClick r:id="rId4"/>
            </a:endParaRPr>
          </a:p>
        </p:txBody>
      </p:sp>
      <p:sp>
        <p:nvSpPr>
          <p:cNvPr id="99" name="Shape 99"/>
          <p:cNvSpPr/>
          <p:nvPr/>
        </p:nvSpPr>
        <p:spPr>
          <a:xfrm>
            <a:off x="5103812" y="972589"/>
            <a:ext cx="4560992" cy="923399"/>
          </a:xfrm>
          <a:prstGeom prst="rect">
            <a:avLst/>
          </a:prstGeom>
          <a:noFill/>
          <a:ln>
            <a:noFill/>
          </a:ln>
        </p:spPr>
        <p:txBody>
          <a:bodyPr lIns="91425" tIns="45700" rIns="91425" bIns="45700" anchor="t" anchorCtr="0">
            <a:noAutofit/>
          </a:bodyPr>
          <a:lstStyle/>
          <a:p>
            <a:pPr algn="ctr">
              <a:buSzPct val="25000"/>
            </a:pPr>
            <a:r>
              <a:rPr lang="en-US" sz="5400" b="1" dirty="0">
                <a:latin typeface="Arial"/>
                <a:ea typeface="Arial"/>
                <a:cs typeface="Arial"/>
                <a:sym typeface="Arial"/>
              </a:rPr>
              <a:t>OVEC</a:t>
            </a:r>
            <a:endParaRPr lang="en-US" sz="5400" b="1" dirty="0">
              <a:latin typeface="Arial"/>
              <a:ea typeface="Arial"/>
              <a:cs typeface="Arial"/>
              <a:sym typeface="Arial"/>
            </a:endParaRPr>
          </a:p>
        </p:txBody>
      </p:sp>
      <p:pic>
        <p:nvPicPr>
          <p:cNvPr id="100" name="Shape 100"/>
          <p:cNvPicPr preferRelativeResize="0"/>
          <p:nvPr/>
        </p:nvPicPr>
        <p:blipFill>
          <a:blip r:embed="rId5">
            <a:alphaModFix/>
          </a:blip>
          <a:stretch>
            <a:fillRect/>
          </a:stretch>
        </p:blipFill>
        <p:spPr>
          <a:xfrm>
            <a:off x="760412" y="762000"/>
            <a:ext cx="3909526" cy="4889274"/>
          </a:xfrm>
          <a:prstGeom prst="rect">
            <a:avLst/>
          </a:prstGeom>
          <a:noFill/>
          <a:ln>
            <a:noFill/>
          </a:ln>
        </p:spPr>
      </p:pic>
    </p:spTree>
    <p:extLst>
      <p:ext uri="{BB962C8B-B14F-4D97-AF65-F5344CB8AC3E}">
        <p14:creationId xmlns:p14="http://schemas.microsoft.com/office/powerpoint/2010/main" val="1830157200"/>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96553" y="0"/>
            <a:ext cx="7772400" cy="14700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500" dirty="0" smtClean="0">
                <a:solidFill>
                  <a:srgbClr val="FFFFFF"/>
                </a:solidFill>
                <a:latin typeface="Times New Roman"/>
                <a:cs typeface="Times New Roman"/>
              </a:rPr>
              <a:t>Year at a Glance</a:t>
            </a:r>
            <a:endParaRPr lang="en-US" sz="4500" dirty="0">
              <a:solidFill>
                <a:srgbClr val="FFFFFF"/>
              </a:solidFill>
              <a:latin typeface="Times New Roman"/>
              <a:cs typeface="Times New Roman"/>
            </a:endParaRPr>
          </a:p>
        </p:txBody>
      </p:sp>
      <p:sp>
        <p:nvSpPr>
          <p:cNvPr id="4" name="TextBox 3"/>
          <p:cNvSpPr txBox="1"/>
          <p:nvPr/>
        </p:nvSpPr>
        <p:spPr>
          <a:xfrm>
            <a:off x="1699214" y="1676400"/>
            <a:ext cx="9957798" cy="861774"/>
          </a:xfrm>
          <a:prstGeom prst="rect">
            <a:avLst/>
          </a:prstGeom>
          <a:noFill/>
        </p:spPr>
        <p:txBody>
          <a:bodyPr wrap="square" rtlCol="0">
            <a:spAutoFit/>
          </a:bodyPr>
          <a:lstStyle/>
          <a:p>
            <a:pPr marL="800100" lvl="1" indent="-342900">
              <a:buFont typeface="Arial" panose="020B0604020202020204" pitchFamily="34" charset="0"/>
              <a:buChar char="•"/>
            </a:pPr>
            <a:endParaRPr lang="en-US" sz="2500" dirty="0" smtClean="0">
              <a:solidFill>
                <a:srgbClr val="FFFFFF"/>
              </a:solidFill>
              <a:latin typeface="Times New Roman"/>
              <a:cs typeface="Times New Roman"/>
            </a:endParaRPr>
          </a:p>
          <a:p>
            <a:endParaRPr lang="en-US" sz="2500" dirty="0" smtClean="0">
              <a:solidFill>
                <a:srgbClr val="FFFFFF"/>
              </a:solidFill>
              <a:latin typeface="Times New Roman"/>
              <a:cs typeface="Times New Roman"/>
            </a:endParaRPr>
          </a:p>
        </p:txBody>
      </p:sp>
      <p:sp>
        <p:nvSpPr>
          <p:cNvPr id="6" name="Rectangle 5"/>
          <p:cNvSpPr/>
          <p:nvPr/>
        </p:nvSpPr>
        <p:spPr>
          <a:xfrm>
            <a:off x="5973225"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p:cNvSpPr/>
          <p:nvPr/>
        </p:nvSpPr>
        <p:spPr>
          <a:xfrm>
            <a:off x="5978835" y="3244334"/>
            <a:ext cx="231154" cy="369332"/>
          </a:xfrm>
          <a:prstGeom prst="rect">
            <a:avLst/>
          </a:prstGeom>
        </p:spPr>
        <p:txBody>
          <a:bodyPr wrap="none">
            <a:spAutoFit/>
          </a:bodyPr>
          <a:lstStyle/>
          <a:p>
            <a:r>
              <a:rPr lang="en-US" dirty="0"/>
              <a:t> </a:t>
            </a:r>
          </a:p>
        </p:txBody>
      </p:sp>
      <p:pic>
        <p:nvPicPr>
          <p:cNvPr id="8" name="table"/>
          <p:cNvPicPr>
            <a:picLocks noChangeAspect="1"/>
          </p:cNvPicPr>
          <p:nvPr/>
        </p:nvPicPr>
        <p:blipFill>
          <a:blip r:embed="rId2"/>
          <a:stretch>
            <a:fillRect/>
          </a:stretch>
        </p:blipFill>
        <p:spPr>
          <a:xfrm>
            <a:off x="227805" y="1676400"/>
            <a:ext cx="11733213" cy="4698618"/>
          </a:xfrm>
          <a:prstGeom prst="rect">
            <a:avLst/>
          </a:prstGeom>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Shape 172"/>
          <p:cNvGrpSpPr/>
          <p:nvPr/>
        </p:nvGrpSpPr>
        <p:grpSpPr>
          <a:xfrm>
            <a:off x="1554680" y="291937"/>
            <a:ext cx="9045927" cy="5256231"/>
            <a:chOff x="871428" y="0"/>
            <a:chExt cx="9045927" cy="5256231"/>
          </a:xfrm>
          <a:solidFill>
            <a:schemeClr val="tx2">
              <a:lumMod val="40000"/>
              <a:lumOff val="60000"/>
            </a:schemeClr>
          </a:solidFill>
        </p:grpSpPr>
        <p:sp>
          <p:nvSpPr>
            <p:cNvPr id="173" name="Shape 173"/>
            <p:cNvSpPr/>
            <p:nvPr/>
          </p:nvSpPr>
          <p:spPr>
            <a:xfrm rot="5400000">
              <a:off x="4717122" y="183929"/>
              <a:ext cx="2812476" cy="2446855"/>
            </a:xfrm>
            <a:prstGeom prst="hexagon">
              <a:avLst>
                <a:gd name="adj" fmla="val 25000"/>
                <a:gd name="vf" fmla="val 115470"/>
              </a:avLst>
            </a:prstGeom>
            <a:grpFill/>
            <a:ln w="57150" cap="flat" cmpd="sng">
              <a:solidFill>
                <a:schemeClr val="dk1"/>
              </a:solidFill>
              <a:prstDash val="solid"/>
              <a:round/>
              <a:headEnd type="none" w="med" len="med"/>
              <a:tailEnd type="none" w="med" len="med"/>
            </a:ln>
          </p:spPr>
          <p:txBody>
            <a:bodyPr lIns="91425" tIns="91425" rIns="91425" bIns="91425" anchor="ctr" anchorCtr="0">
              <a:noAutofit/>
            </a:bodyPr>
            <a:lstStyle/>
            <a:p>
              <a:pPr>
                <a:buClr>
                  <a:schemeClr val="lt1"/>
                </a:buClr>
              </a:pPr>
              <a:endParaRPr>
                <a:solidFill>
                  <a:schemeClr val="lt1"/>
                </a:solidFill>
                <a:latin typeface="Arial"/>
                <a:ea typeface="Arial"/>
                <a:cs typeface="Arial"/>
                <a:sym typeface="Arial"/>
              </a:endParaRPr>
            </a:p>
          </p:txBody>
        </p:sp>
        <p:sp>
          <p:nvSpPr>
            <p:cNvPr id="174" name="Shape 174"/>
            <p:cNvSpPr txBox="1"/>
            <p:nvPr/>
          </p:nvSpPr>
          <p:spPr>
            <a:xfrm>
              <a:off x="5281235" y="439397"/>
              <a:ext cx="1684250" cy="1935921"/>
            </a:xfrm>
            <a:prstGeom prst="rect">
              <a:avLst/>
            </a:prstGeom>
            <a:grpFill/>
            <a:ln>
              <a:noFill/>
            </a:ln>
          </p:spPr>
          <p:txBody>
            <a:bodyPr lIns="60950" tIns="60950" rIns="60950" bIns="60950" anchor="ctr" anchorCtr="0">
              <a:noAutofit/>
            </a:bodyPr>
            <a:lstStyle/>
            <a:p>
              <a:pPr algn="ctr">
                <a:lnSpc>
                  <a:spcPct val="90000"/>
                </a:lnSpc>
                <a:spcAft>
                  <a:spcPts val="560"/>
                </a:spcAft>
                <a:buClr>
                  <a:schemeClr val="dk1"/>
                </a:buClr>
                <a:buSzPct val="25000"/>
              </a:pPr>
              <a:r>
                <a:rPr lang="en-US" sz="1600" dirty="0" smtClean="0">
                  <a:solidFill>
                    <a:schemeClr val="dk1"/>
                  </a:solidFill>
                  <a:latin typeface="Rokkitt"/>
                  <a:ea typeface="Rokkitt"/>
                  <a:cs typeface="Rokkitt"/>
                  <a:sym typeface="Rokkitt"/>
                </a:rPr>
                <a:t>Select/create assessments that yield evidence for a given purpose.(1,3))</a:t>
              </a:r>
              <a:endParaRPr lang="en-US" sz="1600" dirty="0">
                <a:solidFill>
                  <a:schemeClr val="dk1"/>
                </a:solidFill>
                <a:latin typeface="Rokkitt"/>
                <a:ea typeface="Rokkitt"/>
                <a:cs typeface="Rokkitt"/>
                <a:sym typeface="Rokkitt"/>
              </a:endParaRPr>
            </a:p>
          </p:txBody>
        </p:sp>
        <p:sp>
          <p:nvSpPr>
            <p:cNvPr id="176" name="Shape 176"/>
            <p:cNvSpPr/>
            <p:nvPr/>
          </p:nvSpPr>
          <p:spPr>
            <a:xfrm rot="5400000">
              <a:off x="2074518" y="183929"/>
              <a:ext cx="2812476" cy="2446855"/>
            </a:xfrm>
            <a:prstGeom prst="hexagon">
              <a:avLst>
                <a:gd name="adj" fmla="val 25000"/>
                <a:gd name="vf" fmla="val 115470"/>
              </a:avLst>
            </a:prstGeom>
            <a:grpFill/>
            <a:ln w="57150" cap="flat" cmpd="sng">
              <a:solidFill>
                <a:schemeClr val="dk1"/>
              </a:solidFill>
              <a:prstDash val="solid"/>
              <a:round/>
              <a:headEnd type="none" w="med" len="med"/>
              <a:tailEnd type="none" w="med" len="med"/>
            </a:ln>
          </p:spPr>
          <p:txBody>
            <a:bodyPr lIns="91425" tIns="91425" rIns="91425" bIns="91425" anchor="ctr" anchorCtr="0">
              <a:noAutofit/>
            </a:bodyPr>
            <a:lstStyle/>
            <a:p>
              <a:pPr>
                <a:buClr>
                  <a:schemeClr val="lt1"/>
                </a:buClr>
              </a:pPr>
              <a:endParaRPr>
                <a:solidFill>
                  <a:schemeClr val="lt1"/>
                </a:solidFill>
                <a:latin typeface="Arial"/>
                <a:ea typeface="Arial"/>
                <a:cs typeface="Arial"/>
                <a:sym typeface="Arial"/>
              </a:endParaRPr>
            </a:p>
          </p:txBody>
        </p:sp>
        <p:sp>
          <p:nvSpPr>
            <p:cNvPr id="177" name="Shape 177"/>
            <p:cNvSpPr txBox="1"/>
            <p:nvPr/>
          </p:nvSpPr>
          <p:spPr>
            <a:xfrm>
              <a:off x="2638632" y="439397"/>
              <a:ext cx="1684250" cy="1935921"/>
            </a:xfrm>
            <a:prstGeom prst="rect">
              <a:avLst/>
            </a:prstGeom>
            <a:grpFill/>
            <a:ln>
              <a:noFill/>
            </a:ln>
          </p:spPr>
          <p:txBody>
            <a:bodyPr lIns="0" tIns="0" rIns="0" bIns="0" anchor="ctr" anchorCtr="0">
              <a:noAutofit/>
            </a:bodyPr>
            <a:lstStyle/>
            <a:p>
              <a:pPr algn="ctr">
                <a:lnSpc>
                  <a:spcPct val="90000"/>
                </a:lnSpc>
                <a:spcAft>
                  <a:spcPts val="1260"/>
                </a:spcAft>
                <a:buClr>
                  <a:schemeClr val="lt1"/>
                </a:buClr>
              </a:pPr>
              <a:endParaRPr sz="3600">
                <a:solidFill>
                  <a:srgbClr val="BFBFBF"/>
                </a:solidFill>
                <a:latin typeface="Rokkitt"/>
                <a:ea typeface="Rokkitt"/>
                <a:cs typeface="Rokkitt"/>
                <a:sym typeface="Rokkitt"/>
              </a:endParaRPr>
            </a:p>
          </p:txBody>
        </p:sp>
        <p:sp>
          <p:nvSpPr>
            <p:cNvPr id="178" name="Shape 178"/>
            <p:cNvSpPr/>
            <p:nvPr/>
          </p:nvSpPr>
          <p:spPr>
            <a:xfrm rot="5400000">
              <a:off x="3390757" y="2397322"/>
              <a:ext cx="2812476" cy="2794527"/>
            </a:xfrm>
            <a:prstGeom prst="hexagon">
              <a:avLst>
                <a:gd name="adj" fmla="val 25000"/>
                <a:gd name="vf" fmla="val 115470"/>
              </a:avLst>
            </a:prstGeom>
            <a:grpFill/>
            <a:ln w="57150" cap="flat" cmpd="sng">
              <a:solidFill>
                <a:srgbClr val="000000"/>
              </a:solidFill>
              <a:prstDash val="solid"/>
              <a:round/>
              <a:headEnd type="none" w="med" len="med"/>
              <a:tailEnd type="none" w="med" len="med"/>
            </a:ln>
          </p:spPr>
          <p:txBody>
            <a:bodyPr lIns="91425" tIns="91425" rIns="91425" bIns="91425" anchor="ctr" anchorCtr="0">
              <a:noAutofit/>
            </a:bodyPr>
            <a:lstStyle/>
            <a:p>
              <a:pPr>
                <a:buClr>
                  <a:schemeClr val="lt1"/>
                </a:buClr>
              </a:pPr>
              <a:endParaRPr>
                <a:solidFill>
                  <a:schemeClr val="lt1"/>
                </a:solidFill>
                <a:latin typeface="Arial"/>
                <a:ea typeface="Arial"/>
                <a:cs typeface="Arial"/>
                <a:sym typeface="Arial"/>
              </a:endParaRPr>
            </a:p>
          </p:txBody>
        </p:sp>
        <p:sp>
          <p:nvSpPr>
            <p:cNvPr id="179" name="Shape 179"/>
            <p:cNvSpPr txBox="1"/>
            <p:nvPr/>
          </p:nvSpPr>
          <p:spPr>
            <a:xfrm>
              <a:off x="3864001" y="2855600"/>
              <a:ext cx="1865992" cy="1877977"/>
            </a:xfrm>
            <a:prstGeom prst="rect">
              <a:avLst/>
            </a:prstGeom>
            <a:grpFill/>
            <a:ln>
              <a:noFill/>
            </a:ln>
          </p:spPr>
          <p:txBody>
            <a:bodyPr lIns="60950" tIns="60950" rIns="60950" bIns="60950" anchor="ctr" anchorCtr="0">
              <a:noAutofit/>
            </a:bodyPr>
            <a:lstStyle/>
            <a:p>
              <a:pPr algn="ctr">
                <a:lnSpc>
                  <a:spcPct val="90000"/>
                </a:lnSpc>
                <a:spcAft>
                  <a:spcPts val="560"/>
                </a:spcAft>
                <a:buClr>
                  <a:srgbClr val="BFBFBF"/>
                </a:buClr>
                <a:buSzPct val="25000"/>
              </a:pPr>
              <a:r>
                <a:rPr lang="en-US" sz="1600" dirty="0" smtClean="0">
                  <a:solidFill>
                    <a:schemeClr val="bg1"/>
                  </a:solidFill>
                  <a:latin typeface="Rokkitt"/>
                  <a:ea typeface="Rokkitt"/>
                  <a:cs typeface="Rokkitt"/>
                  <a:sym typeface="Rokkitt"/>
                </a:rPr>
                <a:t>Analyze structures and systems used by effective DLT’s/PLC’s-what is high quality?</a:t>
              </a:r>
            </a:p>
            <a:p>
              <a:pPr algn="ctr">
                <a:lnSpc>
                  <a:spcPct val="90000"/>
                </a:lnSpc>
                <a:spcAft>
                  <a:spcPts val="560"/>
                </a:spcAft>
                <a:buClr>
                  <a:srgbClr val="BFBFBF"/>
                </a:buClr>
                <a:buSzPct val="25000"/>
              </a:pPr>
              <a:r>
                <a:rPr lang="en-US" sz="1600" dirty="0" smtClean="0">
                  <a:solidFill>
                    <a:schemeClr val="bg1"/>
                  </a:solidFill>
                  <a:latin typeface="Rokkitt"/>
                  <a:ea typeface="Rokkitt"/>
                  <a:cs typeface="Rokkitt"/>
                  <a:sym typeface="Rokkitt"/>
                </a:rPr>
                <a:t>(6,7,8)</a:t>
              </a:r>
              <a:endParaRPr lang="en-US" sz="1600" dirty="0">
                <a:solidFill>
                  <a:schemeClr val="bg1"/>
                </a:solidFill>
                <a:latin typeface="Rokkitt"/>
                <a:ea typeface="Rokkitt"/>
                <a:cs typeface="Rokkitt"/>
                <a:sym typeface="Rokkitt"/>
              </a:endParaRPr>
            </a:p>
          </p:txBody>
        </p:sp>
        <p:sp>
          <p:nvSpPr>
            <p:cNvPr id="181" name="Shape 181"/>
            <p:cNvSpPr/>
            <p:nvPr/>
          </p:nvSpPr>
          <p:spPr>
            <a:xfrm rot="5400000">
              <a:off x="6212959" y="2514475"/>
              <a:ext cx="2812476" cy="2671036"/>
            </a:xfrm>
            <a:prstGeom prst="hexagon">
              <a:avLst>
                <a:gd name="adj" fmla="val 25000"/>
                <a:gd name="vf" fmla="val 115470"/>
              </a:avLst>
            </a:prstGeom>
            <a:grpFill/>
            <a:ln w="57150" cap="flat" cmpd="sng">
              <a:solidFill>
                <a:srgbClr val="000000"/>
              </a:solidFill>
              <a:prstDash val="solid"/>
              <a:round/>
              <a:headEnd type="none" w="med" len="med"/>
              <a:tailEnd type="none" w="med" len="med"/>
            </a:ln>
          </p:spPr>
          <p:txBody>
            <a:bodyPr lIns="91425" tIns="91425" rIns="91425" bIns="91425" anchor="ctr" anchorCtr="0">
              <a:noAutofit/>
            </a:bodyPr>
            <a:lstStyle/>
            <a:p>
              <a:pPr>
                <a:buClr>
                  <a:schemeClr val="lt1"/>
                </a:buClr>
              </a:pPr>
              <a:endParaRPr>
                <a:solidFill>
                  <a:schemeClr val="lt1"/>
                </a:solidFill>
                <a:latin typeface="Arial"/>
                <a:ea typeface="Arial"/>
                <a:cs typeface="Arial"/>
                <a:sym typeface="Arial"/>
              </a:endParaRPr>
            </a:p>
          </p:txBody>
        </p:sp>
        <p:sp>
          <p:nvSpPr>
            <p:cNvPr id="182" name="Shape 182"/>
            <p:cNvSpPr txBox="1"/>
            <p:nvPr/>
          </p:nvSpPr>
          <p:spPr>
            <a:xfrm>
              <a:off x="6717660" y="2900715"/>
              <a:ext cx="1803076" cy="1898558"/>
            </a:xfrm>
            <a:prstGeom prst="rect">
              <a:avLst/>
            </a:prstGeom>
            <a:grpFill/>
            <a:ln>
              <a:noFill/>
            </a:ln>
          </p:spPr>
          <p:txBody>
            <a:bodyPr lIns="0" tIns="0" rIns="0" bIns="0" anchor="ctr" anchorCtr="0">
              <a:noAutofit/>
            </a:bodyPr>
            <a:lstStyle/>
            <a:p>
              <a:pPr algn="ctr">
                <a:lnSpc>
                  <a:spcPct val="90000"/>
                </a:lnSpc>
                <a:spcAft>
                  <a:spcPts val="1260"/>
                </a:spcAft>
                <a:buClr>
                  <a:schemeClr val="lt1"/>
                </a:buClr>
              </a:pPr>
              <a:endParaRPr sz="3600">
                <a:solidFill>
                  <a:srgbClr val="BFBFBF"/>
                </a:solidFill>
                <a:latin typeface="Rokkitt"/>
                <a:ea typeface="Rokkitt"/>
                <a:cs typeface="Rokkitt"/>
                <a:sym typeface="Rokkitt"/>
              </a:endParaRPr>
            </a:p>
          </p:txBody>
        </p:sp>
        <p:sp>
          <p:nvSpPr>
            <p:cNvPr id="183" name="Shape 183"/>
            <p:cNvSpPr/>
            <p:nvPr/>
          </p:nvSpPr>
          <p:spPr>
            <a:xfrm rot="5400000">
              <a:off x="688618" y="2518482"/>
              <a:ext cx="2812476" cy="2446855"/>
            </a:xfrm>
            <a:prstGeom prst="hexagon">
              <a:avLst>
                <a:gd name="adj" fmla="val 25000"/>
                <a:gd name="vf" fmla="val 115470"/>
              </a:avLst>
            </a:prstGeom>
            <a:grpFill/>
            <a:ln w="57150" cap="flat" cmpd="sng">
              <a:solidFill>
                <a:schemeClr val="dk1"/>
              </a:solidFill>
              <a:prstDash val="solid"/>
              <a:round/>
              <a:headEnd type="none" w="med" len="med"/>
              <a:tailEnd type="none" w="med" len="med"/>
            </a:ln>
          </p:spPr>
          <p:txBody>
            <a:bodyPr lIns="91425" tIns="91425" rIns="91425" bIns="91425" anchor="ctr" anchorCtr="0">
              <a:noAutofit/>
            </a:bodyPr>
            <a:lstStyle/>
            <a:p>
              <a:pPr>
                <a:buClr>
                  <a:schemeClr val="lt1"/>
                </a:buClr>
              </a:pPr>
              <a:endParaRPr>
                <a:solidFill>
                  <a:schemeClr val="lt1"/>
                </a:solidFill>
                <a:latin typeface="Arial"/>
                <a:ea typeface="Arial"/>
                <a:cs typeface="Arial"/>
                <a:sym typeface="Arial"/>
              </a:endParaRPr>
            </a:p>
          </p:txBody>
        </p:sp>
        <p:sp>
          <p:nvSpPr>
            <p:cNvPr id="184" name="Shape 184"/>
            <p:cNvSpPr txBox="1"/>
            <p:nvPr/>
          </p:nvSpPr>
          <p:spPr>
            <a:xfrm>
              <a:off x="1252733" y="2773950"/>
              <a:ext cx="1684250" cy="1935921"/>
            </a:xfrm>
            <a:prstGeom prst="rect">
              <a:avLst/>
            </a:prstGeom>
            <a:grpFill/>
            <a:ln>
              <a:noFill/>
            </a:ln>
          </p:spPr>
          <p:txBody>
            <a:bodyPr lIns="60950" tIns="60950" rIns="60950" bIns="60950" anchor="ctr" anchorCtr="0">
              <a:noAutofit/>
            </a:bodyPr>
            <a:lstStyle/>
            <a:p>
              <a:pPr algn="ctr">
                <a:lnSpc>
                  <a:spcPct val="90000"/>
                </a:lnSpc>
                <a:spcAft>
                  <a:spcPts val="560"/>
                </a:spcAft>
                <a:buClr>
                  <a:srgbClr val="000000"/>
                </a:buClr>
                <a:buSzPct val="25000"/>
              </a:pPr>
              <a:r>
                <a:rPr lang="en-US" sz="1600" dirty="0" smtClean="0">
                  <a:solidFill>
                    <a:srgbClr val="000000"/>
                  </a:solidFill>
                  <a:latin typeface="Rokkitt"/>
                  <a:ea typeface="Rokkitt"/>
                  <a:cs typeface="Rokkitt"/>
                  <a:sym typeface="Rokkitt"/>
                </a:rPr>
                <a:t>Use established criteria, protocols, tools resources with fidelity to gauge professional practice and student learning. (1,4,8)</a:t>
              </a:r>
              <a:endParaRPr lang="en-US" sz="1600" dirty="0">
                <a:solidFill>
                  <a:srgbClr val="000000"/>
                </a:solidFill>
                <a:latin typeface="Rokkitt"/>
                <a:ea typeface="Rokkitt"/>
                <a:cs typeface="Rokkitt"/>
                <a:sym typeface="Rokkitt"/>
              </a:endParaRPr>
            </a:p>
          </p:txBody>
        </p:sp>
        <p:sp>
          <p:nvSpPr>
            <p:cNvPr id="185" name="Shape 185"/>
            <p:cNvSpPr/>
            <p:nvPr/>
          </p:nvSpPr>
          <p:spPr>
            <a:xfrm>
              <a:off x="2296757" y="654668"/>
              <a:ext cx="2413616" cy="1467891"/>
            </a:xfrm>
            <a:prstGeom prst="rect">
              <a:avLst/>
            </a:prstGeom>
            <a:grpFill/>
            <a:ln>
              <a:noFill/>
            </a:ln>
          </p:spPr>
          <p:txBody>
            <a:bodyPr lIns="91425" tIns="91425" rIns="91425" bIns="91425" anchor="ctr" anchorCtr="0">
              <a:noAutofit/>
            </a:bodyPr>
            <a:lstStyle/>
            <a:p>
              <a:pPr>
                <a:buClr>
                  <a:schemeClr val="lt1"/>
                </a:buClr>
              </a:pPr>
              <a:endParaRPr>
                <a:solidFill>
                  <a:schemeClr val="lt1"/>
                </a:solidFill>
                <a:latin typeface="Arial"/>
                <a:ea typeface="Arial"/>
                <a:cs typeface="Arial"/>
                <a:sym typeface="Arial"/>
              </a:endParaRPr>
            </a:p>
          </p:txBody>
        </p:sp>
        <p:sp>
          <p:nvSpPr>
            <p:cNvPr id="186" name="Shape 186"/>
            <p:cNvSpPr txBox="1"/>
            <p:nvPr/>
          </p:nvSpPr>
          <p:spPr>
            <a:xfrm>
              <a:off x="2257328" y="438277"/>
              <a:ext cx="2453045" cy="1684283"/>
            </a:xfrm>
            <a:prstGeom prst="rect">
              <a:avLst/>
            </a:prstGeom>
            <a:grpFill/>
            <a:ln>
              <a:noFill/>
            </a:ln>
          </p:spPr>
          <p:txBody>
            <a:bodyPr lIns="60950" tIns="60950" rIns="60950" bIns="60950" anchor="ctr" anchorCtr="0">
              <a:noAutofit/>
            </a:bodyPr>
            <a:lstStyle/>
            <a:p>
              <a:pPr>
                <a:lnSpc>
                  <a:spcPct val="90000"/>
                </a:lnSpc>
                <a:spcAft>
                  <a:spcPts val="560"/>
                </a:spcAft>
                <a:buClr>
                  <a:srgbClr val="000000"/>
                </a:buClr>
                <a:buSzPct val="25000"/>
              </a:pPr>
              <a:r>
                <a:rPr lang="en-US" sz="1600" dirty="0" smtClean="0">
                  <a:solidFill>
                    <a:srgbClr val="000000"/>
                  </a:solidFill>
                  <a:latin typeface="Rokkitt"/>
                  <a:ea typeface="Rokkitt"/>
                  <a:cs typeface="Rokkitt"/>
                  <a:sym typeface="Rokkitt"/>
                </a:rPr>
                <a:t>Use available and appropriate data to inform a cycle of continuous improvement.(district,</a:t>
              </a:r>
            </a:p>
            <a:p>
              <a:pPr>
                <a:lnSpc>
                  <a:spcPct val="90000"/>
                </a:lnSpc>
                <a:spcAft>
                  <a:spcPts val="560"/>
                </a:spcAft>
                <a:buClr>
                  <a:srgbClr val="000000"/>
                </a:buClr>
                <a:buSzPct val="25000"/>
              </a:pPr>
              <a:r>
                <a:rPr lang="en-US" sz="1600" dirty="0">
                  <a:solidFill>
                    <a:srgbClr val="000000"/>
                  </a:solidFill>
                  <a:latin typeface="Rokkitt"/>
                  <a:ea typeface="Rokkitt"/>
                  <a:cs typeface="Rokkitt"/>
                  <a:sym typeface="Rokkitt"/>
                </a:rPr>
                <a:t>s</a:t>
              </a:r>
              <a:r>
                <a:rPr lang="en-US" sz="1600" dirty="0" smtClean="0">
                  <a:solidFill>
                    <a:srgbClr val="000000"/>
                  </a:solidFill>
                  <a:latin typeface="Rokkitt"/>
                  <a:ea typeface="Rokkitt"/>
                  <a:cs typeface="Rokkitt"/>
                  <a:sym typeface="Rokkitt"/>
                </a:rPr>
                <a:t>chool, teacher, student)</a:t>
              </a:r>
            </a:p>
            <a:p>
              <a:pPr>
                <a:lnSpc>
                  <a:spcPct val="90000"/>
                </a:lnSpc>
                <a:spcAft>
                  <a:spcPts val="560"/>
                </a:spcAft>
                <a:buClr>
                  <a:srgbClr val="000000"/>
                </a:buClr>
                <a:buSzPct val="25000"/>
              </a:pPr>
              <a:r>
                <a:rPr lang="en-US" sz="1600" dirty="0" smtClean="0">
                  <a:solidFill>
                    <a:srgbClr val="000000"/>
                  </a:solidFill>
                  <a:latin typeface="Rokkitt"/>
                  <a:ea typeface="Rokkitt"/>
                  <a:cs typeface="Rokkitt"/>
                  <a:sym typeface="Rokkitt"/>
                </a:rPr>
                <a:t>(3,2)</a:t>
              </a:r>
              <a:endParaRPr lang="en-US" sz="1600" dirty="0">
                <a:solidFill>
                  <a:srgbClr val="000000"/>
                </a:solidFill>
                <a:latin typeface="Rokkitt"/>
                <a:ea typeface="Rokkitt"/>
                <a:cs typeface="Rokkitt"/>
                <a:sym typeface="Rokkitt"/>
              </a:endParaRPr>
            </a:p>
          </p:txBody>
        </p:sp>
        <p:sp>
          <p:nvSpPr>
            <p:cNvPr id="187" name="Shape 187"/>
            <p:cNvSpPr/>
            <p:nvPr/>
          </p:nvSpPr>
          <p:spPr>
            <a:xfrm rot="5400000">
              <a:off x="7287690" y="182810"/>
              <a:ext cx="2812476" cy="2446855"/>
            </a:xfrm>
            <a:prstGeom prst="hexagon">
              <a:avLst>
                <a:gd name="adj" fmla="val 25000"/>
                <a:gd name="vf" fmla="val 115470"/>
              </a:avLst>
            </a:prstGeom>
            <a:grpFill/>
            <a:ln w="57150" cap="flat" cmpd="sng">
              <a:solidFill>
                <a:schemeClr val="dk1"/>
              </a:solidFill>
              <a:prstDash val="solid"/>
              <a:round/>
              <a:headEnd type="none" w="med" len="med"/>
              <a:tailEnd type="none" w="med" len="med"/>
            </a:ln>
          </p:spPr>
          <p:txBody>
            <a:bodyPr lIns="91425" tIns="91425" rIns="91425" bIns="91425" anchor="ctr" anchorCtr="0">
              <a:noAutofit/>
            </a:bodyPr>
            <a:lstStyle/>
            <a:p>
              <a:pPr>
                <a:buClr>
                  <a:schemeClr val="lt1"/>
                </a:buClr>
              </a:pPr>
              <a:endParaRPr>
                <a:solidFill>
                  <a:schemeClr val="lt1"/>
                </a:solidFill>
                <a:latin typeface="Arial"/>
                <a:ea typeface="Arial"/>
                <a:cs typeface="Arial"/>
                <a:sym typeface="Arial"/>
              </a:endParaRPr>
            </a:p>
          </p:txBody>
        </p:sp>
        <p:sp>
          <p:nvSpPr>
            <p:cNvPr id="188" name="Shape 188"/>
            <p:cNvSpPr txBox="1"/>
            <p:nvPr/>
          </p:nvSpPr>
          <p:spPr>
            <a:xfrm>
              <a:off x="7851803" y="438277"/>
              <a:ext cx="1684250" cy="1935921"/>
            </a:xfrm>
            <a:prstGeom prst="rect">
              <a:avLst/>
            </a:prstGeom>
            <a:grpFill/>
            <a:ln>
              <a:noFill/>
            </a:ln>
          </p:spPr>
          <p:txBody>
            <a:bodyPr lIns="0" tIns="0" rIns="0" bIns="0" anchor="ctr" anchorCtr="0">
              <a:noAutofit/>
            </a:bodyPr>
            <a:lstStyle/>
            <a:p>
              <a:pPr algn="ctr">
                <a:lnSpc>
                  <a:spcPct val="90000"/>
                </a:lnSpc>
                <a:spcAft>
                  <a:spcPts val="1260"/>
                </a:spcAft>
                <a:buClr>
                  <a:schemeClr val="lt1"/>
                </a:buClr>
              </a:pPr>
              <a:endParaRPr sz="3600">
                <a:solidFill>
                  <a:srgbClr val="BFBFBF"/>
                </a:solidFill>
                <a:latin typeface="Rokkitt"/>
                <a:ea typeface="Rokkitt"/>
                <a:cs typeface="Rokkitt"/>
                <a:sym typeface="Rokkitt"/>
              </a:endParaRPr>
            </a:p>
          </p:txBody>
        </p:sp>
      </p:grpSp>
      <p:sp>
        <p:nvSpPr>
          <p:cNvPr id="189" name="Shape 189"/>
          <p:cNvSpPr txBox="1"/>
          <p:nvPr/>
        </p:nvSpPr>
        <p:spPr>
          <a:xfrm>
            <a:off x="7282052" y="3270115"/>
            <a:ext cx="2116814" cy="1908215"/>
          </a:xfrm>
          <a:prstGeom prst="rect">
            <a:avLst/>
          </a:prstGeom>
          <a:noFill/>
          <a:ln>
            <a:noFill/>
          </a:ln>
        </p:spPr>
        <p:txBody>
          <a:bodyPr lIns="91425" tIns="45700" rIns="91425" bIns="45700" anchor="t" anchorCtr="0">
            <a:noAutofit/>
          </a:bodyPr>
          <a:lstStyle/>
          <a:p>
            <a:pPr>
              <a:buClr>
                <a:schemeClr val="dk1"/>
              </a:buClr>
              <a:buSzPct val="25000"/>
            </a:pPr>
            <a:r>
              <a:rPr lang="en-US" sz="1600" dirty="0">
                <a:solidFill>
                  <a:schemeClr val="bg1">
                    <a:lumMod val="50000"/>
                    <a:lumOff val="50000"/>
                  </a:schemeClr>
                </a:solidFill>
                <a:latin typeface="Rokkitt"/>
                <a:ea typeface="Rokkitt"/>
                <a:cs typeface="Rokkitt"/>
                <a:sym typeface="Rokkitt"/>
              </a:rPr>
              <a:t>Utilize appropriate resources/protocols to facilitate deeper learning around specific content standards. (</a:t>
            </a:r>
            <a:r>
              <a:rPr lang="en-US" sz="1400" dirty="0">
                <a:solidFill>
                  <a:schemeClr val="bg1">
                    <a:lumMod val="50000"/>
                    <a:lumOff val="50000"/>
                  </a:schemeClr>
                </a:solidFill>
                <a:latin typeface="Rokkitt"/>
                <a:ea typeface="Rokkitt"/>
                <a:cs typeface="Rokkitt"/>
                <a:sym typeface="Rokkitt"/>
              </a:rPr>
              <a:t>1</a:t>
            </a:r>
            <a:r>
              <a:rPr lang="en-US" sz="2000" dirty="0">
                <a:solidFill>
                  <a:schemeClr val="bg1">
                    <a:lumMod val="50000"/>
                    <a:lumOff val="50000"/>
                  </a:schemeClr>
                </a:solidFill>
                <a:latin typeface="Rokkitt"/>
                <a:ea typeface="Rokkitt"/>
                <a:cs typeface="Rokkitt"/>
                <a:sym typeface="Rokkitt"/>
              </a:rPr>
              <a:t>)</a:t>
            </a:r>
          </a:p>
          <a:p>
            <a:pPr>
              <a:buClr>
                <a:schemeClr val="lt1"/>
              </a:buClr>
            </a:pPr>
            <a:endParaRPr dirty="0">
              <a:solidFill>
                <a:schemeClr val="lt2"/>
              </a:solidFill>
              <a:latin typeface="Rokkitt"/>
              <a:ea typeface="Rokkitt"/>
              <a:cs typeface="Rokkitt"/>
              <a:sym typeface="Rokkitt"/>
            </a:endParaRPr>
          </a:p>
        </p:txBody>
      </p:sp>
      <p:sp>
        <p:nvSpPr>
          <p:cNvPr id="190" name="Shape 190"/>
          <p:cNvSpPr txBox="1"/>
          <p:nvPr/>
        </p:nvSpPr>
        <p:spPr>
          <a:xfrm>
            <a:off x="8224638" y="714124"/>
            <a:ext cx="2229075" cy="1641899"/>
          </a:xfrm>
          <a:prstGeom prst="rect">
            <a:avLst/>
          </a:prstGeom>
          <a:noFill/>
          <a:ln>
            <a:noFill/>
          </a:ln>
        </p:spPr>
        <p:txBody>
          <a:bodyPr lIns="91425" tIns="45700" rIns="91425" bIns="45700" anchor="t" anchorCtr="0">
            <a:noAutofit/>
          </a:bodyPr>
          <a:lstStyle/>
          <a:p>
            <a:pPr algn="ctr">
              <a:buClr>
                <a:schemeClr val="dk1"/>
              </a:buClr>
              <a:buSzPct val="25000"/>
            </a:pPr>
            <a:r>
              <a:rPr lang="en-US" sz="3600" dirty="0">
                <a:solidFill>
                  <a:schemeClr val="dk1"/>
                </a:solidFill>
                <a:latin typeface="Rokkitt"/>
                <a:ea typeface="Rokkitt"/>
                <a:cs typeface="Rokkitt"/>
                <a:sym typeface="Rokkitt"/>
              </a:rPr>
              <a:t>Science</a:t>
            </a:r>
            <a:endParaRPr lang="en-US" sz="3600" dirty="0">
              <a:solidFill>
                <a:schemeClr val="dk1"/>
              </a:solidFill>
              <a:latin typeface="Rokkitt"/>
              <a:ea typeface="Rokkitt"/>
              <a:cs typeface="Rokkitt"/>
              <a:sym typeface="Rokkitt"/>
            </a:endParaRPr>
          </a:p>
          <a:p>
            <a:pPr algn="ctr">
              <a:buClr>
                <a:schemeClr val="dk1"/>
              </a:buClr>
              <a:buSzPct val="25000"/>
            </a:pPr>
            <a:r>
              <a:rPr lang="en-US" sz="3600" dirty="0" smtClean="0">
                <a:solidFill>
                  <a:schemeClr val="dk1"/>
                </a:solidFill>
                <a:latin typeface="Rokkitt"/>
                <a:ea typeface="Rokkitt"/>
                <a:cs typeface="Rokkitt"/>
                <a:sym typeface="Rokkitt"/>
              </a:rPr>
              <a:t> Goals for the DLT</a:t>
            </a:r>
            <a:endParaRPr lang="en-US" sz="3600" dirty="0">
              <a:solidFill>
                <a:schemeClr val="dk1"/>
              </a:solidFill>
              <a:latin typeface="Rokkitt"/>
              <a:ea typeface="Rokkitt"/>
              <a:cs typeface="Rokkitt"/>
              <a:sym typeface="Rokkitt"/>
            </a:endParaRPr>
          </a:p>
        </p:txBody>
      </p:sp>
    </p:spTree>
    <p:extLst>
      <p:ext uri="{BB962C8B-B14F-4D97-AF65-F5344CB8AC3E}">
        <p14:creationId xmlns:p14="http://schemas.microsoft.com/office/powerpoint/2010/main" val="359254805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752600"/>
            <a:ext cx="11201401" cy="4267201"/>
          </a:xfrm>
        </p:spPr>
        <p:txBody>
          <a:bodyPr>
            <a:normAutofit/>
          </a:bodyPr>
          <a:lstStyle/>
          <a:p>
            <a:r>
              <a:rPr lang="en-US" b="1" i="1" dirty="0" smtClean="0"/>
              <a:t>What </a:t>
            </a:r>
            <a:r>
              <a:rPr lang="en-US" b="1" i="1" dirty="0"/>
              <a:t>information about the students’ knowledge and skills are each item of the assessment gathering</a:t>
            </a:r>
            <a:r>
              <a:rPr lang="en-US" b="1" i="1" dirty="0" smtClean="0"/>
              <a:t>?</a:t>
            </a:r>
            <a:br>
              <a:rPr lang="en-US" b="1" i="1" dirty="0" smtClean="0"/>
            </a:br>
            <a:r>
              <a:rPr lang="en-US" b="1" dirty="0"/>
              <a:t/>
            </a:r>
            <a:br>
              <a:rPr lang="en-US" b="1" dirty="0"/>
            </a:br>
            <a:r>
              <a:rPr lang="en-US" b="1" i="1" dirty="0"/>
              <a:t>What patterns do you notice in the student data</a:t>
            </a:r>
            <a:r>
              <a:rPr lang="en-US" b="1" i="1" dirty="0" smtClean="0"/>
              <a:t>?</a:t>
            </a:r>
            <a:br>
              <a:rPr lang="en-US" b="1" i="1" dirty="0" smtClean="0"/>
            </a:br>
            <a:r>
              <a:rPr lang="en-US" b="1" dirty="0"/>
              <a:t/>
            </a:r>
            <a:br>
              <a:rPr lang="en-US" b="1" dirty="0"/>
            </a:br>
            <a:r>
              <a:rPr lang="en-US" b="1" i="1" dirty="0"/>
              <a:t>What should be the next steps for instruction based on the data?</a:t>
            </a:r>
            <a:r>
              <a:rPr lang="en-US" dirty="0"/>
              <a:t/>
            </a:r>
            <a:br>
              <a:rPr lang="en-US" dirty="0"/>
            </a:br>
            <a:endParaRPr lang="en-US" dirty="0"/>
          </a:p>
        </p:txBody>
      </p:sp>
      <p:sp>
        <p:nvSpPr>
          <p:cNvPr id="4" name="TextBox 3"/>
          <p:cNvSpPr txBox="1"/>
          <p:nvPr/>
        </p:nvSpPr>
        <p:spPr>
          <a:xfrm>
            <a:off x="1065213" y="762000"/>
            <a:ext cx="9829800" cy="646331"/>
          </a:xfrm>
          <a:prstGeom prst="rect">
            <a:avLst/>
          </a:prstGeom>
          <a:noFill/>
        </p:spPr>
        <p:txBody>
          <a:bodyPr wrap="square" rtlCol="0">
            <a:spAutoFit/>
          </a:bodyPr>
          <a:lstStyle/>
          <a:p>
            <a:pPr algn="ctr">
              <a:lnSpc>
                <a:spcPct val="90000"/>
              </a:lnSpc>
            </a:pPr>
            <a:r>
              <a:rPr lang="en-US" sz="4000" b="1" dirty="0" smtClean="0">
                <a:solidFill>
                  <a:srgbClr val="FF0000"/>
                </a:solidFill>
              </a:rPr>
              <a:t>Discussion Questions for 5</a:t>
            </a:r>
            <a:r>
              <a:rPr lang="en-US" sz="4000" b="1" baseline="30000" dirty="0" smtClean="0">
                <a:solidFill>
                  <a:srgbClr val="FF0000"/>
                </a:solidFill>
              </a:rPr>
              <a:t>th</a:t>
            </a:r>
            <a:r>
              <a:rPr lang="en-US" sz="4000" b="1" dirty="0" smtClean="0">
                <a:solidFill>
                  <a:srgbClr val="FF0000"/>
                </a:solidFill>
              </a:rPr>
              <a:t> Grade TASK</a:t>
            </a:r>
            <a:endParaRPr lang="en-US" sz="4000" b="1" dirty="0">
              <a:solidFill>
                <a:srgbClr val="FF0000"/>
              </a:solidFill>
            </a:endParaRPr>
          </a:p>
        </p:txBody>
      </p:sp>
    </p:spTree>
    <p:extLst>
      <p:ext uri="{BB962C8B-B14F-4D97-AF65-F5344CB8AC3E}">
        <p14:creationId xmlns:p14="http://schemas.microsoft.com/office/powerpoint/2010/main" val="3615577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717</Words>
  <Application>Microsoft Office PowerPoint</Application>
  <PresentationFormat>Custom</PresentationFormat>
  <Paragraphs>128</Paragraphs>
  <Slides>30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Arial Black</vt:lpstr>
      <vt:lpstr>Calibri</vt:lpstr>
      <vt:lpstr>Consolas</vt:lpstr>
      <vt:lpstr>Corbel</vt:lpstr>
      <vt:lpstr>Questrial</vt:lpstr>
      <vt:lpstr>Rokkitt</vt:lpstr>
      <vt:lpstr>Times New Roman</vt:lpstr>
      <vt:lpstr>Verdana</vt:lpstr>
      <vt:lpstr>Wingdings</vt:lpstr>
      <vt:lpstr>Chalkboard 16x9</vt:lpstr>
      <vt:lpstr>Show me the evidence!! </vt:lpstr>
      <vt:lpstr>PowerPoint Presentation</vt:lpstr>
      <vt:lpstr>Agenda </vt:lpstr>
      <vt:lpstr>Network Vision</vt:lpstr>
      <vt:lpstr>     NORMS</vt:lpstr>
      <vt:lpstr>PowerPoint Presentation</vt:lpstr>
      <vt:lpstr>PowerPoint Presentation</vt:lpstr>
      <vt:lpstr>PowerPoint Presentation</vt:lpstr>
      <vt:lpstr>What information about the students’ knowledge and skills are each item of the assessment gathering?  What patterns do you notice in the student data?  What should be the next steps for instruction based on the data? </vt:lpstr>
      <vt:lpstr>https://todaysmeet.com/OCTSTLN </vt:lpstr>
      <vt:lpstr>PowerPoint Presentation</vt:lpstr>
      <vt:lpstr>06-PS1-4.  Develop a model that predicts and describes changes in particle motion, temperature, and state of a pure substance when thermal energy is added or removed. [Clarification Statement: Emphasis is on qualitative molecular-level models of solids, liquids, and gases to show that adding or removing thermal energy increases or decreases kinetic energy of the particles until a change of state occurs. Examples of models could include drawings and diagrams. Examples of particles could include molecules or inert atoms. Examples of pure substances could include water, carbon dioxide, and helium.] </vt:lpstr>
      <vt:lpstr>PowerPoint Presentation</vt:lpstr>
      <vt:lpstr>6th Grade Task Analysis</vt:lpstr>
      <vt:lpstr>Task Analysis</vt:lpstr>
      <vt:lpstr>PowerPoint Presentation</vt:lpstr>
      <vt:lpstr>PowerPoint Presentation</vt:lpstr>
      <vt:lpstr>What questions do you still have related to your district leadership team’s capacity to implement KAS within the context of highly effective teaching, learning and assessment practices?</vt:lpstr>
      <vt:lpstr>PLC’s Example Agenda</vt:lpstr>
      <vt:lpstr>PowerPoint Presentation</vt:lpstr>
      <vt:lpstr>What does good practice look like in a NGSS classroom?</vt:lpstr>
      <vt:lpstr>What does good practice look like in the NGSS classroom?</vt:lpstr>
      <vt:lpstr>Questions to Consider????</vt:lpstr>
      <vt:lpstr> What does good practice look like in the NGSS classroom?</vt:lpstr>
      <vt:lpstr>Science </vt:lpstr>
      <vt:lpstr>PowerPoint Presentation</vt:lpstr>
      <vt:lpstr>KSTA Conference</vt:lpstr>
      <vt:lpstr>Science </vt:lpstr>
      <vt:lpstr> Don’t forget to give us feedback!</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2015-09-20T16:36:50Z</dcterms:created>
  <dcterms:modified xsi:type="dcterms:W3CDTF">2015-10-22T05:36:58Z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