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45"/>
  </p:notesMasterIdLst>
  <p:sldIdLst>
    <p:sldId id="290" r:id="rId2"/>
    <p:sldId id="291" r:id="rId3"/>
    <p:sldId id="292" r:id="rId4"/>
    <p:sldId id="305" r:id="rId5"/>
    <p:sldId id="293" r:id="rId6"/>
    <p:sldId id="319" r:id="rId7"/>
    <p:sldId id="308" r:id="rId8"/>
    <p:sldId id="310" r:id="rId9"/>
    <p:sldId id="323" r:id="rId10"/>
    <p:sldId id="309" r:id="rId11"/>
    <p:sldId id="326" r:id="rId12"/>
    <p:sldId id="279" r:id="rId13"/>
    <p:sldId id="296" r:id="rId14"/>
    <p:sldId id="297" r:id="rId15"/>
    <p:sldId id="298" r:id="rId16"/>
    <p:sldId id="313" r:id="rId17"/>
    <p:sldId id="312" r:id="rId18"/>
    <p:sldId id="314" r:id="rId19"/>
    <p:sldId id="315" r:id="rId20"/>
    <p:sldId id="316" r:id="rId21"/>
    <p:sldId id="317" r:id="rId22"/>
    <p:sldId id="311" r:id="rId23"/>
    <p:sldId id="261" r:id="rId24"/>
    <p:sldId id="262" r:id="rId25"/>
    <p:sldId id="263" r:id="rId26"/>
    <p:sldId id="264" r:id="rId27"/>
    <p:sldId id="265" r:id="rId28"/>
    <p:sldId id="266" r:id="rId29"/>
    <p:sldId id="267" r:id="rId30"/>
    <p:sldId id="268" r:id="rId31"/>
    <p:sldId id="270" r:id="rId32"/>
    <p:sldId id="271" r:id="rId33"/>
    <p:sldId id="269" r:id="rId34"/>
    <p:sldId id="272" r:id="rId35"/>
    <p:sldId id="274" r:id="rId36"/>
    <p:sldId id="275" r:id="rId37"/>
    <p:sldId id="260" r:id="rId38"/>
    <p:sldId id="294" r:id="rId39"/>
    <p:sldId id="295" r:id="rId40"/>
    <p:sldId id="258" r:id="rId41"/>
    <p:sldId id="278" r:id="rId42"/>
    <p:sldId id="301" r:id="rId43"/>
    <p:sldId id="303"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377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99BA68-95CD-4DF2-A8A7-651DFD5B400C}" type="datetimeFigureOut">
              <a:rPr lang="en-US" smtClean="0"/>
              <a:t>2/2/2016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8278F9-71BA-4F8B-9BE1-81DD1D38000D}" type="slidenum">
              <a:rPr lang="en-US" smtClean="0"/>
              <a:t>‹#›</a:t>
            </a:fld>
            <a:endParaRPr lang="en-US"/>
          </a:p>
        </p:txBody>
      </p:sp>
    </p:spTree>
    <p:extLst>
      <p:ext uri="{BB962C8B-B14F-4D97-AF65-F5344CB8AC3E}">
        <p14:creationId xmlns:p14="http://schemas.microsoft.com/office/powerpoint/2010/main" val="3491645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E06F01-4017-4206-98B0-51AC6FAFE4B9}" type="slidenum">
              <a:rPr lang="en-US" smtClean="0"/>
              <a:t>1</a:t>
            </a:fld>
            <a:endParaRPr lang="en-US" dirty="0"/>
          </a:p>
        </p:txBody>
      </p:sp>
    </p:spTree>
    <p:extLst>
      <p:ext uri="{BB962C8B-B14F-4D97-AF65-F5344CB8AC3E}">
        <p14:creationId xmlns:p14="http://schemas.microsoft.com/office/powerpoint/2010/main" val="1226610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p:spPr>
        <p:txBody>
          <a:bodyPr/>
          <a:lstStyle/>
          <a:p>
            <a:r>
              <a:rPr lang="en-US" altLang="en-US" smtClean="0"/>
              <a:t>Reach a consensus with the group:  There was not enough Buoyant force to oppose the weight of the ice in the second beaker….. QQQQQ&gt;&gt;&gt;&gt;WHY?  What causes buoyant force? What is Buoyant force? How is it calculated?  What is needed for the calculation?  What is Density? How is it Calculated?..........All answered from research.  Revisit questions after research.</a:t>
            </a:r>
          </a:p>
        </p:txBody>
      </p:sp>
      <p:sp>
        <p:nvSpPr>
          <p:cNvPr id="6144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5679CC31-CA18-46D4-9EB7-4C483963F513}" type="slidenum">
              <a:rPr lang="en-US" altLang="en-US" smtClean="0"/>
              <a:pPr eaLnBrk="1" hangingPunct="1">
                <a:spcBef>
                  <a:spcPct val="0"/>
                </a:spcBef>
              </a:pPr>
              <a:t>29</a:t>
            </a:fld>
            <a:endParaRPr lang="en-US" altLang="en-US" smtClean="0"/>
          </a:p>
        </p:txBody>
      </p:sp>
    </p:spTree>
    <p:extLst>
      <p:ext uri="{BB962C8B-B14F-4D97-AF65-F5344CB8AC3E}">
        <p14:creationId xmlns:p14="http://schemas.microsoft.com/office/powerpoint/2010/main" val="1240364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p:spPr>
        <p:txBody>
          <a:bodyPr/>
          <a:lstStyle/>
          <a:p>
            <a:r>
              <a:rPr lang="en-US" altLang="en-US" smtClean="0"/>
              <a:t>Steering discussion with “hot topics” is very useful to expedite facilitation but may lessen to value of the learning.  Why?</a:t>
            </a:r>
          </a:p>
        </p:txBody>
      </p:sp>
      <p:sp>
        <p:nvSpPr>
          <p:cNvPr id="62468"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559DC5AD-8A57-45CE-AB5C-7E8A0C015D16}" type="slidenum">
              <a:rPr lang="en-US" altLang="en-US" smtClean="0"/>
              <a:pPr eaLnBrk="1" hangingPunct="1">
                <a:spcBef>
                  <a:spcPct val="0"/>
                </a:spcBef>
              </a:pPr>
              <a:t>30</a:t>
            </a:fld>
            <a:endParaRPr lang="en-US" altLang="en-US" smtClean="0"/>
          </a:p>
        </p:txBody>
      </p:sp>
    </p:spTree>
    <p:extLst>
      <p:ext uri="{BB962C8B-B14F-4D97-AF65-F5344CB8AC3E}">
        <p14:creationId xmlns:p14="http://schemas.microsoft.com/office/powerpoint/2010/main" val="3391596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p:spPr>
        <p:txBody>
          <a:bodyPr/>
          <a:lstStyle/>
          <a:p>
            <a:r>
              <a:rPr lang="en-US" altLang="en-US" smtClean="0"/>
              <a:t>Examples of research/reading are given in packets.</a:t>
            </a:r>
          </a:p>
        </p:txBody>
      </p:sp>
      <p:sp>
        <p:nvSpPr>
          <p:cNvPr id="6451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F77364F8-D370-4F6E-8398-651D8274CA8E}" type="slidenum">
              <a:rPr lang="en-US" altLang="en-US" smtClean="0"/>
              <a:pPr eaLnBrk="1" hangingPunct="1">
                <a:spcBef>
                  <a:spcPct val="0"/>
                </a:spcBef>
              </a:pPr>
              <a:t>31</a:t>
            </a:fld>
            <a:endParaRPr lang="en-US" altLang="en-US" smtClean="0"/>
          </a:p>
        </p:txBody>
      </p:sp>
    </p:spTree>
    <p:extLst>
      <p:ext uri="{BB962C8B-B14F-4D97-AF65-F5344CB8AC3E}">
        <p14:creationId xmlns:p14="http://schemas.microsoft.com/office/powerpoint/2010/main" val="13192224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p:spPr>
        <p:txBody>
          <a:bodyPr/>
          <a:lstStyle/>
          <a:p>
            <a:pPr marL="0" lvl="2"/>
            <a:r>
              <a:rPr lang="en-US" altLang="en-US" smtClean="0"/>
              <a:t>Show the bowling ball demonstration in Lab.. Bowling balls all don’t all float.</a:t>
            </a:r>
          </a:p>
          <a:p>
            <a:pPr marL="0" lvl="2"/>
            <a:r>
              <a:rPr lang="en-US" altLang="en-US" sz="2000" u="sng" smtClean="0">
                <a:solidFill>
                  <a:srgbClr val="FF0000"/>
                </a:solidFill>
              </a:rPr>
              <a:t>PLEASE NOTE:  </a:t>
            </a:r>
            <a:r>
              <a:rPr lang="en-US" altLang="en-US" sz="2000" smtClean="0">
                <a:solidFill>
                  <a:srgbClr val="FF0000"/>
                </a:solidFill>
              </a:rPr>
              <a:t>Some </a:t>
            </a:r>
            <a:r>
              <a:rPr lang="en-US" altLang="en-US" sz="2000" b="1" smtClean="0">
                <a:solidFill>
                  <a:srgbClr val="FF0000"/>
                </a:solidFill>
              </a:rPr>
              <a:t>bowling balls float</a:t>
            </a:r>
            <a:r>
              <a:rPr lang="en-US" altLang="en-US" sz="2000" smtClean="0">
                <a:solidFill>
                  <a:srgbClr val="FF0000"/>
                </a:solidFill>
              </a:rPr>
              <a:t>, and some </a:t>
            </a:r>
            <a:r>
              <a:rPr lang="en-US" altLang="en-US" sz="2000" b="1" smtClean="0">
                <a:solidFill>
                  <a:srgbClr val="FF0000"/>
                </a:solidFill>
              </a:rPr>
              <a:t>sink</a:t>
            </a:r>
            <a:r>
              <a:rPr lang="en-US" altLang="en-US" sz="2000" smtClean="0">
                <a:solidFill>
                  <a:srgbClr val="FF0000"/>
                </a:solidFill>
              </a:rPr>
              <a:t>. The low weight </a:t>
            </a:r>
            <a:r>
              <a:rPr lang="en-US" altLang="en-US" sz="2000" b="1" smtClean="0">
                <a:solidFill>
                  <a:srgbClr val="FF0000"/>
                </a:solidFill>
              </a:rPr>
              <a:t>balls</a:t>
            </a:r>
            <a:r>
              <a:rPr lang="en-US" altLang="en-US" sz="2000" smtClean="0">
                <a:solidFill>
                  <a:srgbClr val="FF0000"/>
                </a:solidFill>
              </a:rPr>
              <a:t> (including the 12 lb </a:t>
            </a:r>
            <a:r>
              <a:rPr lang="en-US" altLang="en-US" sz="2000" b="1" smtClean="0">
                <a:solidFill>
                  <a:srgbClr val="FF0000"/>
                </a:solidFill>
              </a:rPr>
              <a:t>ball</a:t>
            </a:r>
            <a:r>
              <a:rPr lang="en-US" altLang="en-US" sz="2000" smtClean="0">
                <a:solidFill>
                  <a:srgbClr val="FF0000"/>
                </a:solidFill>
              </a:rPr>
              <a:t> at a density of 999.6 kg/m</a:t>
            </a:r>
            <a:r>
              <a:rPr lang="en-US" altLang="en-US" sz="2000" baseline="30000" smtClean="0">
                <a:solidFill>
                  <a:srgbClr val="FF0000"/>
                </a:solidFill>
              </a:rPr>
              <a:t>3</a:t>
            </a:r>
            <a:r>
              <a:rPr lang="en-US" altLang="en-US" sz="2000" smtClean="0">
                <a:solidFill>
                  <a:srgbClr val="FF0000"/>
                </a:solidFill>
              </a:rPr>
              <a:t>) all </a:t>
            </a:r>
            <a:r>
              <a:rPr lang="en-US" altLang="en-US" sz="2000" b="1" smtClean="0">
                <a:solidFill>
                  <a:srgbClr val="FF0000"/>
                </a:solidFill>
              </a:rPr>
              <a:t>float</a:t>
            </a:r>
            <a:r>
              <a:rPr lang="en-US" altLang="en-US" sz="2000" smtClean="0">
                <a:solidFill>
                  <a:srgbClr val="FF0000"/>
                </a:solidFill>
              </a:rPr>
              <a:t>. Only the 14 lb and 16 lb </a:t>
            </a:r>
            <a:r>
              <a:rPr lang="en-US" altLang="en-US" sz="2000" b="1" smtClean="0">
                <a:solidFill>
                  <a:srgbClr val="FF0000"/>
                </a:solidFill>
              </a:rPr>
              <a:t>balls </a:t>
            </a:r>
            <a:r>
              <a:rPr lang="en-US" altLang="en-US" sz="2000" smtClean="0">
                <a:solidFill>
                  <a:srgbClr val="FF0000"/>
                </a:solidFill>
              </a:rPr>
              <a:t>will </a:t>
            </a:r>
            <a:r>
              <a:rPr lang="en-US" altLang="en-US" sz="2000" b="1" smtClean="0">
                <a:solidFill>
                  <a:srgbClr val="FF0000"/>
                </a:solidFill>
              </a:rPr>
              <a:t>sink</a:t>
            </a:r>
            <a:endParaRPr lang="en-US" altLang="en-US" sz="2000" smtClean="0">
              <a:solidFill>
                <a:srgbClr val="FF0000"/>
              </a:solidFill>
            </a:endParaRPr>
          </a:p>
          <a:p>
            <a:endParaRPr lang="en-US" altLang="en-US" smtClean="0"/>
          </a:p>
        </p:txBody>
      </p:sp>
      <p:sp>
        <p:nvSpPr>
          <p:cNvPr id="6554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74ED5B07-CC3D-4B6E-A90B-CEE89F8EBDB3}" type="slidenum">
              <a:rPr lang="en-US" altLang="en-US" smtClean="0"/>
              <a:pPr eaLnBrk="1" hangingPunct="1">
                <a:spcBef>
                  <a:spcPct val="0"/>
                </a:spcBef>
              </a:pPr>
              <a:t>32</a:t>
            </a:fld>
            <a:endParaRPr lang="en-US" altLang="en-US" smtClean="0"/>
          </a:p>
        </p:txBody>
      </p:sp>
    </p:spTree>
    <p:extLst>
      <p:ext uri="{BB962C8B-B14F-4D97-AF65-F5344CB8AC3E}">
        <p14:creationId xmlns:p14="http://schemas.microsoft.com/office/powerpoint/2010/main" val="16886382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p:spPr>
        <p:txBody>
          <a:bodyPr/>
          <a:lstStyle/>
          <a:p>
            <a:r>
              <a:rPr lang="en-US" altLang="en-US" smtClean="0"/>
              <a:t>Give time for research and discussion of these questions.  10 minutes</a:t>
            </a:r>
          </a:p>
          <a:p>
            <a:endParaRPr lang="en-US" altLang="en-US" smtClean="0"/>
          </a:p>
        </p:txBody>
      </p:sp>
      <p:sp>
        <p:nvSpPr>
          <p:cNvPr id="6349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E4437FE9-13FE-42AF-9C0C-6300E3E94ECE}" type="slidenum">
              <a:rPr lang="en-US" altLang="en-US" smtClean="0"/>
              <a:pPr eaLnBrk="1" hangingPunct="1">
                <a:spcBef>
                  <a:spcPct val="0"/>
                </a:spcBef>
              </a:pPr>
              <a:t>33</a:t>
            </a:fld>
            <a:endParaRPr lang="en-US" altLang="en-US" smtClean="0"/>
          </a:p>
        </p:txBody>
      </p:sp>
    </p:spTree>
    <p:extLst>
      <p:ext uri="{BB962C8B-B14F-4D97-AF65-F5344CB8AC3E}">
        <p14:creationId xmlns:p14="http://schemas.microsoft.com/office/powerpoint/2010/main" val="28841192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p:spPr>
        <p:txBody>
          <a:bodyPr/>
          <a:lstStyle/>
          <a:p>
            <a:r>
              <a:rPr lang="en-US" altLang="en-US" smtClean="0"/>
              <a:t>Give the TLs rubric for planning investigation.  Use the rubric to steer answers.  Give minimal assistance…….</a:t>
            </a:r>
          </a:p>
        </p:txBody>
      </p:sp>
      <p:sp>
        <p:nvSpPr>
          <p:cNvPr id="6656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E33F49B9-D169-4B02-8504-436861859C2C}" type="slidenum">
              <a:rPr lang="en-US" altLang="en-US" smtClean="0"/>
              <a:pPr eaLnBrk="1" hangingPunct="1">
                <a:spcBef>
                  <a:spcPct val="0"/>
                </a:spcBef>
              </a:pPr>
              <a:t>34</a:t>
            </a:fld>
            <a:endParaRPr lang="en-US" altLang="en-US" smtClean="0"/>
          </a:p>
        </p:txBody>
      </p:sp>
    </p:spTree>
    <p:extLst>
      <p:ext uri="{BB962C8B-B14F-4D97-AF65-F5344CB8AC3E}">
        <p14:creationId xmlns:p14="http://schemas.microsoft.com/office/powerpoint/2010/main" val="18204260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p:spPr>
        <p:txBody>
          <a:bodyPr/>
          <a:lstStyle/>
          <a:p>
            <a:r>
              <a:rPr lang="en-US" altLang="en-US" smtClean="0"/>
              <a:t>Make sure evidence is provided along with proper feedback.  Need to be at a 3</a:t>
            </a:r>
          </a:p>
        </p:txBody>
      </p:sp>
      <p:sp>
        <p:nvSpPr>
          <p:cNvPr id="67588"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3447C452-094D-4B54-9D4A-9CC13C222609}" type="slidenum">
              <a:rPr lang="en-US" altLang="en-US" smtClean="0"/>
              <a:pPr eaLnBrk="1" hangingPunct="1">
                <a:spcBef>
                  <a:spcPct val="0"/>
                </a:spcBef>
              </a:pPr>
              <a:t>35</a:t>
            </a:fld>
            <a:endParaRPr lang="en-US" altLang="en-US" smtClean="0"/>
          </a:p>
        </p:txBody>
      </p:sp>
    </p:spTree>
    <p:extLst>
      <p:ext uri="{BB962C8B-B14F-4D97-AF65-F5344CB8AC3E}">
        <p14:creationId xmlns:p14="http://schemas.microsoft.com/office/powerpoint/2010/main" val="22609218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p:spPr>
        <p:txBody>
          <a:bodyPr/>
          <a:lstStyle/>
          <a:p>
            <a:r>
              <a:rPr lang="en-US" altLang="en-US" dirty="0" smtClean="0"/>
              <a:t>Is it possible to investigate different items and reach the same outcome?  What does this tell us about our lesson?  What would you do differently to make it work for your grade level? Hallie</a:t>
            </a:r>
          </a:p>
        </p:txBody>
      </p:sp>
      <p:sp>
        <p:nvSpPr>
          <p:cNvPr id="6861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BE110F7A-BE8B-4E82-AD53-0E2752B838D1}" type="slidenum">
              <a:rPr lang="en-US" altLang="en-US" smtClean="0"/>
              <a:pPr eaLnBrk="1" hangingPunct="1">
                <a:spcBef>
                  <a:spcPct val="0"/>
                </a:spcBef>
              </a:pPr>
              <a:t>36</a:t>
            </a:fld>
            <a:endParaRPr lang="en-US" altLang="en-US" smtClean="0"/>
          </a:p>
        </p:txBody>
      </p:sp>
    </p:spTree>
    <p:extLst>
      <p:ext uri="{BB962C8B-B14F-4D97-AF65-F5344CB8AC3E}">
        <p14:creationId xmlns:p14="http://schemas.microsoft.com/office/powerpoint/2010/main" val="32120589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Hallie </a:t>
            </a:r>
            <a:endParaRPr lang="en-US" dirty="0"/>
          </a:p>
        </p:txBody>
      </p:sp>
      <p:sp>
        <p:nvSpPr>
          <p:cNvPr id="4" name="Slide Number Placeholder 3"/>
          <p:cNvSpPr>
            <a:spLocks noGrp="1"/>
          </p:cNvSpPr>
          <p:nvPr>
            <p:ph type="sldNum" sz="quarter" idx="10"/>
          </p:nvPr>
        </p:nvSpPr>
        <p:spPr/>
        <p:txBody>
          <a:bodyPr/>
          <a:lstStyle/>
          <a:p>
            <a:fld id="{9C8278F9-71BA-4F8B-9BE1-81DD1D38000D}" type="slidenum">
              <a:rPr lang="en-US" smtClean="0"/>
              <a:t>37</a:t>
            </a:fld>
            <a:endParaRPr lang="en-US"/>
          </a:p>
        </p:txBody>
      </p:sp>
    </p:spTree>
    <p:extLst>
      <p:ext uri="{BB962C8B-B14F-4D97-AF65-F5344CB8AC3E}">
        <p14:creationId xmlns:p14="http://schemas.microsoft.com/office/powerpoint/2010/main" val="16096722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p:spPr>
        <p:txBody>
          <a:bodyPr/>
          <a:lstStyle/>
          <a:p>
            <a:r>
              <a:rPr lang="en-US" altLang="en-US" dirty="0" smtClean="0"/>
              <a:t>Should we have different teachers look at one of  the 3 documents rather than each one? Perhaps different table groups could be assigned a different doc? They could capture their analysis by highlighting the positives aspects of the lesson and striking those that stood out as needing revision? See the following two slides for a different idea.</a:t>
            </a:r>
          </a:p>
        </p:txBody>
      </p:sp>
      <p:sp>
        <p:nvSpPr>
          <p:cNvPr id="60420"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FA6A8F7-9372-4AFC-B7BE-7E31D8929DD0}" type="slidenum">
              <a:rPr lang="en-US" altLang="en-US"/>
              <a:pPr/>
              <a:t>39</a:t>
            </a:fld>
            <a:endParaRPr lang="en-US" altLang="en-US"/>
          </a:p>
        </p:txBody>
      </p:sp>
    </p:spTree>
    <p:extLst>
      <p:ext uri="{BB962C8B-B14F-4D97-AF65-F5344CB8AC3E}">
        <p14:creationId xmlns:p14="http://schemas.microsoft.com/office/powerpoint/2010/main" val="853421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6" name="Shape 126"/>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a:spcBef>
                <a:spcPts val="0"/>
              </a:spcBef>
              <a:buNone/>
            </a:pPr>
            <a:endParaRPr/>
          </a:p>
        </p:txBody>
      </p:sp>
      <p:sp>
        <p:nvSpPr>
          <p:cNvPr id="127" name="Shape 127"/>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a:t>
            </a:fld>
            <a:endParaRPr lang="en-US"/>
          </a:p>
        </p:txBody>
      </p:sp>
    </p:spTree>
    <p:extLst>
      <p:ext uri="{BB962C8B-B14F-4D97-AF65-F5344CB8AC3E}">
        <p14:creationId xmlns:p14="http://schemas.microsoft.com/office/powerpoint/2010/main" val="14828412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Hallie </a:t>
            </a:r>
            <a:endParaRPr lang="en-US" dirty="0"/>
          </a:p>
        </p:txBody>
      </p:sp>
      <p:sp>
        <p:nvSpPr>
          <p:cNvPr id="4" name="Slide Number Placeholder 3"/>
          <p:cNvSpPr>
            <a:spLocks noGrp="1"/>
          </p:cNvSpPr>
          <p:nvPr>
            <p:ph type="sldNum" sz="quarter" idx="10"/>
          </p:nvPr>
        </p:nvSpPr>
        <p:spPr/>
        <p:txBody>
          <a:bodyPr/>
          <a:lstStyle/>
          <a:p>
            <a:fld id="{9C8278F9-71BA-4F8B-9BE1-81DD1D38000D}" type="slidenum">
              <a:rPr lang="en-US" smtClean="0"/>
              <a:t>40</a:t>
            </a:fld>
            <a:endParaRPr lang="en-US"/>
          </a:p>
        </p:txBody>
      </p:sp>
    </p:spTree>
    <p:extLst>
      <p:ext uri="{BB962C8B-B14F-4D97-AF65-F5344CB8AC3E}">
        <p14:creationId xmlns:p14="http://schemas.microsoft.com/office/powerpoint/2010/main" val="7971082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Hallie</a:t>
            </a:r>
            <a:endParaRPr lang="en-US" dirty="0"/>
          </a:p>
        </p:txBody>
      </p:sp>
      <p:sp>
        <p:nvSpPr>
          <p:cNvPr id="4" name="Slide Number Placeholder 3"/>
          <p:cNvSpPr>
            <a:spLocks noGrp="1"/>
          </p:cNvSpPr>
          <p:nvPr>
            <p:ph type="sldNum" sz="quarter" idx="10"/>
          </p:nvPr>
        </p:nvSpPr>
        <p:spPr/>
        <p:txBody>
          <a:bodyPr/>
          <a:lstStyle/>
          <a:p>
            <a:fld id="{9C8278F9-71BA-4F8B-9BE1-81DD1D38000D}" type="slidenum">
              <a:rPr lang="en-US" smtClean="0"/>
              <a:t>41</a:t>
            </a:fld>
            <a:endParaRPr lang="en-US"/>
          </a:p>
        </p:txBody>
      </p:sp>
    </p:spTree>
    <p:extLst>
      <p:ext uri="{BB962C8B-B14F-4D97-AF65-F5344CB8AC3E}">
        <p14:creationId xmlns:p14="http://schemas.microsoft.com/office/powerpoint/2010/main" val="37686853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870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F1853FB-D953-44AD-9491-F29C015106CE}" type="slidenum">
              <a:rPr lang="en-US" altLang="en-US">
                <a:latin typeface="Verdana" panose="020B0604030504040204" pitchFamily="34" charset="0"/>
              </a:rPr>
              <a:pPr>
                <a:spcBef>
                  <a:spcPct val="0"/>
                </a:spcBef>
              </a:pPr>
              <a:t>43</a:t>
            </a:fld>
            <a:endParaRPr lang="en-US" altLang="en-US">
              <a:latin typeface="Verdana" panose="020B0604030504040204" pitchFamily="34" charset="0"/>
            </a:endParaRPr>
          </a:p>
        </p:txBody>
      </p:sp>
    </p:spTree>
    <p:extLst>
      <p:ext uri="{BB962C8B-B14F-4D97-AF65-F5344CB8AC3E}">
        <p14:creationId xmlns:p14="http://schemas.microsoft.com/office/powerpoint/2010/main" val="1428744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endParaRPr/>
          </a:p>
        </p:txBody>
      </p:sp>
      <p:sp>
        <p:nvSpPr>
          <p:cNvPr id="112" name="Shape 11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281994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p:spPr>
        <p:txBody>
          <a:bodyPr/>
          <a:lstStyle/>
          <a:p>
            <a:r>
              <a:rPr lang="en-US" altLang="en-US" smtClean="0"/>
              <a:t> "Phenomena" are real-world objects, systems, and events that provide evidence of key ideas in science. A phenomenon may be experienced first hand or vicariously. http://prisms.mmsa.org/</a:t>
            </a:r>
          </a:p>
        </p:txBody>
      </p:sp>
      <p:sp>
        <p:nvSpPr>
          <p:cNvPr id="77828"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7EB35EA-616C-4E0A-AAFB-D76A86E515A1}" type="slidenum">
              <a:rPr lang="en-US" altLang="en-US"/>
              <a:pPr/>
              <a:t>13</a:t>
            </a:fld>
            <a:endParaRPr lang="en-US" altLang="en-US"/>
          </a:p>
        </p:txBody>
      </p:sp>
    </p:spTree>
    <p:extLst>
      <p:ext uri="{BB962C8B-B14F-4D97-AF65-F5344CB8AC3E}">
        <p14:creationId xmlns:p14="http://schemas.microsoft.com/office/powerpoint/2010/main" val="1188792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p:spPr>
        <p:txBody>
          <a:bodyPr/>
          <a:lstStyle/>
          <a:p>
            <a:r>
              <a:rPr lang="en-US" altLang="en-US" smtClean="0"/>
              <a:t>Place the cubes in the fluid filled beakers allow close-up examination</a:t>
            </a:r>
          </a:p>
        </p:txBody>
      </p:sp>
      <p:sp>
        <p:nvSpPr>
          <p:cNvPr id="5632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63C02448-AC0A-4FD9-A1A9-B2473EBC5AA1}" type="slidenum">
              <a:rPr lang="en-US" altLang="en-US" smtClean="0"/>
              <a:pPr eaLnBrk="1" hangingPunct="1">
                <a:spcBef>
                  <a:spcPct val="0"/>
                </a:spcBef>
              </a:pPr>
              <a:t>24</a:t>
            </a:fld>
            <a:endParaRPr lang="en-US" altLang="en-US" smtClean="0"/>
          </a:p>
        </p:txBody>
      </p:sp>
    </p:spTree>
    <p:extLst>
      <p:ext uri="{BB962C8B-B14F-4D97-AF65-F5344CB8AC3E}">
        <p14:creationId xmlns:p14="http://schemas.microsoft.com/office/powerpoint/2010/main" val="409754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p:spPr>
        <p:txBody>
          <a:bodyPr/>
          <a:lstStyle/>
          <a:p>
            <a:r>
              <a:rPr lang="en-US" altLang="en-US" smtClean="0"/>
              <a:t>Pause on this slide while TLs complete their observation.</a:t>
            </a:r>
          </a:p>
        </p:txBody>
      </p:sp>
      <p:sp>
        <p:nvSpPr>
          <p:cNvPr id="57348"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C7728D66-BC40-4525-BD8E-26A14331A972}" type="slidenum">
              <a:rPr lang="en-US" altLang="en-US" smtClean="0"/>
              <a:pPr eaLnBrk="1" hangingPunct="1">
                <a:spcBef>
                  <a:spcPct val="0"/>
                </a:spcBef>
              </a:pPr>
              <a:t>25</a:t>
            </a:fld>
            <a:endParaRPr lang="en-US" altLang="en-US" smtClean="0"/>
          </a:p>
        </p:txBody>
      </p:sp>
    </p:spTree>
    <p:extLst>
      <p:ext uri="{BB962C8B-B14F-4D97-AF65-F5344CB8AC3E}">
        <p14:creationId xmlns:p14="http://schemas.microsoft.com/office/powerpoint/2010/main" val="651716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p:spPr>
        <p:txBody>
          <a:bodyPr/>
          <a:lstStyle/>
          <a:p>
            <a:r>
              <a:rPr lang="en-US" altLang="en-US" smtClean="0"/>
              <a:t>Protocol for discussing observations.  What inferences can we make?  What are the questions that were generated?  Summarize large group discussion on post-it charts.</a:t>
            </a:r>
          </a:p>
        </p:txBody>
      </p:sp>
      <p:sp>
        <p:nvSpPr>
          <p:cNvPr id="5837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747404F4-5A36-45AF-9D72-F387C0D0E9DF}" type="slidenum">
              <a:rPr lang="en-US" altLang="en-US" smtClean="0"/>
              <a:pPr eaLnBrk="1" hangingPunct="1">
                <a:spcBef>
                  <a:spcPct val="0"/>
                </a:spcBef>
              </a:pPr>
              <a:t>26</a:t>
            </a:fld>
            <a:endParaRPr lang="en-US" altLang="en-US" smtClean="0"/>
          </a:p>
        </p:txBody>
      </p:sp>
    </p:spTree>
    <p:extLst>
      <p:ext uri="{BB962C8B-B14F-4D97-AF65-F5344CB8AC3E}">
        <p14:creationId xmlns:p14="http://schemas.microsoft.com/office/powerpoint/2010/main" val="1049435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p:spPr>
        <p:txBody>
          <a:bodyPr/>
          <a:lstStyle/>
          <a:p>
            <a:r>
              <a:rPr lang="en-US" altLang="en-US" smtClean="0"/>
              <a:t>These Journal questions will be addressed as small group discussion questions to expedite the process.  Use research materials to assist with answers.</a:t>
            </a:r>
          </a:p>
        </p:txBody>
      </p:sp>
      <p:sp>
        <p:nvSpPr>
          <p:cNvPr id="5939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CAC484E4-DDC5-4BF3-92E9-90239FBFCCB7}" type="slidenum">
              <a:rPr lang="en-US" altLang="en-US" smtClean="0"/>
              <a:pPr eaLnBrk="1" hangingPunct="1">
                <a:spcBef>
                  <a:spcPct val="0"/>
                </a:spcBef>
              </a:pPr>
              <a:t>27</a:t>
            </a:fld>
            <a:endParaRPr lang="en-US" altLang="en-US" smtClean="0"/>
          </a:p>
        </p:txBody>
      </p:sp>
    </p:spTree>
    <p:extLst>
      <p:ext uri="{BB962C8B-B14F-4D97-AF65-F5344CB8AC3E}">
        <p14:creationId xmlns:p14="http://schemas.microsoft.com/office/powerpoint/2010/main" val="3199225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p:spPr>
        <p:txBody>
          <a:bodyPr/>
          <a:lstStyle/>
          <a:p>
            <a:r>
              <a:rPr lang="en-US" altLang="en-US" smtClean="0"/>
              <a:t>Up force is Buoyant Force Down is Weight.  Equal in A.  Weight is bigger in B</a:t>
            </a:r>
          </a:p>
        </p:txBody>
      </p:sp>
      <p:sp>
        <p:nvSpPr>
          <p:cNvPr id="6042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02CF0D1E-2DF0-4612-8762-5A422788433D}" type="slidenum">
              <a:rPr lang="en-US" altLang="en-US" smtClean="0"/>
              <a:pPr eaLnBrk="1" hangingPunct="1">
                <a:spcBef>
                  <a:spcPct val="0"/>
                </a:spcBef>
              </a:pPr>
              <a:t>28</a:t>
            </a:fld>
            <a:endParaRPr lang="en-US" altLang="en-US" smtClean="0"/>
          </a:p>
        </p:txBody>
      </p:sp>
    </p:spTree>
    <p:extLst>
      <p:ext uri="{BB962C8B-B14F-4D97-AF65-F5344CB8AC3E}">
        <p14:creationId xmlns:p14="http://schemas.microsoft.com/office/powerpoint/2010/main" val="3186095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B2C728A-004F-434B-906B-27202BF3475C}" type="datetimeFigureOut">
              <a:rPr lang="en-US" smtClean="0"/>
              <a:t>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16C0F-55F9-42EF-AAA2-24657374644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2C728A-004F-434B-906B-27202BF3475C}" type="datetimeFigureOut">
              <a:rPr lang="en-US" smtClean="0"/>
              <a:t>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16C0F-55F9-42EF-AAA2-24657374644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B2C728A-004F-434B-906B-27202BF3475C}" type="datetimeFigureOut">
              <a:rPr lang="en-US" smtClean="0"/>
              <a:t>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16C0F-55F9-42EF-AAA2-246573746441}"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1AEC72CE-2889-4B0D-AC4C-2E6F608A0C4D}" type="slidenum">
              <a:rPr lang="en-US" altLang="en-US"/>
              <a:pPr>
                <a:defRPr/>
              </a:pPr>
              <a:t>‹#›</a:t>
            </a:fld>
            <a:endParaRPr lang="en-US" altLang="en-US"/>
          </a:p>
        </p:txBody>
      </p:sp>
    </p:spTree>
    <p:extLst>
      <p:ext uri="{BB962C8B-B14F-4D97-AF65-F5344CB8AC3E}">
        <p14:creationId xmlns:p14="http://schemas.microsoft.com/office/powerpoint/2010/main" val="274608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2C728A-004F-434B-906B-27202BF3475C}" type="datetimeFigureOut">
              <a:rPr lang="en-US" smtClean="0"/>
              <a:t>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16C0F-55F9-42EF-AAA2-246573746441}"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2C728A-004F-434B-906B-27202BF3475C}" type="datetimeFigureOut">
              <a:rPr lang="en-US" smtClean="0"/>
              <a:t>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16C0F-55F9-42EF-AAA2-24657374644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2B2C728A-004F-434B-906B-27202BF3475C}" type="datetimeFigureOut">
              <a:rPr lang="en-US" smtClean="0"/>
              <a:t>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F16C0F-55F9-42EF-AAA2-246573746441}"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B2C728A-004F-434B-906B-27202BF3475C}" type="datetimeFigureOut">
              <a:rPr lang="en-US" smtClean="0"/>
              <a:t>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F16C0F-55F9-42EF-AAA2-24657374644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B2C728A-004F-434B-906B-27202BF3475C}" type="datetimeFigureOut">
              <a:rPr lang="en-US" smtClean="0"/>
              <a:t>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F16C0F-55F9-42EF-AAA2-24657374644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2B2C728A-004F-434B-906B-27202BF3475C}" type="datetimeFigureOut">
              <a:rPr lang="en-US" smtClean="0"/>
              <a:t>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F16C0F-55F9-42EF-AAA2-24657374644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2B2C728A-004F-434B-906B-27202BF3475C}" type="datetimeFigureOut">
              <a:rPr lang="en-US" smtClean="0"/>
              <a:t>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F16C0F-55F9-42EF-AAA2-246573746441}"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2C728A-004F-434B-906B-27202BF3475C}" type="datetimeFigureOut">
              <a:rPr lang="en-US" smtClean="0"/>
              <a:t>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F16C0F-55F9-42EF-AAA2-246573746441}"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2B2C728A-004F-434B-906B-27202BF3475C}" type="datetimeFigureOut">
              <a:rPr lang="en-US" smtClean="0"/>
              <a:t>2/2/2016</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71F16C0F-55F9-42EF-AAA2-246573746441}"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32.xml.rels><?xml version="1.0" encoding="UTF-8" standalone="yes"?>
<Relationships xmlns="http://schemas.openxmlformats.org/package/2006/relationships"><Relationship Id="rId3" Type="http://schemas.openxmlformats.org/officeDocument/2006/relationships/hyperlink" Target="https://www.youtube.com/watch?v=RyYt4U-phh0"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www.youtube.com/watch?v=w92H76E_gng" TargetMode="External"/><Relationship Id="rId4" Type="http://schemas.openxmlformats.org/officeDocument/2006/relationships/hyperlink" Target="https://www.youtube.com/watch?v=nMlXU97E-uQ"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8199" y="1099918"/>
            <a:ext cx="6161832" cy="949569"/>
          </a:xfrm>
        </p:spPr>
        <p:txBody>
          <a:bodyPr>
            <a:normAutofit/>
          </a:bodyPr>
          <a:lstStyle/>
          <a:p>
            <a:r>
              <a:rPr lang="en-US" sz="5025" b="1" dirty="0" smtClean="0">
                <a:solidFill>
                  <a:schemeClr val="tx1"/>
                </a:solidFill>
                <a:latin typeface="Baskerville Old Face" panose="02020602080505020303" pitchFamily="18" charset="0"/>
              </a:rPr>
              <a:t>Welcome Back</a:t>
            </a:r>
            <a:endParaRPr lang="en-US" sz="5025" b="1" dirty="0">
              <a:solidFill>
                <a:schemeClr val="tx1"/>
              </a:solidFill>
              <a:latin typeface="Baskerville Old Face" panose="02020602080505020303" pitchFamily="18" charset="0"/>
            </a:endParaRPr>
          </a:p>
        </p:txBody>
      </p:sp>
      <p:sp>
        <p:nvSpPr>
          <p:cNvPr id="3" name="Subtitle 2"/>
          <p:cNvSpPr>
            <a:spLocks noGrp="1"/>
          </p:cNvSpPr>
          <p:nvPr>
            <p:ph type="subTitle" idx="1"/>
          </p:nvPr>
        </p:nvSpPr>
        <p:spPr>
          <a:xfrm>
            <a:off x="1143000" y="1943100"/>
            <a:ext cx="6858000" cy="3943350"/>
          </a:xfrm>
        </p:spPr>
        <p:txBody>
          <a:bodyPr>
            <a:normAutofit/>
          </a:bodyPr>
          <a:lstStyle/>
          <a:p>
            <a:endParaRPr lang="en-US" sz="3000" b="1" dirty="0"/>
          </a:p>
          <a:p>
            <a:pPr algn="l"/>
            <a:endParaRPr lang="en-US" sz="3000" b="1" dirty="0"/>
          </a:p>
        </p:txBody>
      </p:sp>
      <p:sp>
        <p:nvSpPr>
          <p:cNvPr id="9" name="TextBox 8"/>
          <p:cNvSpPr txBox="1"/>
          <p:nvPr/>
        </p:nvSpPr>
        <p:spPr>
          <a:xfrm>
            <a:off x="1447800" y="3947757"/>
            <a:ext cx="6853509" cy="2746906"/>
          </a:xfrm>
          <a:prstGeom prst="rect">
            <a:avLst/>
          </a:prstGeom>
          <a:noFill/>
        </p:spPr>
        <p:txBody>
          <a:bodyPr wrap="square" rtlCol="0">
            <a:spAutoFit/>
          </a:bodyPr>
          <a:lstStyle/>
          <a:p>
            <a:pPr algn="ctr"/>
            <a:endParaRPr lang="en-US" sz="6600" dirty="0" smtClean="0">
              <a:latin typeface="Arial Rounded MT Bold" panose="020F0704030504030204" pitchFamily="34" charset="0"/>
            </a:endParaRPr>
          </a:p>
          <a:p>
            <a:pPr algn="ctr"/>
            <a:r>
              <a:rPr lang="en-US" sz="6600" dirty="0" smtClean="0">
                <a:latin typeface="Arial Rounded MT Bold" panose="020F0704030504030204" pitchFamily="34" charset="0"/>
              </a:rPr>
              <a:t>STLN</a:t>
            </a:r>
          </a:p>
          <a:p>
            <a:pPr algn="ctr"/>
            <a:r>
              <a:rPr lang="en-US" sz="4050" dirty="0" smtClean="0">
                <a:latin typeface="Comic Sans MS" panose="030F0702030302020204" pitchFamily="66" charset="0"/>
              </a:rPr>
              <a:t>January 27, 2016</a:t>
            </a:r>
            <a:endParaRPr lang="en-US" sz="4050" dirty="0">
              <a:latin typeface="Comic Sans MS" panose="030F0702030302020204" pitchFamily="66"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2209800"/>
            <a:ext cx="6400799" cy="2743200"/>
          </a:xfrm>
          <a:prstGeom prst="rect">
            <a:avLst/>
          </a:prstGeom>
        </p:spPr>
      </p:pic>
    </p:spTree>
    <p:extLst>
      <p:ext uri="{BB962C8B-B14F-4D97-AF65-F5344CB8AC3E}">
        <p14:creationId xmlns:p14="http://schemas.microsoft.com/office/powerpoint/2010/main" val="34263733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14400" y="995065"/>
            <a:ext cx="7162799" cy="5638800"/>
          </a:xfrm>
          <a:prstGeom prst="rect">
            <a:avLst/>
          </a:prstGeom>
        </p:spPr>
      </p:pic>
      <p:sp>
        <p:nvSpPr>
          <p:cNvPr id="3" name="Rectangle 2"/>
          <p:cNvSpPr/>
          <p:nvPr/>
        </p:nvSpPr>
        <p:spPr>
          <a:xfrm>
            <a:off x="2057400" y="533400"/>
            <a:ext cx="5334000" cy="461665"/>
          </a:xfrm>
          <a:prstGeom prst="rect">
            <a:avLst/>
          </a:prstGeom>
        </p:spPr>
        <p:txBody>
          <a:bodyPr wrap="square">
            <a:spAutoFit/>
          </a:bodyPr>
          <a:lstStyle/>
          <a:p>
            <a:r>
              <a:rPr lang="en-US" sz="2400" b="1" dirty="0"/>
              <a:t>Working in grade band groups of 3 </a:t>
            </a:r>
          </a:p>
        </p:txBody>
      </p:sp>
    </p:spTree>
    <p:extLst>
      <p:ext uri="{BB962C8B-B14F-4D97-AF65-F5344CB8AC3E}">
        <p14:creationId xmlns:p14="http://schemas.microsoft.com/office/powerpoint/2010/main" val="28279657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981200"/>
            <a:ext cx="5791200" cy="5232202"/>
          </a:xfrm>
          <a:prstGeom prst="rect">
            <a:avLst/>
          </a:prstGeom>
          <a:noFill/>
        </p:spPr>
        <p:txBody>
          <a:bodyPr wrap="square" rtlCol="0">
            <a:spAutoFit/>
          </a:bodyPr>
          <a:lstStyle/>
          <a:p>
            <a:pPr algn="ctr"/>
            <a:r>
              <a:rPr lang="en-US" sz="3600" b="1" dirty="0" smtClean="0"/>
              <a:t>Let’s Reflect</a:t>
            </a:r>
            <a:endParaRPr lang="en-US" sz="3600" b="1" dirty="0"/>
          </a:p>
          <a:p>
            <a:pPr marL="571500" indent="-571500">
              <a:buFont typeface="Arial" panose="020B0604020202020204" pitchFamily="34" charset="0"/>
              <a:buChar char="•"/>
            </a:pPr>
            <a:r>
              <a:rPr lang="en-US" sz="3600" b="1" dirty="0" smtClean="0"/>
              <a:t>What generalizations can you make?</a:t>
            </a:r>
          </a:p>
          <a:p>
            <a:pPr marL="571500" indent="-571500">
              <a:buFont typeface="Arial" panose="020B0604020202020204" pitchFamily="34" charset="0"/>
              <a:buChar char="•"/>
            </a:pPr>
            <a:r>
              <a:rPr lang="en-US" sz="3600" b="1" dirty="0" smtClean="0"/>
              <a:t>What did you learn?</a:t>
            </a:r>
          </a:p>
          <a:p>
            <a:pPr marL="571500" indent="-571500">
              <a:buFont typeface="Arial" panose="020B0604020202020204" pitchFamily="34" charset="0"/>
              <a:buChar char="•"/>
            </a:pPr>
            <a:r>
              <a:rPr lang="en-US" sz="3600" b="1" dirty="0" smtClean="0"/>
              <a:t>What revisions were necessary?</a:t>
            </a:r>
          </a:p>
          <a:p>
            <a:pPr marL="571500" indent="-571500">
              <a:buFont typeface="Arial" panose="020B0604020202020204" pitchFamily="34" charset="0"/>
              <a:buChar char="•"/>
            </a:pPr>
            <a:r>
              <a:rPr lang="en-US" sz="3600" b="1" dirty="0" smtClean="0"/>
              <a:t>Insights gained?</a:t>
            </a:r>
          </a:p>
          <a:p>
            <a:pPr marL="571500" indent="-571500">
              <a:buFont typeface="Arial" panose="020B0604020202020204" pitchFamily="34" charset="0"/>
              <a:buChar char="•"/>
            </a:pPr>
            <a:r>
              <a:rPr lang="en-US" sz="3600" b="1" dirty="0" smtClean="0"/>
              <a:t>Other ?</a:t>
            </a:r>
            <a:endParaRPr lang="en-US" sz="3600" b="1" dirty="0"/>
          </a:p>
          <a:p>
            <a:endParaRPr lang="en-US" sz="2800" b="1" dirty="0" smtClean="0"/>
          </a:p>
          <a:p>
            <a:endParaRPr lang="en-US" dirty="0"/>
          </a:p>
        </p:txBody>
      </p:sp>
    </p:spTree>
    <p:extLst>
      <p:ext uri="{BB962C8B-B14F-4D97-AF65-F5344CB8AC3E}">
        <p14:creationId xmlns:p14="http://schemas.microsoft.com/office/powerpoint/2010/main" val="12810161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ctr"/>
            <a:endParaRPr lang="en-US" sz="7200" dirty="0"/>
          </a:p>
        </p:txBody>
      </p:sp>
      <p:sp>
        <p:nvSpPr>
          <p:cNvPr id="3" name="Title 2"/>
          <p:cNvSpPr>
            <a:spLocks noGrp="1"/>
          </p:cNvSpPr>
          <p:nvPr>
            <p:ph type="title"/>
          </p:nvPr>
        </p:nvSpPr>
        <p:spPr/>
        <p:txBody>
          <a:bodyPr/>
          <a:lstStyle/>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2842948"/>
            <a:ext cx="4191000" cy="3115733"/>
          </a:xfrm>
          <a:prstGeom prst="rect">
            <a:avLst/>
          </a:prstGeom>
        </p:spPr>
      </p:pic>
    </p:spTree>
    <p:extLst>
      <p:ext uri="{BB962C8B-B14F-4D97-AF65-F5344CB8AC3E}">
        <p14:creationId xmlns:p14="http://schemas.microsoft.com/office/powerpoint/2010/main" val="33905568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63575"/>
            <a:ext cx="7772400" cy="1470025"/>
          </a:xfrm>
        </p:spPr>
        <p:txBody>
          <a:bodyPr/>
          <a:lstStyle/>
          <a:p>
            <a:pPr>
              <a:defRPr/>
            </a:pPr>
            <a:r>
              <a:rPr lang="en-US" b="1" dirty="0" smtClean="0">
                <a:solidFill>
                  <a:schemeClr val="tx1"/>
                </a:solidFill>
              </a:rPr>
              <a:t>Phenomena</a:t>
            </a:r>
            <a:endParaRPr lang="en-US" b="1" dirty="0">
              <a:solidFill>
                <a:schemeClr val="tx1"/>
              </a:solidFill>
            </a:endParaRPr>
          </a:p>
        </p:txBody>
      </p:sp>
      <p:sp>
        <p:nvSpPr>
          <p:cNvPr id="76803" name="Subtitle 2"/>
          <p:cNvSpPr>
            <a:spLocks noGrp="1"/>
          </p:cNvSpPr>
          <p:nvPr>
            <p:ph type="subTitle" idx="1"/>
          </p:nvPr>
        </p:nvSpPr>
        <p:spPr/>
        <p:txBody>
          <a:bodyPr/>
          <a:lstStyle/>
          <a:p>
            <a:endParaRPr lang="en-US" altLang="en-US" smtClean="0"/>
          </a:p>
        </p:txBody>
      </p:sp>
      <p:pic>
        <p:nvPicPr>
          <p:cNvPr id="6" name="Picture 5"/>
          <p:cNvPicPr>
            <a:picLocks noChangeAspect="1"/>
          </p:cNvPicPr>
          <p:nvPr/>
        </p:nvPicPr>
        <p:blipFill>
          <a:blip r:embed="rId3"/>
          <a:stretch>
            <a:fillRect/>
          </a:stretch>
        </p:blipFill>
        <p:spPr>
          <a:xfrm>
            <a:off x="1874838" y="2208213"/>
            <a:ext cx="5394325" cy="3355975"/>
          </a:xfrm>
          <a:prstGeom prst="rect">
            <a:avLst/>
          </a:prstGeom>
          <a:ln w="76200">
            <a:solidFill>
              <a:schemeClr val="accent6">
                <a:lumMod val="60000"/>
                <a:lumOff val="40000"/>
              </a:schemeClr>
            </a:solidFill>
          </a:ln>
        </p:spPr>
      </p:pic>
    </p:spTree>
    <p:extLst>
      <p:ext uri="{BB962C8B-B14F-4D97-AF65-F5344CB8AC3E}">
        <p14:creationId xmlns:p14="http://schemas.microsoft.com/office/powerpoint/2010/main" val="13160846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008000"/>
                </a:solidFill>
                <a:effectLst>
                  <a:outerShdw blurRad="38100" dist="38100" dir="2700000" algn="tl">
                    <a:srgbClr val="000000">
                      <a:alpha val="43137"/>
                    </a:srgbClr>
                  </a:outerShdw>
                </a:effectLst>
              </a:rPr>
              <a:t>Card Sort</a:t>
            </a:r>
            <a:endParaRPr lang="en-US" dirty="0">
              <a:solidFill>
                <a:srgbClr val="008000"/>
              </a:solidFill>
              <a:effectLst>
                <a:outerShdw blurRad="38100" dist="38100" dir="2700000" algn="tl">
                  <a:srgbClr val="000000">
                    <a:alpha val="43137"/>
                  </a:srgbClr>
                </a:outerShdw>
              </a:effectLst>
            </a:endParaRPr>
          </a:p>
        </p:txBody>
      </p:sp>
      <p:pic>
        <p:nvPicPr>
          <p:cNvPr id="78851"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185988" y="1265238"/>
            <a:ext cx="4924425" cy="3916362"/>
          </a:xfrm>
        </p:spPr>
      </p:pic>
      <p:sp>
        <p:nvSpPr>
          <p:cNvPr id="78852" name="TextBox 4"/>
          <p:cNvSpPr txBox="1">
            <a:spLocks noChangeArrowheads="1"/>
          </p:cNvSpPr>
          <p:nvPr/>
        </p:nvSpPr>
        <p:spPr bwMode="auto">
          <a:xfrm>
            <a:off x="1295400" y="5181600"/>
            <a:ext cx="67056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a:solidFill>
                  <a:srgbClr val="008000"/>
                </a:solidFill>
              </a:rPr>
              <a:t>Consider if each card represents a phenomena. Discuss why or why not with your table group.</a:t>
            </a:r>
          </a:p>
        </p:txBody>
      </p:sp>
    </p:spTree>
    <p:extLst>
      <p:ext uri="{BB962C8B-B14F-4D97-AF65-F5344CB8AC3E}">
        <p14:creationId xmlns:p14="http://schemas.microsoft.com/office/powerpoint/2010/main" val="29349108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en-US" altLang="en-US" smtClean="0"/>
              <a:t>Characteristics of a phenomenon</a:t>
            </a:r>
          </a:p>
        </p:txBody>
      </p:sp>
      <p:sp>
        <p:nvSpPr>
          <p:cNvPr id="3" name="Content Placeholder 2"/>
          <p:cNvSpPr>
            <a:spLocks noGrp="1"/>
          </p:cNvSpPr>
          <p:nvPr>
            <p:ph idx="1"/>
          </p:nvPr>
        </p:nvSpPr>
        <p:spPr>
          <a:xfrm>
            <a:off x="872067" y="2675466"/>
            <a:ext cx="7408333" cy="3801533"/>
          </a:xfrm>
        </p:spPr>
        <p:txBody>
          <a:bodyPr>
            <a:normAutofit fontScale="85000" lnSpcReduction="20000"/>
          </a:bodyPr>
          <a:lstStyle/>
          <a:p>
            <a:r>
              <a:rPr lang="en-US" dirty="0" smtClean="0"/>
              <a:t>Uniqueness of experience</a:t>
            </a:r>
          </a:p>
          <a:p>
            <a:r>
              <a:rPr lang="en-US" dirty="0" smtClean="0"/>
              <a:t>Perception</a:t>
            </a:r>
          </a:p>
          <a:p>
            <a:r>
              <a:rPr lang="en-US" dirty="0" smtClean="0"/>
              <a:t>Something out of the ordinary</a:t>
            </a:r>
          </a:p>
          <a:p>
            <a:r>
              <a:rPr lang="en-US" dirty="0" smtClean="0"/>
              <a:t>Student inspired</a:t>
            </a:r>
          </a:p>
          <a:p>
            <a:r>
              <a:rPr lang="en-US" dirty="0" smtClean="0"/>
              <a:t>Sparks curiosity</a:t>
            </a:r>
          </a:p>
          <a:p>
            <a:r>
              <a:rPr lang="en-US" dirty="0" smtClean="0"/>
              <a:t>A natural event that occurs because of a process or system bound by scientific explanation</a:t>
            </a:r>
          </a:p>
          <a:p>
            <a:r>
              <a:rPr lang="en-US" dirty="0" smtClean="0"/>
              <a:t>A thing or an </a:t>
            </a:r>
            <a:r>
              <a:rPr lang="en-US" dirty="0" err="1" smtClean="0"/>
              <a:t>occurance</a:t>
            </a:r>
            <a:endParaRPr lang="en-US" dirty="0" smtClean="0"/>
          </a:p>
          <a:p>
            <a:r>
              <a:rPr lang="en-US" dirty="0" smtClean="0"/>
              <a:t>Not based on theology- beyond the science</a:t>
            </a:r>
          </a:p>
          <a:p>
            <a:r>
              <a:rPr lang="en-US" dirty="0" smtClean="0"/>
              <a:t>Connected to bigger science concepts</a:t>
            </a:r>
          </a:p>
          <a:p>
            <a:r>
              <a:rPr lang="en-US" dirty="0" smtClean="0"/>
              <a:t>Something that causes you to question</a:t>
            </a:r>
          </a:p>
          <a:p>
            <a:r>
              <a:rPr lang="en-US" dirty="0" smtClean="0"/>
              <a:t>Something observed</a:t>
            </a:r>
            <a:endParaRPr lang="en-US" dirty="0"/>
          </a:p>
        </p:txBody>
      </p:sp>
    </p:spTree>
    <p:extLst>
      <p:ext uri="{BB962C8B-B14F-4D97-AF65-F5344CB8AC3E}">
        <p14:creationId xmlns:p14="http://schemas.microsoft.com/office/powerpoint/2010/main" val="42655860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1026" name="Picture 2" descr="https://encrypted-tbn0.gstatic.com/images?q=tbn:ANd9GcTIMG858G5v1si2uxN897PEOLlhLP9Ul9azftWdE2Vl4TCx0EKILw"/>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47800" y="1828800"/>
            <a:ext cx="6878507"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81146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dirty="0"/>
          </a:p>
        </p:txBody>
      </p:sp>
      <p:pic>
        <p:nvPicPr>
          <p:cNvPr id="4" name="Content Placeholder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2057400"/>
            <a:ext cx="4343400" cy="3529012"/>
          </a:xfrm>
          <a:prstGeom prst="rect">
            <a:avLst/>
          </a:prstGeom>
        </p:spPr>
      </p:pic>
    </p:spTree>
    <p:extLst>
      <p:ext uri="{BB962C8B-B14F-4D97-AF65-F5344CB8AC3E}">
        <p14:creationId xmlns:p14="http://schemas.microsoft.com/office/powerpoint/2010/main" val="34858528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71700" y="1591056"/>
            <a:ext cx="4800600" cy="3703130"/>
          </a:xfrm>
        </p:spPr>
      </p:pic>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3365546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AutoShape 2" descr="data:image/jpeg;base64,/9j/4AAQSkZJRgABAQAAAQABAAD/2wCEAAkGBxQTEhUUExQVFhQXFxgXGBcYGR4ZGhgXGhgXHx8YIBwdHSggGBslHBgYITEhJSkrLi4uGB8zODMsNygtLiwBCgoKDg0OGhAQGzQkHyQsLCwsLCwsLCwsLCwsLCwsLCwsLCwsLCwsLCwsLCwsLCwsLCwsLCwsLCwsLCwsLCwsLP/AABEIAKwBJQMBIgACEQEDEQH/xAAcAAACAwEBAQEAAAAAAAAAAAAEBQIDBgEABwj/xABEEAACAQIDBQcBBQYEBQMFAAABAhEAAwQSIQUxQVFhBhMicYGRoTIUQlKx0RUzYnLB8COCkuEHQ1Oy8XPS4hYkRGOi/8QAFwEBAQEBAAAAAAAAAAAAAAAAAAECA//EACARAQEBAAIDAQEBAQEAAAAAAAABERIhAjFBcVFhE4H/2gAMAwEAAhEDEQA/AE7bUtD76/n+VcG1rX4x8j+lLP2Iv42+K9+xU/E3xW8jO02XHofvr/qH61xsfb/GvuKVfsZPxN8fpXv2Mn4m+P0pkNpoMdb/ABr7irRdpN+x0/E3x+lW2tnBfpdx6j9KmRdppnqJeg2sH/qN8fpUu7/iNTAQblR74c6Hax1Px+lRXDgfeY+cfpV6BRvDnXu8obuRzNc7sdaYCe+Fe72hDaHM17uhzNMNFd7XDdoU2+pqBtjrTDRZviud/QmQda4bY60xNFHEDnURiBzoU2h1qJsjrTIaMN6ofaBQvdDr71zuR196ZDRRv9aib3WhjaHX3rndjr70yGiDd61w3OtDG2OvvUcg5/NMNFG51qtro51SUHX3qBtjr71cNEd71qPe9aoNsdfeuMg/s0w0QWNRJqnL1PvXCOp96mLq4sa4WNUhOre9cZOp96C1nqi7i1XewFVXMKp3lv8AUaoOzLfI+9MBDbRt/jFeoU7Mt8j712orZFq5NB/bOle+1nlwnz1/vfVQaXqOahLuJM6QRz51UcS3KiGGaom7/cUv+1NwqLX3ka/pTFMTd6H2rhuf3FLftL9ai2JfmauJpp3lc7wUqOIfnXu9bmaYumpujnUe9HMUr7xjxNdIffqRTimmJvjmPeonEL+Ie9L/ABdajlPT4q8U0eb6/iHvUDiE5rQbK3Sqzbq4aP8AtSfiHvXvtK8xS8JHGuFfOnE0e2JHMe4qH2tf7ilzJy/KagynhHt+lOMTTT7UvT4qP2peY96UkNzH511VPP4inGGmxxAqJvjmKWKp514p5e1OJpgcUvMVD7WnMUCU9qh3NMNMvtC86gcUvOlpsGf9659nNMNMRil5iufahzH9+lLWtHlXlU8vimQ00+0LzFc79eYpeFPKvAGnGGj/ALQvMVE3xzFBQeVcM9acYaN7/qK8X60AWPI17OetMi6Oz16ge9Ndphr6Nb2PaLL9Zt+LMcpB8B1jQ6Rx3V69gMOLhtgPyzzKzrwy5o3btRyNUDaAzBgXthTKqpJg6TBEBCRxAoZ8f4icqngMyjnP3Yk9d5rl230Z4nYapILeKFIBG/QTuJ060Fg9mC4SJIIk6ATu6nTWqLu02JJ0zHeY+I+kD0qq9eussknKDIJgaiNRxJGnxVmlwffwVi2DnILA6gt//PhBEzxkRxBqzDYSwTnKg24BKAOSo3ZiwGUAkHjSO7eLaMxPKTNScMqx3gg8A8j1C0y/1NOcJhcPLFmCCSIYAsNCYg7h1Gs1eLNglsyBEgEALJOkjxQxM6yRHWkFt0yiWSQ0xkJJ823x0mmGIxD3LYIH1HK2VFTMo3AlYY6c/c0sqyi79hCqkplRiAgCZRoSMxZp4iNxqdkKp8IQTI1E5RGsEBgJjgs60JtOEyZWYJEMsMDnH3TKkN7k1O7iblqUylwVBGYZcm+c2ZIP+1TF1ZauZ3b6CwBPi1JJnTUgqBzjdVa2Myw7IShYmDoQBoBHhJ4e2tVXcSULoG+l8rWgTBBAJzMjZSADoAAfKo3b4VX0ygCcrIyswJ0GuYDUb5FQW38R4gTaQlQMoCkSscRGnPdry41AkDNlgNlBgLrroQZBAielRwl9nQhSikGcjAFSCd/7vKY04nfw4+cZGBQiDuOqKG4jxQG47oqijEWyWAQWwI+sroSN+hB19+gFBXsDcElfFBicpAHqRHzNOcQ7eEI2pGuTMZM7iGJjfvqOCQI+ae73mWJIHT6RBnlFJ5JYz15LoOo8+P5bqoLtM+Vaa9f8U+ERvcwWInTwucv5VMWM05rbiDoDAYTxOoJHHd61eacWVLN0ro3b18tdfiKdLgVEnKzmDAC+XigzIFQGGQqUGXNvMAFtOEnQDy1861zTiSlvKvZuop7bw4tSXtKo4AqC09RcDH2gUTaHeg55JUZsoAgzwy6QI60vmcGaWToNTyAq8YG4RIUnyg/lupr3BUNuQbvDIJJ4ZgNBHCaIw1ksgVZkDXKoAI5SpzepArN81ngzv2ZzuU/+Kj9lua+AwN86CP0p1ZJhswUCQGKsJUeQBgelEGFMMfCDOcKZPQyu8niQaf8AQ4Qg/Z1yJIC+HNqeHpu9Yqv9n3IzFYHAk6E8gefSnOKvZmZzlJIGQhj4PONxjhoKuN2EX6TOkFkZjA0lhlAH+qKc6cYzowd0gkIxA3nh71AYe5y+R/YrSNZYGWuBQPFIYu27gv8AX4qD3g6ZgbgE5chYQSdJka+4q86cIQ38FcUwQZjdofyJqC4S4SAFaTuEGtV3IUwubMy6lhqx9JJnkCN3Gg8KwYw4JLMRmyNm0+6py+emnHWp/wBF4E1zZl0CSoI5hlP5GqvsdzQZTJ0A01p7duAZkUspn+IQvEMGYg1J3eQxEIDEqUVoO4syjwg9YNOdOMIBgrkbo1I13kjeAN5qa7Ocjeo6FhO6d1PMReIIY2zHMgwf85JUgdNKjYWWL22LhREhcup4E5WA9qc6cYUfsm7AJAA4Tp+dcpu93N4pQE83JOh6Bf75V6pypxiaIxEqGMb4BMe1Vk1otk4SBqzpMZky3GLRu0CQOO8nfRpwdh0drilGWYgpbkaQMoTTmSZ4bqcjGQk1K5ZYHXLJ6qfeDpR+Bwqswhjv4W2eB6axTu6mHVwdFeZAi5bYfy5gZgkb+R86cjGSuWW4yPcVW2HrZ7TwF0DMLeYGGLXIbN5EAkr6xWfuNiLnhSHjQJbhiB/Komk8qWAX2a4CkqwDfSSIzeXOuNs9lEsrqDrJUgHr1r1xLybwy/FRa05Ia7mAP331JHTMRm961t/qJNe0CksQN3i3ekf1orZ20Qj52LEwQCCZ3eY0oXuLRMC6SP5BJPkrsPcii8Hsdu9AuKQuUNJRnAUnQlbTEz0JFQRxG01OmrDqIPvVlrGWmRRKh1B1bMOOgX6hPoK7tC2h1K2FQGB9Flj/AJc7vHmAaGtbODFnCFkQ+LIwj3cg/FTpezvC2++JdAzMokvcKqs66BiMrDXjFAbKZ4vakmIbuwd0zpAy8NNeHGoY3vGyreXuU3ohKMSOiHKSd2mlU3kAhpZEncyKgMfwhhPpNRU7t7KE7tSonTMqknzIEkelexVm73hLqyIdQJREjlAdmA8xPlTNdqPHhk6fvbltQAP9TNHqaV/YInvlDFtReYOBrw0yj3FJTE8VjUFy2UNpyo1hAg8tQAT1yivYrGJcP+I6W0n6UK3GPQkaepJ8qFsMglFulRMEkqFMdNSR5mqyc9yHvjLzVc09AAAPWriaZYsNMo5RIGW2UVAQOZlEPyTypbs22z3IKqwU+I6QOsyF3dYqramDNsaSEJ0zssnrlH+9C4LaF22YtuRPAAH4M1qTpLe2jxtpbiZbDlwILEW3AnqZKn00oR8Uo8D2czfiBGafNhoOgAqNrZ2IuqblzKV5u7E+ipP5UIsWmEwwncTcUfmk1j00ufG+IKUKqNwfWPIsTHoKPulr7Bu7JCCP8MAkDmWyHrwod1fu87WwitqCDvHkxk+pq3Y+1iqMiq5GpLAlTHIwd3rS9+ide3sNirshVZ2G4W1YnXyj8or13DuJfunz8IGgHGSVGv8Amq+3i4Kuha2SdyorFtPwzv8AJajtVwhDFczHXMWW2R11uE/FZ7XpQhaAzqJbQRKgjmXYkcOHpQ32o5CA3gDQQrKH8gVEtod5HOr9mqcQXuHM5TUq7Z1jz8IHkJqtLiwy3bZS2CY8JfxR90swVV9DrWtTFeBtuS1y13iFV+om0sE+ajhx30bZuXIKrcW87KVLZiAgOp8I0Y+9KztK4uYWSSvEBXbL7gqvmKc4G612yVFtCSTLEZORnN3eb5p5ELiLOUqAVA3uVJDHkPEwHP6Y0qyxjbRLDvSVKgHvFnNHLKNPSaCxGGa2c7XrIK7oztHqF3+ZruP2yFJQtbuhtSPFlJ03tnlvIzuq5ouxeKNw5UHhX8MKCdw1YDX1qhyogXFYAA+NSGkzuiYHyaoe21xSyJY3SRayuVHWScpr1m+LRGcZ5EAO0KD6ZZp6PYvEYN9S/eFOAUhmA0gNwHHieGlL2MPLsSOEAMT0Ooiml3B3rvjZE7v/APXbYafzM8T11ofaeGRABbJ5/vFBHnltmSOkVJTErOEQqMveufvHcJPATrXqtwWFtKozYlWn7pAGXpq0+9eqK1vdYXLKWr9obp75c3WVGvoFPpSRcWXcLcfDW7cnQpfbf1ka6bwBuqO0MSdcxu2VkmP3a8NMqIZ3Aamo2VsqJFzGMTqDatiPUsZHtVxNMgBb8WFfOeIg5dOMMPkkHrRV7GXGDDEWteIQPM8yFZtRSC0t660IbxPDOB/UUyfZWL0BxBP8FtrrGeq208NKSk2OsWQYzX7Z/itkrPSYYDzFQ2dYJcQRcUHc+ZUPmTAj1p0+zVQTfw1523Zla6Zjn3gUjjpP51m8bcC3ZshreugJmOlWFaPGbMtqc7W7O76VdktjfxW2J/1VSS2KC2FW2iA6CzLyRpJKjM287zw13ULgNm4nGJnL2UQb2Y5Wb2BJ9wKpxVruJVEt3OHecz0DeIgcwIqQo9MBh8K57y6r3RuS4ty2FPp9XuRQdvaUXCyAS3/TulFPmIzN6mgcN3Zjv7jlZ+i2AT7uQF9j6U2TtP3YNrB2Lygj6u8thz18Nt2PvVpBZaFJ+0dyzgZhmTXfAnOXI38ONIzshswyXrbyNNX1G/gmoofFW7zHM9u+p4s4Yz5nIJ8zRlvG2UT/ABUa5ciAWZhA/CNQAKncOqoOLe0rJme2W+9aGT3fLnI6TXtmYhQSWu3GeRHjB9T3kzTDZmJwlxT3mFuG4T4WXMwA5ADlzMz0phsrHXBNjIBbzSqs1uyR5sQWJ6VaQlwGLe9iFzXrp8UAAtdY/wAoUgfIrVX8e89wEuWRqWvXe79zmzAD3I5UHcxdnDsbosq1yfC1ogkH+c3GJPkopXitr/bCETDlrkjVgGynnMgLEnXSs+/i+kcS2HDFe/suTvuZQQB0yoAx8gd2+p7L2VbuMWt30CoJLXLKhf8AKrMS/tUu0OxbVhAcRi+8ukSbdpFVVncBp4j10pJsx8OT40ZxwW7dKIDzItKzt5CtfOk/TJrdu6ztcxNkKpiTZC5z/CLcSBHONRvq3Z+JvM3dWFSBImDbaBv/AHt0z5CoXBatr3pfuZ3CxZxIGo3d5cKq2nSvYXHSXY2b9+0QDbPdsVUxxLElpOszQFHZhuZ4xGRk1Y3ACgncBczkk6bgsis5eCJc/fZiDvtKTrz+7R5stiQ57wWoP7srljkSOvr50it4ItdKl100LHdy5UnSXs1xeLS5BOa453sWYP7NMx58qhZ2s6kK167btAfSkZj00MT1NEbbu4SyuS0q3GjUy2p880D0ig12phciquGGfQF7jEidJMDcN+gpO56W9fTbC7Qwd7OpVrShZzu7Ox1G4ZtDvPHyFUfsTDlWuM5W2f3ZuXApcCASFiYnTWhNp7Hy5ZuWfFBGRWG+I1ZdN86xU7vZ/ukY4kuSBIFuCI11JOvsKvX9T/x3Z+ItYa4WfvlAiAE0JHW4sb/4fWpbX7RjEXBlVyo1ytlgx0VAQPI0TgrNu8qs95i0n/DuzrvjeNZ6E/1qOKtWEGY37eHcaBEtMx89IHPjx6VOhQMdhWAV1hjAC2bapryLOpJM1Tf2u1gG3bDIvMhZ8yQoLVKzfOIJt9/adQM2d0ZGWCN2hkyRx50Fcw7rcBVxcedFAgmOQ50ki9mJ2RZur/h3GvXSATlACqTzJAC+pon9j3bKnKtog6FV7xzpx0Q+81DFYPFFM1zLaA1l3ykRxEA68KrwOOvNItjvo0I768wHXKFArN8v4s8QGGZRmS4yrbYy9vxiWExORZAEmjbG3Rk7u0lm0uu52Uzz1XQ9NaT7YuXXeciJl0KoZ16yZoMYK6d1tz5KT+Vakl9s7Y12zkb77PcnUTcvMBrwygTUMZgi7y9qR/DadCT/ADOpBqjZ+AW1ZD9663SJIztbKEfdifF5xyjSi8PtzF31yWbIYDQuXJJMTqWff5Cpn8a1Tf2ewPgw6WxyuXkZvndXqLt9nr9wA3DZnURIaOkzz4V2mh9g7eItvFlkuMN5+zsDE/8AUdgy+hHSo7Qu3HYG/ir2HjeqXWcEzvjvX16Utw20GKm3YzIrEyJzE9MxM/FHYDYtz6u4tt0uB/8A2x81As2veT6RinuqBpnWdeR0BqrCbdaBauX7iWvvC0FE+sGfWaq2xsxxcZmtpbBO4DKg8s27yqWG2Q348OOpe25E9CSBWuk7PcPszCOZwyYnEiN91MyhuRgAflVe08GIKthLNpBucAT5+GWUzw+TTG1dtpaCulzENG44nJb9ESFA13Qax+3bpBP/ANvYsg7spDN7s2vmFFZndX1DbZLIqGyjM7Ekllw+ZgJmAbjKijh9PGhcdh7KsBe+0LmGj3XUL6C2pPpp6UHsvb5S2bVtGgxmIGZpHKN1HHGOB3y7POIuFgo+0B3jQ+IJAWARw6c6ej2ivZm1GYX7V2dQqkga9QWO/nXf21i8OO6QJZTnaXX3M/I0obaO0cZcB7zD4eyDHhFq0sQeb6/+Kd7B2WbiS9rD2gNGe7fHi01ITWD8VfnafhLtO/ZKNmu3+8KzDOzkty1+n4p/2ZWz9nAsWC7x47rjKs8Zc8Oiz5Uk292fQMWs3rDGfptmfgTXMHbukAYrEXEtj6bKgknzQZQo/m1PKmSzo3sauwsdbJu4V2aWJbJlWyvSXOVjw50FtP7U5jE285AIBVlb4DGd1WbZxXhCj7X3aiB3jFUjooEAeRobCdplw9opZQLcY6vBJjoSfTXrzNUduNY7gWzhitwDxMVIbNzDcQTrFZ63edTlt5wTpCzJ6QNTVuI2s9w+K40HzPxpWk2NiVtWg1i6BcKnNA8QmRBEyDp+R3VfTPtnVwV5SGuYe4RMnMjifWNKOxlqyTnsq9rzOUg6/wC27rQW18QWJa4zOfxZiB6LuFF7Ex+EQKr2kLEgm7cDOBruCDeIptMDtt7EsMhuFwCCJgnTdrxol7+Nv6PeYzwN5UHtmApr2h2bhYL27ucH6e7t2raDp4Vn3M0hwmCW5AVB5n+pp0vcPdm4OwqRcsLcb7zd4twzHKdBQ2JxdrVEs6HcBbzkeX576G2nsDD2VzPeBbTwW9TJEwJM+sQKAwWGDv4DlUaRcMyeRgj86z1V7h1s/ZpcEXcPZT8Luypp/EASwI8qPwexLSAqcRhrpMwgQvHkd59RSnGbKw6IGuIEZiQCtyVJHr4fXdzpfauCwwKZ8v8ABcyH3H9Kfg0p2HcSCMHbuqNwIKe0lSONBbW2mAcrYW5aERBIbTdoQfShG2vbf67RH/qYq6WPkMulTxWx7JAdMaikx4M/eFDEwTM+9J/pf8D2MVcdO6tJeuJEAFSSP4SwGojdPKNd9L32Ld/5ue2NYBQv6QNa1P7QtpZGa/dvFdwBVQNI0AUGI/Os++1bd14uZwignxXG3j13+lJvwuFb7PI1t3UfnlkEeYO6m+y+y167a75boBgwAfFp/mBHKo3O0I3G0hTgYGbzOmtDWMfctsLmHuakiU5nkVP51q7Z0kxHE7IuE/vMw4EknT+lHYKzdsrkJNtG1L2yGYnrPDyFU7SxLXde7NtyfEp0BPMTHtVezFOYI/hUyYnWOg3j0rO9drnfSxNkjNmS8H8Uww3+fPyitVg77kMloot7KDGXKmpP4pDxB0jnurMY9MMAYkPy8W/nLb6XWsSLS94lx+8B8OoiZEiOIins9NDtjvIVbncuGaIkCG5+IgL5yBV+0sI2GTwpYQSQS3cgkgkQZtvMHk1Zvam07uIygqA0zCj6ieIA40Va7Muwz3u9EiZCMx/qfin6fgfF32Jl7FpieItt+aBQa9Wj2XtSxZUqMU7f+pYRo4aZkJFepuGHmI7P2sRlTCOyqGl3a4xASBuWYJPIxG89adrWMHh1g3bt24BEoQkHfpky8ec1Ds9axGKtrh7OW2h/eXmB18hvb+91PMV2FwNqQ9+7euDfHPyTcOk+prLTFXNuZkCZrkCdCQeW9mJLbtxH50BdtLcYBCQ7GABAkk6DQDeaabXs27ZC2kmdOZPoNZqeyOyGMZlui2LSqysDcMbiOGp96up7dbsaVSXxKTypNi5tSFycpCifetVtDBYeyZxOJzH8FveeMDeePIUutDB3mGabKHcJzMRzZiDHkKcjChu0mIyhRdyqoAAVVEAcJifmnuCvWb9lWud41wSGBuO2vMS2gMTHDdTC5d2TYGVcObz8SxzLPQsSIPQCgbOMwZMiwtjqrqB6iRNTZ/FysztSyttpRQmtOOzJwpJN4NebSFM5Z4kgHXy138KH29hbLGUxKeR/+IoLB4p0ypZhmJAEAklidAJ61rdZzG8xW2TYAW3ZNm2x+olV4fdQTrod7TSnE9oLFs5/rc8cxz+RYAR5AxRmN2IMqjGYi5cbfkU5VSNMvvOoj13nGbcwdhCRaLepkfNYnjK1bYPxHaJ3abSsG6FmP51W17E3PrzLuABUyT6x7zXOx23bdi4udVInxyOHPr5V9Mx+28PfssLTTbI1XQfG8UuT4s2/WCwfZnFXRnu5hb3kocxA5wDPxR17s7hbMEXxeUjxawUI57jx1HDXlWfw3aa/YuNbDtkBOUzrE6fFE3MHicaz3hJeAMzNpppv15Vq6z0ltrY1srNtiJ1AJkHyoTs7Zwy3AMSug3nMRHIxxqZ2ZtC2CTbNxdTIM+ZEwSPIHpWcxmILtEZTMGdPSr8T6+j7a2LYynupWRMgGCCN5BEGkezMJhwsvi+7OoKhDOnLeIpZsvFXEUr3rZYiFtO8/AAPWo3PsdozeTGPPHKLS+k+I+4rKmeJw2AaW+1XWbmd/wD2aUHcwdgjw4nd+MA/IFCs2z7n0NdtH+IyPWZ/OovgrKGHzuDqty2wjyIIM+4qpqLNbVgGFu7B3kuDHvupphbtsgC3glckx9TmTyAJoS3svCt9OIdf51H5jSrrdq5hmV1yuo3EcRy186tIvv7QRdL2zyB0ZgPyj5rmEuWbgm3s4v1zGPeK6e1gZirLkFNtm9rUt23toVIaDP4CJmJ4RU+KQXdmEuM9s4RDPiJYiBwEnxHpTS9b2Zbtglu9fdD5sx/0mBSHb237uLvKWJKroo4a7zHX+laXZHYl3tC7dC20O4R4j/7fWl/0jM4jaGHMi3hE13ElpHsaWXkkyAB5T/WtdtfA4eypjh96dT6bvilOzkt3P/yLSnk5K+kmBWtZwfsvGXntQ696q+EsIzLO4MDv8xQOJv3LLSkp/CZj5o3CbIxFpzfsXbTjiFaQRyJGnvTG7tRCuW8hUnQzqo9v76Cs8o1jK3+0F1hEjXgwBH5UJhMQ2bTIDM6wAD/StBtDZVlgWUDNv0O8eVKsI+GykPblp35igHQ761sZ7MwmKugQqMOBDqfypjZ2TtRkgOqJ/Ewkf6QTWWcWh9GdD/CxI+dTU8NisRPguvp/EQfaamLonGdkcUzSzWmPE94B/wB0GvV61tDFvPjUxxYr/XWvUGnt9p1srltz5RE/r686Hwu2HvFhdui1bOvKdRpA1IiT6UlvbUtudLIHmd3XQU87NbKs3TmK3LpH3EUZeniJC/NTM9rutTsjaOGQRhLD4i4f+YFjKeWd4AHGB81dd2ZiL8faMQUU6tatGG46Z48I3Hwqv9aa2cLeVALaJZWBoTmI5yBlG7k0Ul2ijqTmxSanco3aH7ocCPOd9c91vA2L2Zs+w2QYfvX/AA+K4xY8CZmT1gUvbsJevPmuNZwojS2TnuBeoWAPevX9s3bSnu8TbU8ClpJ58SQN1ZbHbXxNyQ2Jdgd4HhmeeXfW5KzbGwvdj8DYXNexWfzdUUnlqdPemXZjAWL2b7JhLdzLp3kHIOhdwM3+XNWAwHZ4XYbvFBJ3ET8k7q+h7E2TisIs27ylY+krIjproNTurN/Vl/wj7TdmrjO8NZtxlDLbDEAxoC2kDyArM9ncGbV7vGuW7ZQmHZj4W3SIBJI4VvNu3MT3eW3bQlpDFGgwd+h361lrQwFsAX79y433raZgoPEEhdTWt6ZzsxxdnDZRnxxDMJA7t106FxEdRQT9mcI65u+uRzDr7wVoDF4vZh0RLoX8UHMW57wBuHvSe/cw+YZO8CcSSM3kBuFWaXFmK2EmpsXlcDg3hPvoGqGzdl3spbN3YnST9XDQcROlVX8Sp0srcHOTPwBWs7J7ZtvbGHu6MBlWRIYa6RzFW24kY/aeCZCS4OY8Ru9f9qZ9lu074ZhGq/eQnRuvQ/70X2p2cF1UELrpOntuG/5oTY3ZZsTbzi6og5YiY8/epfXa/j6Lc7TYe+s2yR0O8dDHGsntFmF5Xtsiq05sw3kctOIO4RupZi9jXcLqLiEjgAR/ZpLtbHNcAJnw1JFtfYOzuCMLfF+00fcAB15EEz8VDaWADX2vfarqZzJsmGstplylW3r0MjdXyPZGHxTmbNtm6/7kia02FwG0r4klY3eJog+gNTiaWdqdkICzKqIwH/LEIeXhGiMY3jw/nWe2c6g/4jXFX+CD8E1q8X2fxSqTktkfwnU/6gJrJ7Qwr2z4lKzwIj+xW4zT3DbOwdzUYoKeOfwa/E0b/wDTGUZrOKJ5aSp9jH51iZorB3Dmkuy8JBI0/SpeidmG1cLdQkXFDciunx+lAC4oX+Kd0TpRl3a7bmOcbtd/uKBv31fWMp/OrOyzBOytoC3cDFRodOEGRrv4Vvdof8QbYt3FCNeZiSrXGzEExPEQN/D9a+X1INTDTzCZ8bdi45AGsKuYx0Xn1Nb7ZPY3ZsRda9mgGWzAHpCKfblx3x897NYx7d4OuQHKRLzlnQ6x5R619EHabCgqBfSWjdJynkTER1qVYT7W2BgrZmwcQrRvVbgieppFi790aQ1xdwlCrflB9q+jttrDEQ1y3POd9UvjLB+m4p9QPzIoj5jknVRdtN/K0c+A0oHM1tvEZE89K+v2sUs6MDpqND66azQ2LtWX8FxMwbfmXd6xVGS2T3N1ZyrmG/T5rm2dnL3L3La5TbgtB0IJA1HrVO0Ds5XIttdQzByhhBB10Yc+lJtpbRBQpbuXGUkSHA3CdZBNTDQjXmbl7xNeoOu1pH0a5jcJZ+jDljzZT/Wa4/bm+Fy2sttem/3p9dJuLN3ura7izsB6TMT61nMXdsREFnmNCmWOcgmeEbq5T/XT8LcTtq9dPid3J6kya0Gw+xV/EDM7i0swSefKefSs5fuWrcG3cZX1mOHIAxoaKwPajGWvDaxF4A7lV2PCJg6T1rTP60W2+xFmykrda62hOp3a9IgyPbznJ4vAaeGelOtk7N2liD4TcytxfUfNaWz2Dun966joNfy/Wm4Zr5zs7ajWj158vetXge191QQLYggcDHnru50/HZazZAuZZIIM5Y665iIHsaT7e7R2FUlblnPqCtu33jHXcWzFE46GTrU3WswuubWxF06uMg10Tdrpqd3mKz21bYuXS2YAtEmN551RjNv3HkLoDvgAfkKDw94m4mbWDWssZH7U2b3YXKC8iSRSpnIEkR519Z7O7FuYtFgQBpIH9d5o3tH2BtKBnZmJGsxp8SKz4+W9Hl4sn/w92eL1p2aPC0mN+XcOu8NR+3tiWBquYHf9W6lllTsy/K62XUoxJ3Zt2vJWgz50Jt3bTyEUSxnXhHPf+lXOzegu28fcdQjNmyyAxPiM8+Z61zs1tU2GZcwh4O/cRPpGp+KUYu6xPiMnjpEUEBxJirnxNbDbmNzEnNIrKXH1nrRN7Fm7CjUxB0kmOnGmuD7IM6C53qZWiJB6HidN/wAGnr2vv0At9o7ygBTEbo31N+0OIeAbj6fSF0jyjjwnfRB7JufpuK3HQf71HaHZrEiGFpQoAH+GfkiSxNSXx+HYfDbTvWjK5x5hiKqxe088lpLN9RYzJ5gQI8q5htrYmw0Z303o8kezbqdYPtNYcxibMfxKJHqN4+auGshl1ij8Dse7d0QAnkGFbyzs7Z2IH+GLZJ4Kcre2hFUN2Yw9t5ttetuNxV8p9DTUxkr/AGbxCjVDSq9aKmGBB619EuYy+k5m71R+IAOR0YABjrx96R7XVbhDD14HyI4VdMZOrbeHZhKqSBvIEx58qIv4I5gF4/FfRuy2y0XDQYJOp5j+4ppj5nhrJZoyknl+tbDs12Xv3WOVxaXfMTHlNPMRg7K3A91fDoCd+h0B5Ex507ODFhZts2QjexBkRIOYbhXPz8rPTfjJ9J7/AGDw663r164x5sAJ9v61n9p7G2fb0LkHlmLH/SBNH3kxOJfu++VLZP8AyzJI5zv9q5tXYWFwaSQHvaEd4TJnjE8taeO/Tyz4z1js/wB4y9xnE7mOn5AkesVditl4iwxW5izbI/E5E+mYn4oe72uvgMtohFb7wUBl4Sp3pppI1pCfESWJJJkk6knn1Nb7Y6F38GSxJu2mJMk59STx11oW5Yj7ynyaaOw2yGdcyf01od9nXB90+mtUCV6pm03I+1eqo1229qm8wLaZRETPxuFLBcn70D59qDdzVmGsljGp6KKmLpjs3D4d2hu+e4SMiIuaeeg8R8hWk2ZtzBYaTdtC5u/wwIO4b5kRI5zqNN8KbHZ/GOWFm1ctox3Z405Mwgvp09Ka4L/hveBDO1sxvSGIPSQQamxezPFf8YLyp3eEw1mxbGgkFjGsHgJ9DWWxnbfH3RriCu/6PCdY000jSme0exDgk5lEb1CsI6eJifmlOO7OG2PqMfi0y7vinSdk2LxT3Nbty5c/nYt8E00OxbbqrWnYrlEgwCGjXdwnd0ilj7OuToCw5qDHvU8O122fCCDxETPQiqI4jZbj6TI+aqw9pkILKcoIlukia0djaC3I7y09po1ZQShPON6/NUY3AhgcpVxxgzH6VnVx9J7I9vMLhLPdw2769DPEDf1Ipd2r7brfYFJ9/wC+FfL7ysmhBjqKlaxFMzs99H+P2sLohxKwQdelI8Ja+o97bDCAqu+VnEMfCSCo0B+ojUgDfXHu6UFhrTlibakxOoG4H9R+dWIOs926iRkYd5LFpDRkyx+GB3hnWY46UlxDgnT43emg0pzZ7N37mq2xuAjU8InWdePrpFV4vs5ibWrWiKuwwDs7HNZJZQJKldeEjf5jeOoHlRWzds3bWgcld+XhVOHwLNcFtjkJ3ZhGvKtLY7C3Dqfkx/vUufSb8H7N7fKq5bmHUnTxJA9Y3TRqdtrDIZQ5pMDdP6GkGI7GsB4XGn96njWe2ls+5ZaGHqKzwl9Ncr9fQcdhbeKtAuFEifqXMunCTJ9qy79n+7cmXa3uDARp1rN2QxICySacrexaCMzRG7fpVks+psvxpdlbDsXiLVvDgsVnOWmY3nXd5fJofGbKayPEb9sA6EE/9jE5azTbRuqZlgw9KOt9q75GV3zrvhhMGpnkuxZd2heSctxbinmIf4r2yrvf3grqRoTvI3VV9uR9yqvOBV+yHNu8r/dMofJh+sUlvqlk+C9obKyQynzB/UUrbatxD4WBCmQp3acOtPtpYrTTdWS2jYMzWpGdM7va247S6gidwMf0oNe0WI7o2hdPdnTLAOh4TE0uw2Fe42VFLHp/XlWgwPZnwZnY9Qu4esa1bgCwWMZY8TAfFV7SbOZWI39Z85orG7IyiQx/v03UmvBlMGoKnPCKjNSuPNQrSDcHtS5b0U6cj+u+mtjtGv3rZBj6lP8A40rOxXKDQYvF2HIM5QABAnfxOterP16pg+4W+x+G7oMLajJCkgEl5+8SZHQRHGmGDs4XD2nuMbaLbgHdJJmB1JjcOp4V8Ka+0bz7mrsPeMVng1yfacf/AMRtn24KF2aAcqoSBoOJiTM1l9uf8Uhd/dYdwN0M+UDrCgyfWvnd59KHzmrxhyrV4rtzi3UrNtRu0WTHmxNQwGMDgNduZnnTNJjyA0HtWXFXppVxNfV9k7Pe5bY2Gttuz3HOYIJ0heZP98K2Gydjqqf42QmNGW2BmI3zPXTSvz/hMfctNNtisgZhwcBgwDA6MJA0OmnnTAdtsWGLrcCholAoCachw56c6zxa5Ps20tiW3UwJ6gDTTf71jdsbBtyqyyiCd8iY0kdTGtA7G7S37tslmAMfdkcPOp2doO8sxkzEnyoEONw9xRB8S/xdRzrP3jlPEdK2O0Lk5lO5TI9gKyu1N/lSdJQou1oexO17Npyl4aMwhjuBiNeQ3a1nFWnNvZCFM0tPmP0q3Ej7Jsx8zlEUiACGAJzDz4DdVG1sKG0JbTfwnnXynYHazFYUi1buTbLRlcZgIkaHeu/cDFb2/tN2IBjVJMD+auXlLHXxspBt3Zi7gAw39RXtldr7mEIS4nfWMoDBiS4PF1Yk5T/DqNOFFs+hHSlOPsArm4nQ1ZUs7aNNp2ryZ7ZBUk+Y6HkaQ7etgg6VmLWKbD3v8M6MYKncRWg2heIEc5+K1Oqze2Xcm1cD6kSPYcK3abITFW1uLebIdRAEzG46cOtYXGGVpv2F2/cw99LKrbZL122HzgkxMELBGWZ3jXQaxIOsZNto9lD91p55huHQCsjtfZTWG1IYHiJ06GQNa+ybUshLuUEkdd++sv2psAoZG6pKtj5rbJnTf0rTbJ2Ri7w8Nl45nwj5oXZd/ulZ1AzDdOu48pr7Js++cisABKAmN2oH61PLya8fFgb/AGev5PEASNdD/tSPGbOYrumvpW28Yy29DEzJrH4E5rqKd0/qak0yGuyNji1bVVAkgFjpq3E9ANwmib4CDhTdlC25FZLbuIbQTSf0v8BbXvqynLGadPOsTjWk76bbXuGfT8waQua3GK5Vtu1IJHCqaZbHGpq0gW/qB0AHtVFFX1gkdaFNIjler1eqj//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2667001" y="2590800"/>
            <a:ext cx="4267200" cy="3048000"/>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8" descr="data:image/jpeg;base64,/9j/4AAQSkZJRgABAQAAAQABAAD/2wCEAAkGBxQTEhUUExQVFhQXFxgXGBcYGR4ZGhgXGhgXHx8YIBwdHSggGBslHBgYITEhJSkrLi4uGB8zODMsNygtLiwBCgoKDg0OGhAQGzQkHyQsLCwsLCwsLCwsLCwsLCwsLCwsLCwsLCwsLCwsLCwsLCwsLCwsLCwsLCwsLCwsLCwsLP/AABEIAKwBJQMBIgACEQEDEQH/xAAcAAACAwEBAQEAAAAAAAAAAAAEBQIDBgEABwj/xABEEAACAQIDBQcBBQYEBQMFAAABAhEAAwQSIQUxQVFhBhMicYGRoTIUQlKx0RUzYnLB8COCkuEHQ1Oy8XPS4hYkRGOi/8QAFwEBAQEBAAAAAAAAAAAAAAAAAAECA//EACARAQEBAAIDAQEBAQEAAAAAAAABERIhAjFBcVFhE4H/2gAMAwEAAhEDEQA/AE7bUtD76/n+VcG1rX4x8j+lLP2Iv42+K9+xU/E3xW8jO02XHofvr/qH61xsfb/GvuKVfsZPxN8fpXv2Mn4m+P0pkNpoMdb/ABr7irRdpN+x0/E3x+lW2tnBfpdx6j9KmRdppnqJeg2sH/qN8fpUu7/iNTAQblR74c6Hax1Px+lRXDgfeY+cfpV6BRvDnXu8obuRzNc7sdaYCe+Fe72hDaHM17uhzNMNFd7XDdoU2+pqBtjrTDRZviud/QmQda4bY60xNFHEDnURiBzoU2h1qJsjrTIaMN6ofaBQvdDr71zuR196ZDRRv9aib3WhjaHX3rndjr70yGiDd61w3OtDG2OvvUcg5/NMNFG51qtro51SUHX3qBtjr71cNEd71qPe9aoNsdfeuMg/s0w0QWNRJqnL1PvXCOp96mLq4sa4WNUhOre9cZOp96C1nqi7i1XewFVXMKp3lv8AUaoOzLfI+9MBDbRt/jFeoU7Mt8j712orZFq5NB/bOle+1nlwnz1/vfVQaXqOahLuJM6QRz51UcS3KiGGaom7/cUv+1NwqLX3ka/pTFMTd6H2rhuf3FLftL9ai2JfmauJpp3lc7wUqOIfnXu9bmaYumpujnUe9HMUr7xjxNdIffqRTimmJvjmPeonEL+Ie9L/ABdajlPT4q8U0eb6/iHvUDiE5rQbK3Sqzbq4aP8AtSfiHvXvtK8xS8JHGuFfOnE0e2JHMe4qH2tf7ilzJy/KagynhHt+lOMTTT7UvT4qP2peY96UkNzH511VPP4inGGmxxAqJvjmKWKp514p5e1OJpgcUvMVD7WnMUCU9qh3NMNMvtC86gcUvOlpsGf9659nNMNMRil5iufahzH9+lLWtHlXlU8vimQ00+0LzFc79eYpeFPKvAGnGGj/ALQvMVE3xzFBQeVcM9acYaN7/qK8X60AWPI17OetMi6Oz16ge9Ndphr6Nb2PaLL9Zt+LMcpB8B1jQ6Rx3V69gMOLhtgPyzzKzrwy5o3btRyNUDaAzBgXthTKqpJg6TBEBCRxAoZ8f4icqngMyjnP3Yk9d5rl230Z4nYapILeKFIBG/QTuJ060Fg9mC4SJIIk6ATu6nTWqLu02JJ0zHeY+I+kD0qq9eussknKDIJgaiNRxJGnxVmlwffwVi2DnILA6gt//PhBEzxkRxBqzDYSwTnKg24BKAOSo3ZiwGUAkHjSO7eLaMxPKTNScMqx3gg8A8j1C0y/1NOcJhcPLFmCCSIYAsNCYg7h1Gs1eLNglsyBEgEALJOkjxQxM6yRHWkFt0yiWSQ0xkJJ823x0mmGIxD3LYIH1HK2VFTMo3AlYY6c/c0sqyi79hCqkplRiAgCZRoSMxZp4iNxqdkKp8IQTI1E5RGsEBgJjgs60JtOEyZWYJEMsMDnH3TKkN7k1O7iblqUylwVBGYZcm+c2ZIP+1TF1ZauZ3b6CwBPi1JJnTUgqBzjdVa2Myw7IShYmDoQBoBHhJ4e2tVXcSULoG+l8rWgTBBAJzMjZSADoAAfKo3b4VX0ygCcrIyswJ0GuYDUb5FQW38R4gTaQlQMoCkSscRGnPdry41AkDNlgNlBgLrroQZBAielRwl9nQhSikGcjAFSCd/7vKY04nfw4+cZGBQiDuOqKG4jxQG47oqijEWyWAQWwI+sroSN+hB19+gFBXsDcElfFBicpAHqRHzNOcQ7eEI2pGuTMZM7iGJjfvqOCQI+ae73mWJIHT6RBnlFJ5JYz15LoOo8+P5bqoLtM+Vaa9f8U+ERvcwWInTwucv5VMWM05rbiDoDAYTxOoJHHd61eacWVLN0ro3b18tdfiKdLgVEnKzmDAC+XigzIFQGGQqUGXNvMAFtOEnQDy1861zTiSlvKvZuop7bw4tSXtKo4AqC09RcDH2gUTaHeg55JUZsoAgzwy6QI60vmcGaWToNTyAq8YG4RIUnyg/lupr3BUNuQbvDIJJ4ZgNBHCaIw1ksgVZkDXKoAI5SpzepArN81ngzv2ZzuU/+Kj9lua+AwN86CP0p1ZJhswUCQGKsJUeQBgelEGFMMfCDOcKZPQyu8niQaf8AQ4Qg/Z1yJIC+HNqeHpu9Yqv9n3IzFYHAk6E8gefSnOKvZmZzlJIGQhj4PONxjhoKuN2EX6TOkFkZjA0lhlAH+qKc6cYzowd0gkIxA3nh71AYe5y+R/YrSNZYGWuBQPFIYu27gv8AX4qD3g6ZgbgE5chYQSdJka+4q86cIQ38FcUwQZjdofyJqC4S4SAFaTuEGtV3IUwubMy6lhqx9JJnkCN3Gg8KwYw4JLMRmyNm0+6py+emnHWp/wBF4E1zZl0CSoI5hlP5GqvsdzQZTJ0A01p7duAZkUspn+IQvEMGYg1J3eQxEIDEqUVoO4syjwg9YNOdOMIBgrkbo1I13kjeAN5qa7Ocjeo6FhO6d1PMReIIY2zHMgwf85JUgdNKjYWWL22LhREhcup4E5WA9qc6cYUfsm7AJAA4Tp+dcpu93N4pQE83JOh6Bf75V6pypxiaIxEqGMb4BMe1Vk1otk4SBqzpMZky3GLRu0CQOO8nfRpwdh0drilGWYgpbkaQMoTTmSZ4bqcjGQk1K5ZYHXLJ6qfeDpR+Bwqswhjv4W2eB6axTu6mHVwdFeZAi5bYfy5gZgkb+R86cjGSuWW4yPcVW2HrZ7TwF0DMLeYGGLXIbN5EAkr6xWfuNiLnhSHjQJbhiB/Komk8qWAX2a4CkqwDfSSIzeXOuNs9lEsrqDrJUgHr1r1xLybwy/FRa05Ia7mAP331JHTMRm961t/qJNe0CksQN3i3ekf1orZ20Qj52LEwQCCZ3eY0oXuLRMC6SP5BJPkrsPcii8Hsdu9AuKQuUNJRnAUnQlbTEz0JFQRxG01OmrDqIPvVlrGWmRRKh1B1bMOOgX6hPoK7tC2h1K2FQGB9Flj/AJc7vHmAaGtbODFnCFkQ+LIwj3cg/FTpezvC2++JdAzMokvcKqs66BiMrDXjFAbKZ4vakmIbuwd0zpAy8NNeHGoY3vGyreXuU3ohKMSOiHKSd2mlU3kAhpZEncyKgMfwhhPpNRU7t7KE7tSonTMqknzIEkelexVm73hLqyIdQJREjlAdmA8xPlTNdqPHhk6fvbltQAP9TNHqaV/YInvlDFtReYOBrw0yj3FJTE8VjUFy2UNpyo1hAg8tQAT1yivYrGJcP+I6W0n6UK3GPQkaepJ8qFsMglFulRMEkqFMdNSR5mqyc9yHvjLzVc09AAAPWriaZYsNMo5RIGW2UVAQOZlEPyTypbs22z3IKqwU+I6QOsyF3dYqramDNsaSEJ0zssnrlH+9C4LaF22YtuRPAAH4M1qTpLe2jxtpbiZbDlwILEW3AnqZKn00oR8Uo8D2czfiBGafNhoOgAqNrZ2IuqblzKV5u7E+ipP5UIsWmEwwncTcUfmk1j00ufG+IKUKqNwfWPIsTHoKPulr7Bu7JCCP8MAkDmWyHrwod1fu87WwitqCDvHkxk+pq3Y+1iqMiq5GpLAlTHIwd3rS9+ide3sNirshVZ2G4W1YnXyj8or13DuJfunz8IGgHGSVGv8Amq+3i4Kuha2SdyorFtPwzv8AJajtVwhDFczHXMWW2R11uE/FZ7XpQhaAzqJbQRKgjmXYkcOHpQ32o5CA3gDQQrKH8gVEtod5HOr9mqcQXuHM5TUq7Z1jz8IHkJqtLiwy3bZS2CY8JfxR90swVV9DrWtTFeBtuS1y13iFV+om0sE+ajhx30bZuXIKrcW87KVLZiAgOp8I0Y+9KztK4uYWSSvEBXbL7gqvmKc4G612yVFtCSTLEZORnN3eb5p5ELiLOUqAVA3uVJDHkPEwHP6Y0qyxjbRLDvSVKgHvFnNHLKNPSaCxGGa2c7XrIK7oztHqF3+ZruP2yFJQtbuhtSPFlJ03tnlvIzuq5ouxeKNw5UHhX8MKCdw1YDX1qhyogXFYAA+NSGkzuiYHyaoe21xSyJY3SRayuVHWScpr1m+LRGcZ5EAO0KD6ZZp6PYvEYN9S/eFOAUhmA0gNwHHieGlL2MPLsSOEAMT0Ooiml3B3rvjZE7v/APXbYafzM8T11ofaeGRABbJ5/vFBHnltmSOkVJTErOEQqMveufvHcJPATrXqtwWFtKozYlWn7pAGXpq0+9eqK1vdYXLKWr9obp75c3WVGvoFPpSRcWXcLcfDW7cnQpfbf1ka6bwBuqO0MSdcxu2VkmP3a8NMqIZ3Aamo2VsqJFzGMTqDatiPUsZHtVxNMgBb8WFfOeIg5dOMMPkkHrRV7GXGDDEWteIQPM8yFZtRSC0t660IbxPDOB/UUyfZWL0BxBP8FtrrGeq208NKSk2OsWQYzX7Z/itkrPSYYDzFQ2dYJcQRcUHc+ZUPmTAj1p0+zVQTfw1523Zla6Zjn3gUjjpP51m8bcC3ZshreugJmOlWFaPGbMtqc7W7O76VdktjfxW2J/1VSS2KC2FW2iA6CzLyRpJKjM287zw13ULgNm4nGJnL2UQb2Y5Wb2BJ9wKpxVruJVEt3OHecz0DeIgcwIqQo9MBh8K57y6r3RuS4ty2FPp9XuRQdvaUXCyAS3/TulFPmIzN6mgcN3Zjv7jlZ+i2AT7uQF9j6U2TtP3YNrB2Lygj6u8thz18Nt2PvVpBZaFJ+0dyzgZhmTXfAnOXI38ONIzshswyXrbyNNX1G/gmoofFW7zHM9u+p4s4Yz5nIJ8zRlvG2UT/ABUa5ciAWZhA/CNQAKncOqoOLe0rJme2W+9aGT3fLnI6TXtmYhQSWu3GeRHjB9T3kzTDZmJwlxT3mFuG4T4WXMwA5ADlzMz0phsrHXBNjIBbzSqs1uyR5sQWJ6VaQlwGLe9iFzXrp8UAAtdY/wAoUgfIrVX8e89wEuWRqWvXe79zmzAD3I5UHcxdnDsbosq1yfC1ogkH+c3GJPkopXitr/bCETDlrkjVgGynnMgLEnXSs+/i+kcS2HDFe/suTvuZQQB0yoAx8gd2+p7L2VbuMWt30CoJLXLKhf8AKrMS/tUu0OxbVhAcRi+8ukSbdpFVVncBp4j10pJsx8OT40ZxwW7dKIDzItKzt5CtfOk/TJrdu6ztcxNkKpiTZC5z/CLcSBHONRvq3Z+JvM3dWFSBImDbaBv/AHt0z5CoXBatr3pfuZ3CxZxIGo3d5cKq2nSvYXHSXY2b9+0QDbPdsVUxxLElpOszQFHZhuZ4xGRk1Y3ACgncBczkk6bgsis5eCJc/fZiDvtKTrz+7R5stiQ57wWoP7srljkSOvr50it4ItdKl100LHdy5UnSXs1xeLS5BOa453sWYP7NMx58qhZ2s6kK167btAfSkZj00MT1NEbbu4SyuS0q3GjUy2p880D0ig12phciquGGfQF7jEidJMDcN+gpO56W9fTbC7Qwd7OpVrShZzu7Ox1G4ZtDvPHyFUfsTDlWuM5W2f3ZuXApcCASFiYnTWhNp7Hy5ZuWfFBGRWG+I1ZdN86xU7vZ/ukY4kuSBIFuCI11JOvsKvX9T/x3Z+ItYa4WfvlAiAE0JHW4sb/4fWpbX7RjEXBlVyo1ytlgx0VAQPI0TgrNu8qs95i0n/DuzrvjeNZ6E/1qOKtWEGY37eHcaBEtMx89IHPjx6VOhQMdhWAV1hjAC2bapryLOpJM1Tf2u1gG3bDIvMhZ8yQoLVKzfOIJt9/adQM2d0ZGWCN2hkyRx50Fcw7rcBVxcedFAgmOQ50ki9mJ2RZur/h3GvXSATlACqTzJAC+pon9j3bKnKtog6FV7xzpx0Q+81DFYPFFM1zLaA1l3ykRxEA68KrwOOvNItjvo0I768wHXKFArN8v4s8QGGZRmS4yrbYy9vxiWExORZAEmjbG3Rk7u0lm0uu52Uzz1XQ9NaT7YuXXeciJl0KoZ16yZoMYK6d1tz5KT+Vakl9s7Y12zkb77PcnUTcvMBrwygTUMZgi7y9qR/DadCT/ADOpBqjZ+AW1ZD9663SJIztbKEfdifF5xyjSi8PtzF31yWbIYDQuXJJMTqWff5Cpn8a1Tf2ewPgw6WxyuXkZvndXqLt9nr9wA3DZnURIaOkzz4V2mh9g7eItvFlkuMN5+zsDE/8AUdgy+hHSo7Qu3HYG/ir2HjeqXWcEzvjvX16Utw20GKm3YzIrEyJzE9MxM/FHYDYtz6u4tt0uB/8A2x81As2veT6RinuqBpnWdeR0BqrCbdaBauX7iWvvC0FE+sGfWaq2xsxxcZmtpbBO4DKg8s27yqWG2Q348OOpe25E9CSBWuk7PcPszCOZwyYnEiN91MyhuRgAflVe08GIKthLNpBucAT5+GWUzw+TTG1dtpaCulzENG44nJb9ESFA13Qax+3bpBP/ANvYsg7spDN7s2vmFFZndX1DbZLIqGyjM7Ekllw+ZgJmAbjKijh9PGhcdh7KsBe+0LmGj3XUL6C2pPpp6UHsvb5S2bVtGgxmIGZpHKN1HHGOB3y7POIuFgo+0B3jQ+IJAWARw6c6ej2ivZm1GYX7V2dQqkga9QWO/nXf21i8OO6QJZTnaXX3M/I0obaO0cZcB7zD4eyDHhFq0sQeb6/+Kd7B2WbiS9rD2gNGe7fHi01ITWD8VfnafhLtO/ZKNmu3+8KzDOzkty1+n4p/2ZWz9nAsWC7x47rjKs8Zc8Oiz5Uk292fQMWs3rDGfptmfgTXMHbukAYrEXEtj6bKgknzQZQo/m1PKmSzo3sauwsdbJu4V2aWJbJlWyvSXOVjw50FtP7U5jE285AIBVlb4DGd1WbZxXhCj7X3aiB3jFUjooEAeRobCdplw9opZQLcY6vBJjoSfTXrzNUduNY7gWzhitwDxMVIbNzDcQTrFZ63edTlt5wTpCzJ6QNTVuI2s9w+K40HzPxpWk2NiVtWg1i6BcKnNA8QmRBEyDp+R3VfTPtnVwV5SGuYe4RMnMjifWNKOxlqyTnsq9rzOUg6/wC27rQW18QWJa4zOfxZiB6LuFF7Ex+EQKr2kLEgm7cDOBruCDeIptMDtt7EsMhuFwCCJgnTdrxol7+Nv6PeYzwN5UHtmApr2h2bhYL27ucH6e7t2raDp4Vn3M0hwmCW5AVB5n+pp0vcPdm4OwqRcsLcb7zd4twzHKdBQ2JxdrVEs6HcBbzkeX576G2nsDD2VzPeBbTwW9TJEwJM+sQKAwWGDv4DlUaRcMyeRgj86z1V7h1s/ZpcEXcPZT8Luypp/EASwI8qPwexLSAqcRhrpMwgQvHkd59RSnGbKw6IGuIEZiQCtyVJHr4fXdzpfauCwwKZ8v8ABcyH3H9Kfg0p2HcSCMHbuqNwIKe0lSONBbW2mAcrYW5aERBIbTdoQfShG2vbf67RH/qYq6WPkMulTxWx7JAdMaikx4M/eFDEwTM+9J/pf8D2MVcdO6tJeuJEAFSSP4SwGojdPKNd9L32Ld/5ue2NYBQv6QNa1P7QtpZGa/dvFdwBVQNI0AUGI/Os++1bd14uZwignxXG3j13+lJvwuFb7PI1t3UfnlkEeYO6m+y+y167a75boBgwAfFp/mBHKo3O0I3G0hTgYGbzOmtDWMfctsLmHuakiU5nkVP51q7Z0kxHE7IuE/vMw4EknT+lHYKzdsrkJNtG1L2yGYnrPDyFU7SxLXde7NtyfEp0BPMTHtVezFOYI/hUyYnWOg3j0rO9drnfSxNkjNmS8H8Uww3+fPyitVg77kMloot7KDGXKmpP4pDxB0jnurMY9MMAYkPy8W/nLb6XWsSLS94lx+8B8OoiZEiOIins9NDtjvIVbncuGaIkCG5+IgL5yBV+0sI2GTwpYQSQS3cgkgkQZtvMHk1Zvam07uIygqA0zCj6ieIA40Va7Muwz3u9EiZCMx/qfin6fgfF32Jl7FpieItt+aBQa9Wj2XtSxZUqMU7f+pYRo4aZkJFepuGHmI7P2sRlTCOyqGl3a4xASBuWYJPIxG89adrWMHh1g3bt24BEoQkHfpky8ec1Ds9axGKtrh7OW2h/eXmB18hvb+91PMV2FwNqQ9+7euDfHPyTcOk+prLTFXNuZkCZrkCdCQeW9mJLbtxH50BdtLcYBCQ7GABAkk6DQDeaabXs27ZC2kmdOZPoNZqeyOyGMZlui2LSqysDcMbiOGp96up7dbsaVSXxKTypNi5tSFycpCifetVtDBYeyZxOJzH8FveeMDeePIUutDB3mGabKHcJzMRzZiDHkKcjChu0mIyhRdyqoAAVVEAcJifmnuCvWb9lWud41wSGBuO2vMS2gMTHDdTC5d2TYGVcObz8SxzLPQsSIPQCgbOMwZMiwtjqrqB6iRNTZ/FysztSyttpRQmtOOzJwpJN4NebSFM5Z4kgHXy138KH29hbLGUxKeR/+IoLB4p0ypZhmJAEAklidAJ61rdZzG8xW2TYAW3ZNm2x+olV4fdQTrod7TSnE9oLFs5/rc8cxz+RYAR5AxRmN2IMqjGYi5cbfkU5VSNMvvOoj13nGbcwdhCRaLepkfNYnjK1bYPxHaJ3abSsG6FmP51W17E3PrzLuABUyT6x7zXOx23bdi4udVInxyOHPr5V9Mx+28PfssLTTbI1XQfG8UuT4s2/WCwfZnFXRnu5hb3kocxA5wDPxR17s7hbMEXxeUjxawUI57jx1HDXlWfw3aa/YuNbDtkBOUzrE6fFE3MHicaz3hJeAMzNpppv15Vq6z0ltrY1srNtiJ1AJkHyoTs7Zwy3AMSug3nMRHIxxqZ2ZtC2CTbNxdTIM+ZEwSPIHpWcxmILtEZTMGdPSr8T6+j7a2LYynupWRMgGCCN5BEGkezMJhwsvi+7OoKhDOnLeIpZsvFXEUr3rZYiFtO8/AAPWo3PsdozeTGPPHKLS+k+I+4rKmeJw2AaW+1XWbmd/wD2aUHcwdgjw4nd+MA/IFCs2z7n0NdtH+IyPWZ/OovgrKGHzuDqty2wjyIIM+4qpqLNbVgGFu7B3kuDHvupphbtsgC3glckx9TmTyAJoS3svCt9OIdf51H5jSrrdq5hmV1yuo3EcRy186tIvv7QRdL2zyB0ZgPyj5rmEuWbgm3s4v1zGPeK6e1gZirLkFNtm9rUt23toVIaDP4CJmJ4RU+KQXdmEuM9s4RDPiJYiBwEnxHpTS9b2Zbtglu9fdD5sx/0mBSHb237uLvKWJKroo4a7zHX+laXZHYl3tC7dC20O4R4j/7fWl/0jM4jaGHMi3hE13ElpHsaWXkkyAB5T/WtdtfA4eypjh96dT6bvilOzkt3P/yLSnk5K+kmBWtZwfsvGXntQ696q+EsIzLO4MDv8xQOJv3LLSkp/CZj5o3CbIxFpzfsXbTjiFaQRyJGnvTG7tRCuW8hUnQzqo9v76Cs8o1jK3+0F1hEjXgwBH5UJhMQ2bTIDM6wAD/StBtDZVlgWUDNv0O8eVKsI+GykPblp35igHQ761sZ7MwmKugQqMOBDqfypjZ2TtRkgOqJ/Ewkf6QTWWcWh9GdD/CxI+dTU8NisRPguvp/EQfaamLonGdkcUzSzWmPE94B/wB0GvV61tDFvPjUxxYr/XWvUGnt9p1srltz5RE/r686Hwu2HvFhdui1bOvKdRpA1IiT6UlvbUtudLIHmd3XQU87NbKs3TmK3LpH3EUZeniJC/NTM9rutTsjaOGQRhLD4i4f+YFjKeWd4AHGB81dd2ZiL8faMQUU6tatGG46Z48I3Hwqv9aa2cLeVALaJZWBoTmI5yBlG7k0Ul2ijqTmxSanco3aH7ocCPOd9c91vA2L2Zs+w2QYfvX/AA+K4xY8CZmT1gUvbsJevPmuNZwojS2TnuBeoWAPevX9s3bSnu8TbU8ClpJ58SQN1ZbHbXxNyQ2Jdgd4HhmeeXfW5KzbGwvdj8DYXNexWfzdUUnlqdPemXZjAWL2b7JhLdzLp3kHIOhdwM3+XNWAwHZ4XYbvFBJ3ET8k7q+h7E2TisIs27ylY+krIjproNTurN/Vl/wj7TdmrjO8NZtxlDLbDEAxoC2kDyArM9ncGbV7vGuW7ZQmHZj4W3SIBJI4VvNu3MT3eW3bQlpDFGgwd+h361lrQwFsAX79y433raZgoPEEhdTWt6ZzsxxdnDZRnxxDMJA7t106FxEdRQT9mcI65u+uRzDr7wVoDF4vZh0RLoX8UHMW57wBuHvSe/cw+YZO8CcSSM3kBuFWaXFmK2EmpsXlcDg3hPvoGqGzdl3spbN3YnST9XDQcROlVX8Sp0srcHOTPwBWs7J7ZtvbGHu6MBlWRIYa6RzFW24kY/aeCZCS4OY8Ru9f9qZ9lu074ZhGq/eQnRuvQ/70X2p2cF1UELrpOntuG/5oTY3ZZsTbzi6og5YiY8/epfXa/j6Lc7TYe+s2yR0O8dDHGsntFmF5Xtsiq05sw3kctOIO4RupZi9jXcLqLiEjgAR/ZpLtbHNcAJnw1JFtfYOzuCMLfF+00fcAB15EEz8VDaWADX2vfarqZzJsmGstplylW3r0MjdXyPZGHxTmbNtm6/7kia02FwG0r4klY3eJog+gNTiaWdqdkICzKqIwH/LEIeXhGiMY3jw/nWe2c6g/4jXFX+CD8E1q8X2fxSqTktkfwnU/6gJrJ7Qwr2z4lKzwIj+xW4zT3DbOwdzUYoKeOfwa/E0b/wDTGUZrOKJ5aSp9jH51iZorB3Dmkuy8JBI0/SpeidmG1cLdQkXFDciunx+lAC4oX+Kd0TpRl3a7bmOcbtd/uKBv31fWMp/OrOyzBOytoC3cDFRodOEGRrv4Vvdof8QbYt3FCNeZiSrXGzEExPEQN/D9a+X1INTDTzCZ8bdi45AGsKuYx0Xn1Nb7ZPY3ZsRda9mgGWzAHpCKfblx3x897NYx7d4OuQHKRLzlnQ6x5R619EHabCgqBfSWjdJynkTER1qVYT7W2BgrZmwcQrRvVbgieppFi790aQ1xdwlCrflB9q+jttrDEQ1y3POd9UvjLB+m4p9QPzIoj5jknVRdtN/K0c+A0oHM1tvEZE89K+v2sUs6MDpqND66azQ2LtWX8FxMwbfmXd6xVGS2T3N1ZyrmG/T5rm2dnL3L3La5TbgtB0IJA1HrVO0Ds5XIttdQzByhhBB10Yc+lJtpbRBQpbuXGUkSHA3CdZBNTDQjXmbl7xNeoOu1pH0a5jcJZ+jDljzZT/Wa4/bm+Fy2sttem/3p9dJuLN3ura7izsB6TMT61nMXdsREFnmNCmWOcgmeEbq5T/XT8LcTtq9dPid3J6kya0Gw+xV/EDM7i0swSefKefSs5fuWrcG3cZX1mOHIAxoaKwPajGWvDaxF4A7lV2PCJg6T1rTP60W2+xFmykrda62hOp3a9IgyPbznJ4vAaeGelOtk7N2liD4TcytxfUfNaWz2Dun966joNfy/Wm4Zr5zs7ajWj158vetXge191QQLYggcDHnru50/HZazZAuZZIIM5Y665iIHsaT7e7R2FUlblnPqCtu33jHXcWzFE46GTrU3WswuubWxF06uMg10Tdrpqd3mKz21bYuXS2YAtEmN551RjNv3HkLoDvgAfkKDw94m4mbWDWssZH7U2b3YXKC8iSRSpnIEkR519Z7O7FuYtFgQBpIH9d5o3tH2BtKBnZmJGsxp8SKz4+W9Hl4sn/w92eL1p2aPC0mN+XcOu8NR+3tiWBquYHf9W6lllTsy/K62XUoxJ3Zt2vJWgz50Jt3bTyEUSxnXhHPf+lXOzegu28fcdQjNmyyAxPiM8+Z61zs1tU2GZcwh4O/cRPpGp+KUYu6xPiMnjpEUEBxJirnxNbDbmNzEnNIrKXH1nrRN7Fm7CjUxB0kmOnGmuD7IM6C53qZWiJB6HidN/wAGnr2vv0At9o7ygBTEbo31N+0OIeAbj6fSF0jyjjwnfRB7JufpuK3HQf71HaHZrEiGFpQoAH+GfkiSxNSXx+HYfDbTvWjK5x5hiKqxe088lpLN9RYzJ5gQI8q5htrYmw0Z303o8kezbqdYPtNYcxibMfxKJHqN4+auGshl1ij8Dse7d0QAnkGFbyzs7Z2IH+GLZJ4Kcre2hFUN2Yw9t5ttetuNxV8p9DTUxkr/AGbxCjVDSq9aKmGBB619EuYy+k5m71R+IAOR0YABjrx96R7XVbhDD14HyI4VdMZOrbeHZhKqSBvIEx58qIv4I5gF4/FfRuy2y0XDQYJOp5j+4ppj5nhrJZoyknl+tbDs12Xv3WOVxaXfMTHlNPMRg7K3A91fDoCd+h0B5Ex507ODFhZts2QjexBkRIOYbhXPz8rPTfjJ9J7/AGDw663r164x5sAJ9v61n9p7G2fb0LkHlmLH/SBNH3kxOJfu++VLZP8AyzJI5zv9q5tXYWFwaSQHvaEd4TJnjE8taeO/Tyz4z1js/wB4y9xnE7mOn5AkesVditl4iwxW5izbI/E5E+mYn4oe72uvgMtohFb7wUBl4Sp3pppI1pCfESWJJJkk6knn1Nb7Y6F38GSxJu2mJMk59STx11oW5Yj7ynyaaOw2yGdcyf01od9nXB90+mtUCV6pm03I+1eqo1229qm8wLaZRETPxuFLBcn70D59qDdzVmGsljGp6KKmLpjs3D4d2hu+e4SMiIuaeeg8R8hWk2ZtzBYaTdtC5u/wwIO4b5kRI5zqNN8KbHZ/GOWFm1ctox3Z405Mwgvp09Ka4L/hveBDO1sxvSGIPSQQamxezPFf8YLyp3eEw1mxbGgkFjGsHgJ9DWWxnbfH3RriCu/6PCdY000jSme0exDgk5lEb1CsI6eJifmlOO7OG2PqMfi0y7vinSdk2LxT3Nbty5c/nYt8E00OxbbqrWnYrlEgwCGjXdwnd0ilj7OuToCw5qDHvU8O122fCCDxETPQiqI4jZbj6TI+aqw9pkILKcoIlukia0djaC3I7y09po1ZQShPON6/NUY3AhgcpVxxgzH6VnVx9J7I9vMLhLPdw2769DPEDf1Ipd2r7brfYFJ9/wC+FfL7ysmhBjqKlaxFMzs99H+P2sLohxKwQdelI8Ja+o97bDCAqu+VnEMfCSCo0B+ojUgDfXHu6UFhrTlibakxOoG4H9R+dWIOs926iRkYd5LFpDRkyx+GB3hnWY46UlxDgnT43emg0pzZ7N37mq2xuAjU8InWdePrpFV4vs5ibWrWiKuwwDs7HNZJZQJKldeEjf5jeOoHlRWzds3bWgcld+XhVOHwLNcFtjkJ3ZhGvKtLY7C3Dqfkx/vUufSb8H7N7fKq5bmHUnTxJA9Y3TRqdtrDIZQ5pMDdP6GkGI7GsB4XGn96njWe2ls+5ZaGHqKzwl9Ncr9fQcdhbeKtAuFEifqXMunCTJ9qy79n+7cmXa3uDARp1rN2QxICySacrexaCMzRG7fpVks+psvxpdlbDsXiLVvDgsVnOWmY3nXd5fJofGbKayPEb9sA6EE/9jE5azTbRuqZlgw9KOt9q75GV3zrvhhMGpnkuxZd2heSctxbinmIf4r2yrvf3grqRoTvI3VV9uR9yqvOBV+yHNu8r/dMofJh+sUlvqlk+C9obKyQynzB/UUrbatxD4WBCmQp3acOtPtpYrTTdWS2jYMzWpGdM7va247S6gidwMf0oNe0WI7o2hdPdnTLAOh4TE0uw2Fe42VFLHp/XlWgwPZnwZnY9Qu4esa1bgCwWMZY8TAfFV7SbOZWI39Z85orG7IyiQx/v03UmvBlMGoKnPCKjNSuPNQrSDcHtS5b0U6cj+u+mtjtGv3rZBj6lP8A40rOxXKDQYvF2HIM5QABAnfxOterP16pg+4W+x+G7oMLajJCkgEl5+8SZHQRHGmGDs4XD2nuMbaLbgHdJJmB1JjcOp4V8Ka+0bz7mrsPeMVng1yfacf/AMRtn24KF2aAcqoSBoOJiTM1l9uf8Uhd/dYdwN0M+UDrCgyfWvnd59KHzmrxhyrV4rtzi3UrNtRu0WTHmxNQwGMDgNduZnnTNJjyA0HtWXFXppVxNfV9k7Pe5bY2Gttuz3HOYIJ0heZP98K2Gydjqqf42QmNGW2BmI3zPXTSvz/hMfctNNtisgZhwcBgwDA6MJA0OmnnTAdtsWGLrcCholAoCachw56c6zxa5Ps20tiW3UwJ6gDTTf71jdsbBtyqyyiCd8iY0kdTGtA7G7S37tslmAMfdkcPOp2doO8sxkzEnyoEONw9xRB8S/xdRzrP3jlPEdK2O0Lk5lO5TI9gKyu1N/lSdJQou1oexO17Npyl4aMwhjuBiNeQ3a1nFWnNvZCFM0tPmP0q3Ej7Jsx8zlEUiACGAJzDz4DdVG1sKG0JbTfwnnXynYHazFYUi1buTbLRlcZgIkaHeu/cDFb2/tN2IBjVJMD+auXlLHXxspBt3Zi7gAw39RXtldr7mEIS4nfWMoDBiS4PF1Yk5T/DqNOFFs+hHSlOPsArm4nQ1ZUs7aNNp2ryZ7ZBUk+Y6HkaQ7etgg6VmLWKbD3v8M6MYKncRWg2heIEc5+K1Oqze2Xcm1cD6kSPYcK3abITFW1uLebIdRAEzG46cOtYXGGVpv2F2/cw99LKrbZL122HzgkxMELBGWZ3jXQaxIOsZNto9lD91p55huHQCsjtfZTWG1IYHiJ06GQNa+ybUshLuUEkdd++sv2psAoZG6pKtj5rbJnTf0rTbJ2Ri7w8Nl45nwj5oXZd/ulZ1AzDdOu48pr7Js++cisABKAmN2oH61PLya8fFgb/AGev5PEASNdD/tSPGbOYrumvpW28Yy29DEzJrH4E5rqKd0/qak0yGuyNji1bVVAkgFjpq3E9ANwmib4CDhTdlC25FZLbuIbQTSf0v8BbXvqynLGadPOsTjWk76bbXuGfT8waQua3GK5Vtu1IJHCqaZbHGpq0gW/qB0AHtVFFX1gkdaFNIjler1eqj//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7646872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394" y="1226051"/>
            <a:ext cx="8979584" cy="994172"/>
          </a:xfrm>
        </p:spPr>
        <p:txBody>
          <a:bodyPr>
            <a:normAutofit/>
          </a:bodyPr>
          <a:lstStyle/>
          <a:p>
            <a:r>
              <a:rPr lang="en-US" sz="4500" b="1" dirty="0">
                <a:solidFill>
                  <a:schemeClr val="tx1"/>
                </a:solidFill>
              </a:rPr>
              <a:t>Agenda</a:t>
            </a:r>
            <a:r>
              <a:rPr lang="en-US" sz="4500" b="1" dirty="0"/>
              <a:t> </a:t>
            </a:r>
          </a:p>
        </p:txBody>
      </p:sp>
      <p:sp>
        <p:nvSpPr>
          <p:cNvPr id="3" name="TextBox 2"/>
          <p:cNvSpPr txBox="1"/>
          <p:nvPr/>
        </p:nvSpPr>
        <p:spPr>
          <a:xfrm>
            <a:off x="381000" y="2057400"/>
            <a:ext cx="5372099" cy="6366358"/>
          </a:xfrm>
          <a:prstGeom prst="rect">
            <a:avLst/>
          </a:prstGeom>
          <a:noFill/>
        </p:spPr>
        <p:txBody>
          <a:bodyPr wrap="square" rtlCol="0">
            <a:spAutoFit/>
          </a:bodyPr>
          <a:lstStyle/>
          <a:p>
            <a:pPr marL="257175" indent="-257175">
              <a:lnSpc>
                <a:spcPct val="90000"/>
              </a:lnSpc>
              <a:buFont typeface="Arial" panose="020B0604020202020204" pitchFamily="34" charset="0"/>
              <a:buChar char="•"/>
            </a:pPr>
            <a:r>
              <a:rPr lang="en-US" sz="2100" b="1" dirty="0" smtClean="0">
                <a:latin typeface="+mj-lt"/>
              </a:rPr>
              <a:t>Welcome</a:t>
            </a:r>
            <a:endParaRPr lang="en-US" sz="2100" b="1" dirty="0">
              <a:latin typeface="+mj-lt"/>
            </a:endParaRPr>
          </a:p>
          <a:p>
            <a:pPr marL="257175" indent="-257175">
              <a:lnSpc>
                <a:spcPct val="90000"/>
              </a:lnSpc>
              <a:buFont typeface="Arial" panose="020B0604020202020204" pitchFamily="34" charset="0"/>
              <a:buChar char="•"/>
            </a:pPr>
            <a:r>
              <a:rPr lang="en-US" sz="2100" b="1" dirty="0" smtClean="0">
                <a:latin typeface="+mj-lt"/>
              </a:rPr>
              <a:t>Recap of November</a:t>
            </a:r>
          </a:p>
          <a:p>
            <a:pPr marL="257175" indent="-257175">
              <a:lnSpc>
                <a:spcPct val="90000"/>
              </a:lnSpc>
              <a:buFont typeface="Arial" panose="020B0604020202020204" pitchFamily="34" charset="0"/>
              <a:buChar char="•"/>
            </a:pPr>
            <a:r>
              <a:rPr lang="en-US" sz="2100" b="1" dirty="0" smtClean="0">
                <a:latin typeface="+mj-lt"/>
              </a:rPr>
              <a:t>Updates ? What’s Next?</a:t>
            </a:r>
          </a:p>
          <a:p>
            <a:pPr marL="257175" indent="-257175">
              <a:lnSpc>
                <a:spcPct val="90000"/>
              </a:lnSpc>
              <a:buFont typeface="Arial" panose="020B0604020202020204" pitchFamily="34" charset="0"/>
              <a:buChar char="•"/>
            </a:pPr>
            <a:r>
              <a:rPr lang="en-US" sz="2100" b="1" dirty="0" smtClean="0">
                <a:latin typeface="+mj-lt"/>
              </a:rPr>
              <a:t>Tasks/ Work analysis</a:t>
            </a:r>
          </a:p>
          <a:p>
            <a:pPr marL="257175" indent="-257175">
              <a:lnSpc>
                <a:spcPct val="90000"/>
              </a:lnSpc>
              <a:buFont typeface="Arial" panose="020B0604020202020204" pitchFamily="34" charset="0"/>
              <a:buChar char="•"/>
            </a:pPr>
            <a:r>
              <a:rPr lang="en-US" sz="2100" b="1" dirty="0" smtClean="0">
                <a:solidFill>
                  <a:srgbClr val="FF0000"/>
                </a:solidFill>
                <a:latin typeface="+mj-lt"/>
              </a:rPr>
              <a:t>Break</a:t>
            </a:r>
          </a:p>
          <a:p>
            <a:pPr marL="257175" indent="-257175">
              <a:lnSpc>
                <a:spcPct val="90000"/>
              </a:lnSpc>
              <a:buFont typeface="Arial" panose="020B0604020202020204" pitchFamily="34" charset="0"/>
              <a:buChar char="•"/>
            </a:pPr>
            <a:r>
              <a:rPr lang="en-US" sz="2100" b="1" dirty="0" smtClean="0">
                <a:latin typeface="+mj-lt"/>
              </a:rPr>
              <a:t>More looking at student work </a:t>
            </a:r>
            <a:endParaRPr lang="en-US" sz="2100" b="1" dirty="0">
              <a:latin typeface="+mj-lt"/>
            </a:endParaRPr>
          </a:p>
          <a:p>
            <a:pPr marL="257175" indent="-257175">
              <a:lnSpc>
                <a:spcPct val="90000"/>
              </a:lnSpc>
              <a:buFont typeface="Arial" panose="020B0604020202020204" pitchFamily="34" charset="0"/>
              <a:buChar char="•"/>
            </a:pPr>
            <a:r>
              <a:rPr lang="en-US" sz="2100" b="1" dirty="0" smtClean="0">
                <a:solidFill>
                  <a:srgbClr val="FF0000"/>
                </a:solidFill>
                <a:latin typeface="+mj-lt"/>
              </a:rPr>
              <a:t>Lunch </a:t>
            </a:r>
            <a:r>
              <a:rPr lang="en-US" sz="2100" b="1" dirty="0">
                <a:solidFill>
                  <a:srgbClr val="FF0000"/>
                </a:solidFill>
                <a:latin typeface="+mj-lt"/>
              </a:rPr>
              <a:t>11:15-12</a:t>
            </a:r>
          </a:p>
          <a:p>
            <a:pPr marL="257175" indent="-257175">
              <a:lnSpc>
                <a:spcPct val="90000"/>
              </a:lnSpc>
              <a:buFont typeface="Arial" panose="020B0604020202020204" pitchFamily="34" charset="0"/>
              <a:buChar char="•"/>
            </a:pPr>
            <a:r>
              <a:rPr lang="en-US" sz="2100" b="1" dirty="0" smtClean="0">
                <a:latin typeface="+mj-lt"/>
              </a:rPr>
              <a:t>Phenomena</a:t>
            </a:r>
          </a:p>
          <a:p>
            <a:pPr marL="257175" indent="-257175">
              <a:lnSpc>
                <a:spcPct val="90000"/>
              </a:lnSpc>
              <a:buFont typeface="Arial" panose="020B0604020202020204" pitchFamily="34" charset="0"/>
              <a:buChar char="•"/>
            </a:pPr>
            <a:r>
              <a:rPr lang="en-US" sz="2100" b="1" dirty="0" smtClean="0">
                <a:solidFill>
                  <a:srgbClr val="FF0000"/>
                </a:solidFill>
                <a:latin typeface="+mj-lt"/>
              </a:rPr>
              <a:t>Break</a:t>
            </a:r>
          </a:p>
          <a:p>
            <a:pPr marL="257175" indent="-257175">
              <a:lnSpc>
                <a:spcPct val="90000"/>
              </a:lnSpc>
              <a:buFont typeface="Arial" panose="020B0604020202020204" pitchFamily="34" charset="0"/>
              <a:buChar char="•"/>
            </a:pPr>
            <a:r>
              <a:rPr lang="en-US" sz="2100" b="1" dirty="0" smtClean="0">
                <a:latin typeface="+mj-lt"/>
              </a:rPr>
              <a:t>Lesson experience</a:t>
            </a:r>
          </a:p>
          <a:p>
            <a:pPr marL="342900" indent="-342900">
              <a:lnSpc>
                <a:spcPct val="90000"/>
              </a:lnSpc>
              <a:buFont typeface="Arial" panose="020B0604020202020204" pitchFamily="34" charset="0"/>
              <a:buChar char="•"/>
            </a:pPr>
            <a:r>
              <a:rPr lang="en-US" sz="2100" b="1" dirty="0" smtClean="0">
                <a:latin typeface="+mj-lt"/>
              </a:rPr>
              <a:t>Evaluations</a:t>
            </a:r>
            <a:endParaRPr lang="en-US" sz="2100" b="1" dirty="0">
              <a:latin typeface="+mj-lt"/>
            </a:endParaRPr>
          </a:p>
          <a:p>
            <a:pPr marL="342900" indent="-342900">
              <a:lnSpc>
                <a:spcPct val="90000"/>
              </a:lnSpc>
              <a:buFont typeface="Arial" panose="020B0604020202020204" pitchFamily="34" charset="0"/>
              <a:buChar char="•"/>
            </a:pPr>
            <a:r>
              <a:rPr lang="en-US" sz="2100" b="1" dirty="0">
                <a:latin typeface="+mj-lt"/>
              </a:rPr>
              <a:t>Take </a:t>
            </a:r>
            <a:r>
              <a:rPr lang="en-US" sz="2100" b="1" dirty="0" err="1" smtClean="0">
                <a:latin typeface="+mj-lt"/>
              </a:rPr>
              <a:t>Aways</a:t>
            </a:r>
            <a:r>
              <a:rPr lang="en-US" sz="2100" b="1" dirty="0" smtClean="0">
                <a:latin typeface="+mj-lt"/>
              </a:rPr>
              <a:t> </a:t>
            </a:r>
            <a:r>
              <a:rPr lang="en-US" sz="2100" b="1" dirty="0">
                <a:latin typeface="+mj-lt"/>
              </a:rPr>
              <a:t>/Homework</a:t>
            </a:r>
          </a:p>
          <a:p>
            <a:pPr>
              <a:lnSpc>
                <a:spcPct val="90000"/>
              </a:lnSpc>
            </a:pPr>
            <a:endParaRPr lang="en-US" sz="2100" dirty="0">
              <a:latin typeface="+mj-lt"/>
            </a:endParaRPr>
          </a:p>
          <a:p>
            <a:pPr>
              <a:lnSpc>
                <a:spcPct val="90000"/>
              </a:lnSpc>
            </a:pPr>
            <a:endParaRPr lang="en-US" dirty="0">
              <a:latin typeface="+mj-lt"/>
            </a:endParaRPr>
          </a:p>
          <a:p>
            <a:pPr>
              <a:lnSpc>
                <a:spcPct val="90000"/>
              </a:lnSpc>
            </a:pPr>
            <a:endParaRPr lang="en-US" dirty="0">
              <a:latin typeface="+mj-lt"/>
            </a:endParaRPr>
          </a:p>
          <a:p>
            <a:pPr>
              <a:lnSpc>
                <a:spcPct val="90000"/>
              </a:lnSpc>
            </a:pPr>
            <a:endParaRPr lang="en-US" dirty="0">
              <a:latin typeface="+mj-lt"/>
            </a:endParaRPr>
          </a:p>
          <a:p>
            <a:pPr>
              <a:lnSpc>
                <a:spcPct val="90000"/>
              </a:lnSpc>
            </a:pPr>
            <a:endParaRPr lang="en-US" dirty="0">
              <a:latin typeface="Arial Black" panose="020B0A04020102020204" pitchFamily="34" charset="0"/>
            </a:endParaRPr>
          </a:p>
          <a:p>
            <a:pPr>
              <a:lnSpc>
                <a:spcPct val="90000"/>
              </a:lnSpc>
            </a:pPr>
            <a:endParaRPr lang="en-US" dirty="0">
              <a:latin typeface="Arial Black" panose="020B0A04020102020204" pitchFamily="34" charset="0"/>
            </a:endParaRPr>
          </a:p>
          <a:p>
            <a:pPr>
              <a:lnSpc>
                <a:spcPct val="90000"/>
              </a:lnSpc>
            </a:pPr>
            <a:r>
              <a:rPr lang="en-US" dirty="0">
                <a:latin typeface="Arial Black" panose="020B0A04020102020204" pitchFamily="34" charset="0"/>
              </a:rPr>
              <a:t> </a:t>
            </a:r>
          </a:p>
          <a:p>
            <a:pPr>
              <a:lnSpc>
                <a:spcPct val="90000"/>
              </a:lnSpc>
            </a:pPr>
            <a:endParaRPr lang="en-US" dirty="0"/>
          </a:p>
          <a:p>
            <a:pPr>
              <a:lnSpc>
                <a:spcPct val="90000"/>
              </a:lnSpc>
            </a:pPr>
            <a:endParaRPr lang="en-US" dirty="0"/>
          </a:p>
          <a:p>
            <a:pPr>
              <a:lnSpc>
                <a:spcPct val="90000"/>
              </a:lnSpc>
            </a:pPr>
            <a:endParaRPr lang="en-US" dirty="0"/>
          </a:p>
          <a:p>
            <a:pPr>
              <a:lnSpc>
                <a:spcPct val="90000"/>
              </a:lnSpc>
            </a:pPr>
            <a:r>
              <a:rPr lang="en-US" dirty="0"/>
              <a:t>  &amp;</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200" y="2590800"/>
            <a:ext cx="2514600" cy="2781572"/>
          </a:xfrm>
          <a:prstGeom prst="rect">
            <a:avLst/>
          </a:prstGeom>
        </p:spPr>
      </p:pic>
    </p:spTree>
    <p:extLst>
      <p:ext uri="{BB962C8B-B14F-4D97-AF65-F5344CB8AC3E}">
        <p14:creationId xmlns:p14="http://schemas.microsoft.com/office/powerpoint/2010/main" val="26461817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67001" y="1905000"/>
            <a:ext cx="4648200" cy="3581399"/>
          </a:xfrm>
        </p:spPr>
      </p:pic>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1397228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5000" y="2438400"/>
            <a:ext cx="3962400" cy="3505199"/>
          </a:xfrm>
        </p:spPr>
      </p:pic>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11864834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2057400"/>
            <a:ext cx="7239000" cy="4191000"/>
          </a:xfrm>
        </p:spPr>
      </p:pic>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val="37911092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457200" y="54102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pPr>
              <a:defRPr/>
            </a:pPr>
            <a:r>
              <a:rPr lang="en-US" altLang="en-US" kern="0" dirty="0" smtClean="0"/>
              <a:t>Why do some things float and others sink?</a:t>
            </a:r>
          </a:p>
        </p:txBody>
      </p:sp>
      <p:pic>
        <p:nvPicPr>
          <p:cNvPr id="717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57175"/>
            <a:ext cx="5791200" cy="515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2662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defRPr/>
            </a:pPr>
            <a:endParaRPr lang="en-US" dirty="0" smtClean="0"/>
          </a:p>
          <a:p>
            <a:pPr>
              <a:defRPr/>
            </a:pPr>
            <a:r>
              <a:rPr lang="en-US" dirty="0" smtClean="0"/>
              <a:t>Time to Observe</a:t>
            </a:r>
          </a:p>
          <a:p>
            <a:pPr>
              <a:defRPr/>
            </a:pPr>
            <a:endParaRPr lang="en-US" dirty="0"/>
          </a:p>
          <a:p>
            <a:pPr marL="457200">
              <a:spcBef>
                <a:spcPts val="0"/>
              </a:spcBef>
              <a:spcAft>
                <a:spcPts val="0"/>
              </a:spcAft>
              <a:defRPr/>
            </a:pPr>
            <a:r>
              <a:rPr lang="en-US" i="1" dirty="0" smtClean="0">
                <a:latin typeface="Times New Roman"/>
                <a:ea typeface="Times New Roman"/>
              </a:rPr>
              <a:t>What items (variables) were the </a:t>
            </a:r>
            <a:r>
              <a:rPr lang="en-US" i="1" u="sng" dirty="0" smtClean="0">
                <a:latin typeface="Times New Roman"/>
                <a:ea typeface="Times New Roman"/>
              </a:rPr>
              <a:t>same</a:t>
            </a:r>
            <a:r>
              <a:rPr lang="en-US" i="1" dirty="0" smtClean="0">
                <a:latin typeface="Times New Roman"/>
                <a:ea typeface="Times New Roman"/>
              </a:rPr>
              <a:t> in your observation? </a:t>
            </a:r>
            <a:r>
              <a:rPr lang="en-US" i="1" u="sng" dirty="0" smtClean="0">
                <a:latin typeface="Times New Roman"/>
                <a:ea typeface="Times New Roman"/>
              </a:rPr>
              <a:t>Different</a:t>
            </a:r>
            <a:r>
              <a:rPr lang="en-US" i="1" dirty="0" smtClean="0">
                <a:latin typeface="Times New Roman"/>
                <a:ea typeface="Times New Roman"/>
              </a:rPr>
              <a:t>? What do you </a:t>
            </a:r>
            <a:r>
              <a:rPr lang="en-US" i="1" u="sng" dirty="0" smtClean="0">
                <a:latin typeface="Times New Roman"/>
                <a:ea typeface="Times New Roman"/>
              </a:rPr>
              <a:t>not</a:t>
            </a:r>
            <a:r>
              <a:rPr lang="en-US" i="1" dirty="0" smtClean="0">
                <a:latin typeface="Times New Roman"/>
                <a:ea typeface="Times New Roman"/>
              </a:rPr>
              <a:t> know?  How did the ice float???? Did it sink slightly into the fluid or float completely on the surface???</a:t>
            </a:r>
            <a:endParaRPr lang="en-US" dirty="0" smtClean="0">
              <a:latin typeface="Times New Roman"/>
              <a:ea typeface="Times New Roman"/>
            </a:endParaRPr>
          </a:p>
          <a:p>
            <a:pPr lvl="1">
              <a:defRPr/>
            </a:pPr>
            <a:endParaRPr lang="en-US" dirty="0" smtClean="0"/>
          </a:p>
          <a:p>
            <a:pPr marL="457200" lvl="1" indent="0">
              <a:buFontTx/>
              <a:buNone/>
              <a:defRPr/>
            </a:pPr>
            <a:endParaRPr lang="en-US" dirty="0"/>
          </a:p>
        </p:txBody>
      </p:sp>
      <p:sp>
        <p:nvSpPr>
          <p:cNvPr id="8194" name="Title 1"/>
          <p:cNvSpPr>
            <a:spLocks noGrp="1"/>
          </p:cNvSpPr>
          <p:nvPr>
            <p:ph type="title"/>
          </p:nvPr>
        </p:nvSpPr>
        <p:spPr/>
        <p:txBody>
          <a:bodyPr>
            <a:normAutofit fontScale="90000"/>
          </a:bodyPr>
          <a:lstStyle/>
          <a:p>
            <a:r>
              <a:rPr lang="en-US" altLang="en-US" sz="4000" smtClean="0"/>
              <a:t>Why do some things float and others sink?</a:t>
            </a:r>
          </a:p>
        </p:txBody>
      </p:sp>
      <p:pic>
        <p:nvPicPr>
          <p:cNvPr id="819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59269">
            <a:off x="6248400" y="971550"/>
            <a:ext cx="2152650" cy="212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9333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smtClean="0"/>
              <a:t>What do you see???</a:t>
            </a: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143000"/>
            <a:ext cx="8686800" cy="535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19950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smtClean="0"/>
              <a:t>Group Discussion</a:t>
            </a:r>
          </a:p>
        </p:txBody>
      </p:sp>
      <p:graphicFrame>
        <p:nvGraphicFramePr>
          <p:cNvPr id="12" name="Table 11"/>
          <p:cNvGraphicFramePr>
            <a:graphicFrameLocks noGrp="1"/>
          </p:cNvGraphicFramePr>
          <p:nvPr/>
        </p:nvGraphicFramePr>
        <p:xfrm>
          <a:off x="381000" y="1295400"/>
          <a:ext cx="8423274" cy="5532441"/>
        </p:xfrm>
        <a:graphic>
          <a:graphicData uri="http://schemas.openxmlformats.org/drawingml/2006/table">
            <a:tbl>
              <a:tblPr firstRow="1" bandRow="1">
                <a:tableStyleId>{5C22544A-7EE6-4342-B048-85BDC9FD1C3A}</a:tableStyleId>
              </a:tblPr>
              <a:tblGrid>
                <a:gridCol w="2807758"/>
                <a:gridCol w="2807758"/>
                <a:gridCol w="2807758"/>
              </a:tblGrid>
              <a:tr h="219454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i="1" dirty="0" smtClean="0">
                          <a:solidFill>
                            <a:srgbClr val="0070C0"/>
                          </a:solidFill>
                          <a:effectLst/>
                          <a:latin typeface="Times New Roman"/>
                          <a:ea typeface="Times New Roman"/>
                        </a:rPr>
                        <a:t>Observations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i="1" dirty="0" smtClean="0">
                          <a:solidFill>
                            <a:srgbClr val="0070C0"/>
                          </a:solidFill>
                          <a:effectLst/>
                          <a:latin typeface="Times New Roman"/>
                        </a:rPr>
                        <a:t>What exactly did we see, hear,</a:t>
                      </a:r>
                      <a:r>
                        <a:rPr lang="en-US" sz="1800" i="1" baseline="0" dirty="0" smtClean="0">
                          <a:solidFill>
                            <a:srgbClr val="0070C0"/>
                          </a:solidFill>
                          <a:effectLst/>
                          <a:latin typeface="Times New Roman"/>
                        </a:rPr>
                        <a:t> smell, feel, or taste?</a:t>
                      </a:r>
                      <a:endParaRPr lang="en-US" sz="1800" dirty="0" smtClean="0">
                        <a:solidFill>
                          <a:srgbClr val="0070C0"/>
                        </a:solidFill>
                      </a:endParaRPr>
                    </a:p>
                    <a:p>
                      <a:pPr algn="ctr"/>
                      <a:endParaRPr lang="en-US" sz="2800" dirty="0">
                        <a:solidFill>
                          <a:srgbClr val="0070C0"/>
                        </a:solidFill>
                      </a:endParaRPr>
                    </a:p>
                  </a:txBody>
                  <a:tcPr marL="91437" marR="91437" marT="45716" marB="4571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i="1" dirty="0" smtClean="0">
                          <a:solidFill>
                            <a:srgbClr val="0070C0"/>
                          </a:solidFill>
                          <a:effectLst/>
                          <a:latin typeface="Times New Roman"/>
                          <a:ea typeface="Times New Roman"/>
                        </a:rPr>
                        <a:t>Inferences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i="1" dirty="0" smtClean="0">
                          <a:solidFill>
                            <a:srgbClr val="0070C0"/>
                          </a:solidFill>
                          <a:effectLst/>
                          <a:latin typeface="Times New Roman"/>
                        </a:rPr>
                        <a:t>What can we infer or presume from our observation?</a:t>
                      </a:r>
                      <a:endParaRPr lang="en-US" sz="1800" dirty="0" smtClean="0">
                        <a:solidFill>
                          <a:srgbClr val="0070C0"/>
                        </a:solidFill>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2800" dirty="0" smtClean="0">
                        <a:solidFill>
                          <a:srgbClr val="0070C0"/>
                        </a:solidFill>
                      </a:endParaRPr>
                    </a:p>
                    <a:p>
                      <a:pPr algn="ctr"/>
                      <a:endParaRPr lang="en-US" sz="2800" dirty="0">
                        <a:solidFill>
                          <a:srgbClr val="0070C0"/>
                        </a:solidFill>
                      </a:endParaRPr>
                    </a:p>
                  </a:txBody>
                  <a:tcPr marL="91437" marR="91437" marT="45716" marB="4571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i="1" dirty="0" smtClean="0">
                          <a:solidFill>
                            <a:srgbClr val="0070C0"/>
                          </a:solidFill>
                          <a:effectLst/>
                          <a:latin typeface="Times New Roman"/>
                          <a:ea typeface="Times New Roman"/>
                        </a:rPr>
                        <a:t>Questions</a:t>
                      </a:r>
                      <a:endParaRPr lang="en-US" sz="2800" dirty="0" smtClean="0">
                        <a:solidFill>
                          <a:srgbClr val="0070C0"/>
                        </a:solidFill>
                        <a:effectLst/>
                        <a:latin typeface="Times New Roman"/>
                        <a:ea typeface="Times New Roman"/>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800" i="1" dirty="0" smtClean="0">
                          <a:solidFill>
                            <a:srgbClr val="0070C0"/>
                          </a:solidFill>
                          <a:effectLst/>
                          <a:latin typeface="Times New Roman"/>
                        </a:rPr>
                        <a:t>What questions does</a:t>
                      </a:r>
                      <a:r>
                        <a:rPr lang="en-US" sz="1800" i="1" baseline="0" dirty="0" smtClean="0">
                          <a:solidFill>
                            <a:srgbClr val="0070C0"/>
                          </a:solidFill>
                          <a:effectLst/>
                          <a:latin typeface="Times New Roman"/>
                        </a:rPr>
                        <a:t> this observation generate?</a:t>
                      </a:r>
                      <a:endParaRPr lang="en-US" sz="1800" dirty="0" smtClean="0">
                        <a:solidFill>
                          <a:srgbClr val="0070C0"/>
                        </a:solidFill>
                      </a:endParaRPr>
                    </a:p>
                  </a:txBody>
                  <a:tcPr marL="91437" marR="91437" marT="45716" marB="45716"/>
                </a:tc>
              </a:tr>
              <a:tr h="3337889">
                <a:tc>
                  <a:txBody>
                    <a:bodyPr/>
                    <a:lstStyle/>
                    <a:p>
                      <a:endParaRPr lang="en-US" sz="1800" dirty="0"/>
                    </a:p>
                  </a:txBody>
                  <a:tcPr marL="91437" marR="91437" marT="45716" marB="45716"/>
                </a:tc>
                <a:tc>
                  <a:txBody>
                    <a:bodyPr/>
                    <a:lstStyle/>
                    <a:p>
                      <a:endParaRPr lang="en-US" sz="1800" dirty="0"/>
                    </a:p>
                  </a:txBody>
                  <a:tcPr marL="91437" marR="91437" marT="45716" marB="45716"/>
                </a:tc>
                <a:tc>
                  <a:txBody>
                    <a:bodyPr/>
                    <a:lstStyle/>
                    <a:p>
                      <a:endParaRPr lang="en-US" sz="1800" dirty="0"/>
                    </a:p>
                  </a:txBody>
                  <a:tcPr marL="91437" marR="91437" marT="45716" marB="45716"/>
                </a:tc>
              </a:tr>
            </a:tbl>
          </a:graphicData>
        </a:graphic>
      </p:graphicFrame>
    </p:spTree>
    <p:extLst>
      <p:ext uri="{BB962C8B-B14F-4D97-AF65-F5344CB8AC3E}">
        <p14:creationId xmlns:p14="http://schemas.microsoft.com/office/powerpoint/2010/main" val="29598724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buFontTx/>
              <a:buNone/>
              <a:defRPr/>
            </a:pPr>
            <a:r>
              <a:rPr lang="en-US" b="1" dirty="0"/>
              <a:t>FA:  </a:t>
            </a:r>
            <a:r>
              <a:rPr lang="en-US" b="1" u="sng" dirty="0"/>
              <a:t>Thinking </a:t>
            </a:r>
            <a:r>
              <a:rPr lang="en-US" b="1" u="sng" dirty="0" smtClean="0"/>
              <a:t>questions: </a:t>
            </a:r>
            <a:r>
              <a:rPr lang="en-US" sz="2800" dirty="0" smtClean="0"/>
              <a:t>Designed to uncover misconceptions and provide insight into student reasoning.</a:t>
            </a:r>
          </a:p>
          <a:p>
            <a:pPr marL="0" indent="0">
              <a:buFontTx/>
              <a:buNone/>
              <a:defRPr/>
            </a:pPr>
            <a:endParaRPr lang="en-US" sz="2000" dirty="0" smtClean="0"/>
          </a:p>
          <a:p>
            <a:pPr lvl="2">
              <a:defRPr/>
            </a:pPr>
            <a:r>
              <a:rPr lang="en-US" dirty="0" smtClean="0"/>
              <a:t>What happened to the fluid level when the ice was added? Why?</a:t>
            </a:r>
            <a:endParaRPr lang="en-US" sz="4400" dirty="0" smtClean="0"/>
          </a:p>
          <a:p>
            <a:pPr lvl="2">
              <a:defRPr/>
            </a:pPr>
            <a:r>
              <a:rPr lang="en-US" dirty="0" smtClean="0"/>
              <a:t>Did </a:t>
            </a:r>
            <a:r>
              <a:rPr lang="en-US" dirty="0"/>
              <a:t>the amount of fluid change when the ice was added to the fluid? Explain your reasoning</a:t>
            </a:r>
            <a:r>
              <a:rPr lang="en-US" dirty="0" smtClean="0"/>
              <a:t>.</a:t>
            </a:r>
            <a:endParaRPr lang="en-US" sz="4400" dirty="0"/>
          </a:p>
          <a:p>
            <a:pPr lvl="2">
              <a:defRPr/>
            </a:pPr>
            <a:r>
              <a:rPr lang="en-US" dirty="0"/>
              <a:t>Imagine the beaker was completely full of liquid and a cube of ice was then added.  Describe what would happen.</a:t>
            </a:r>
            <a:endParaRPr lang="en-US" sz="3600" dirty="0"/>
          </a:p>
          <a:p>
            <a:pPr>
              <a:defRPr/>
            </a:pPr>
            <a:endParaRPr lang="en-US" dirty="0"/>
          </a:p>
        </p:txBody>
      </p:sp>
      <p:sp>
        <p:nvSpPr>
          <p:cNvPr id="11266" name="Title 1"/>
          <p:cNvSpPr>
            <a:spLocks noGrp="1"/>
          </p:cNvSpPr>
          <p:nvPr>
            <p:ph type="title"/>
          </p:nvPr>
        </p:nvSpPr>
        <p:spPr/>
        <p:txBody>
          <a:bodyPr/>
          <a:lstStyle/>
          <a:p>
            <a:r>
              <a:rPr lang="en-US" altLang="en-US" smtClean="0"/>
              <a:t>Journal Questions</a:t>
            </a:r>
          </a:p>
        </p:txBody>
      </p:sp>
    </p:spTree>
    <p:extLst>
      <p:ext uri="{BB962C8B-B14F-4D97-AF65-F5344CB8AC3E}">
        <p14:creationId xmlns:p14="http://schemas.microsoft.com/office/powerpoint/2010/main" val="37493113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533400" y="1295400"/>
            <a:ext cx="7924800" cy="3657600"/>
          </a:xfrm>
          <a:noFill/>
        </p:spPr>
      </p:pic>
      <p:sp>
        <p:nvSpPr>
          <p:cNvPr id="12290" name="Title 1"/>
          <p:cNvSpPr>
            <a:spLocks noGrp="1"/>
          </p:cNvSpPr>
          <p:nvPr>
            <p:ph type="title"/>
          </p:nvPr>
        </p:nvSpPr>
        <p:spPr/>
        <p:txBody>
          <a:bodyPr/>
          <a:lstStyle/>
          <a:p>
            <a:r>
              <a:rPr lang="en-US" altLang="en-US" smtClean="0"/>
              <a:t>Force Diagrams</a:t>
            </a:r>
          </a:p>
        </p:txBody>
      </p:sp>
      <p:sp>
        <p:nvSpPr>
          <p:cNvPr id="12292" name="TextBox 5"/>
          <p:cNvSpPr txBox="1">
            <a:spLocks noChangeArrowheads="1"/>
          </p:cNvSpPr>
          <p:nvPr/>
        </p:nvSpPr>
        <p:spPr bwMode="auto">
          <a:xfrm>
            <a:off x="1219200" y="5562600"/>
            <a:ext cx="6400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US" altLang="en-US" sz="2800">
                <a:solidFill>
                  <a:srgbClr val="FF0000"/>
                </a:solidFill>
              </a:rPr>
              <a:t>Are forces balanced in both scenarios?</a:t>
            </a:r>
          </a:p>
        </p:txBody>
      </p:sp>
    </p:spTree>
    <p:extLst>
      <p:ext uri="{BB962C8B-B14F-4D97-AF65-F5344CB8AC3E}">
        <p14:creationId xmlns:p14="http://schemas.microsoft.com/office/powerpoint/2010/main" val="42500122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76800"/>
          </a:xfrm>
        </p:spPr>
        <p:txBody>
          <a:bodyPr/>
          <a:lstStyle/>
          <a:p>
            <a:pPr>
              <a:defRPr/>
            </a:pPr>
            <a:r>
              <a:rPr lang="en-US" dirty="0"/>
              <a:t>Using the force diagrams for reference, explain the possible reasons that the ice did not float in the second beaker</a:t>
            </a:r>
            <a:r>
              <a:rPr lang="en-US" dirty="0" smtClean="0"/>
              <a:t>?</a:t>
            </a:r>
          </a:p>
          <a:p>
            <a:pPr>
              <a:defRPr/>
            </a:pPr>
            <a:r>
              <a:rPr lang="en-US" dirty="0" smtClean="0">
                <a:solidFill>
                  <a:srgbClr val="FF0000"/>
                </a:solidFill>
              </a:rPr>
              <a:t>Construct your reasons using </a:t>
            </a:r>
            <a:r>
              <a:rPr lang="en-US" u="sng" dirty="0" smtClean="0">
                <a:solidFill>
                  <a:srgbClr val="FF0000"/>
                </a:solidFill>
              </a:rPr>
              <a:t>evidence from the force diagrams</a:t>
            </a:r>
            <a:r>
              <a:rPr lang="en-US" dirty="0" smtClean="0">
                <a:solidFill>
                  <a:srgbClr val="FF0000"/>
                </a:solidFill>
              </a:rPr>
              <a:t> ONLY.</a:t>
            </a:r>
          </a:p>
          <a:p>
            <a:pPr marL="0" indent="0">
              <a:buFontTx/>
              <a:buNone/>
              <a:defRPr/>
            </a:pPr>
            <a:endParaRPr lang="en-US" dirty="0">
              <a:solidFill>
                <a:srgbClr val="FF0000"/>
              </a:solidFill>
            </a:endParaRPr>
          </a:p>
          <a:p>
            <a:pPr marL="0" indent="0">
              <a:buFontTx/>
              <a:buNone/>
              <a:defRPr/>
            </a:pPr>
            <a:r>
              <a:rPr lang="en-US" sz="2000" b="1" u="sng" dirty="0" smtClean="0">
                <a:solidFill>
                  <a:srgbClr val="FF0000"/>
                </a:solidFill>
              </a:rPr>
              <a:t>Thinking questions:</a:t>
            </a:r>
            <a:r>
              <a:rPr lang="en-US" sz="2000" dirty="0" smtClean="0">
                <a:solidFill>
                  <a:srgbClr val="FF0000"/>
                </a:solidFill>
              </a:rPr>
              <a:t> </a:t>
            </a:r>
            <a:r>
              <a:rPr lang="en-US" sz="2000" i="1" dirty="0" smtClean="0">
                <a:solidFill>
                  <a:srgbClr val="FF0000"/>
                </a:solidFill>
              </a:rPr>
              <a:t>You may not be able to answer these yet….</a:t>
            </a:r>
            <a:endParaRPr lang="en-US" sz="2000" dirty="0" smtClean="0">
              <a:solidFill>
                <a:srgbClr val="FF0000"/>
              </a:solidFill>
            </a:endParaRPr>
          </a:p>
          <a:p>
            <a:pPr marL="914400" lvl="2" indent="0">
              <a:buFontTx/>
              <a:buNone/>
              <a:defRPr/>
            </a:pPr>
            <a:r>
              <a:rPr lang="en-US" sz="2000" dirty="0" smtClean="0">
                <a:solidFill>
                  <a:srgbClr val="FF0000"/>
                </a:solidFill>
              </a:rPr>
              <a:t>What is another name for the force called Ice?</a:t>
            </a:r>
          </a:p>
          <a:p>
            <a:pPr marL="914400" lvl="2" indent="0">
              <a:buFontTx/>
              <a:buNone/>
              <a:defRPr/>
            </a:pPr>
            <a:r>
              <a:rPr lang="en-US" sz="2000" dirty="0" smtClean="0">
                <a:solidFill>
                  <a:srgbClr val="FF0000"/>
                </a:solidFill>
              </a:rPr>
              <a:t>What is another name for the force called Fluid?</a:t>
            </a:r>
          </a:p>
          <a:p>
            <a:pPr marL="0" indent="0">
              <a:buFontTx/>
              <a:buNone/>
              <a:defRPr/>
            </a:pPr>
            <a:endParaRPr lang="en-US" dirty="0"/>
          </a:p>
        </p:txBody>
      </p:sp>
      <p:sp>
        <p:nvSpPr>
          <p:cNvPr id="13314" name="Title 1"/>
          <p:cNvSpPr>
            <a:spLocks noGrp="1"/>
          </p:cNvSpPr>
          <p:nvPr>
            <p:ph type="title"/>
          </p:nvPr>
        </p:nvSpPr>
        <p:spPr/>
        <p:txBody>
          <a:bodyPr/>
          <a:lstStyle/>
          <a:p>
            <a:r>
              <a:rPr lang="en-US" altLang="en-US" smtClean="0"/>
              <a:t>Stating Reasons</a:t>
            </a:r>
          </a:p>
        </p:txBody>
      </p:sp>
    </p:spTree>
    <p:extLst>
      <p:ext uri="{BB962C8B-B14F-4D97-AF65-F5344CB8AC3E}">
        <p14:creationId xmlns:p14="http://schemas.microsoft.com/office/powerpoint/2010/main" val="9959487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1000"/>
                                        <p:tgtEl>
                                          <p:spTgt spid="3">
                                            <p:txEl>
                                              <p:pRg st="5" end="5"/>
                                            </p:txEl>
                                          </p:spTgt>
                                        </p:tgtEl>
                                      </p:cBhvr>
                                    </p:animEffect>
                                    <p:anim calcmode="lin" valueType="num">
                                      <p:cBhvr>
                                        <p:cTn id="1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800101" y="1339195"/>
            <a:ext cx="7543799" cy="1028699"/>
          </a:xfrm>
          <a:prstGeom prst="rect">
            <a:avLst/>
          </a:prstGeom>
        </p:spPr>
        <p:txBody>
          <a:bodyPr vert="horz" lIns="68569" tIns="68569" rIns="68569" bIns="68569" rtlCol="0" anchor="ctr" anchorCtr="0">
            <a:noAutofit/>
          </a:bodyPr>
          <a:lstStyle/>
          <a:p>
            <a:pPr>
              <a:spcBef>
                <a:spcPts val="0"/>
              </a:spcBef>
            </a:pPr>
            <a:r>
              <a:rPr lang="en-US">
                <a:solidFill>
                  <a:schemeClr val="dk1"/>
                </a:solidFill>
                <a:latin typeface="Calibri"/>
                <a:ea typeface="Calibri"/>
                <a:cs typeface="Calibri"/>
                <a:sym typeface="Calibri"/>
              </a:rPr>
              <a:t>Norms of Collaboration</a:t>
            </a:r>
          </a:p>
        </p:txBody>
      </p:sp>
      <p:sp>
        <p:nvSpPr>
          <p:cNvPr id="120" name="Shape 120"/>
          <p:cNvSpPr txBox="1">
            <a:spLocks noGrp="1"/>
          </p:cNvSpPr>
          <p:nvPr>
            <p:ph sz="quarter" idx="13"/>
          </p:nvPr>
        </p:nvSpPr>
        <p:spPr>
          <a:xfrm>
            <a:off x="800100" y="2434590"/>
            <a:ext cx="3566250" cy="2811824"/>
          </a:xfrm>
          <a:prstGeom prst="rect">
            <a:avLst/>
          </a:prstGeom>
        </p:spPr>
        <p:txBody>
          <a:bodyPr vert="horz" lIns="68569" tIns="68569" rIns="68569" bIns="68569" rtlCol="0" anchor="t" anchorCtr="0">
            <a:noAutofit/>
          </a:bodyPr>
          <a:lstStyle/>
          <a:p>
            <a:pPr marL="0" indent="0">
              <a:lnSpc>
                <a:spcPct val="115000"/>
              </a:lnSpc>
              <a:spcBef>
                <a:spcPts val="0"/>
              </a:spcBef>
              <a:buClr>
                <a:schemeClr val="dk1"/>
              </a:buClr>
              <a:buSzPct val="30555"/>
              <a:buNone/>
            </a:pPr>
            <a:r>
              <a:rPr lang="en-US" sz="2700" b="1">
                <a:solidFill>
                  <a:schemeClr val="dk2"/>
                </a:solidFill>
                <a:latin typeface="Arial"/>
                <a:ea typeface="Arial"/>
                <a:cs typeface="Arial"/>
                <a:sym typeface="Arial"/>
              </a:rPr>
              <a:t>1.   Pausing</a:t>
            </a:r>
          </a:p>
          <a:p>
            <a:pPr marL="0" indent="0">
              <a:lnSpc>
                <a:spcPct val="115000"/>
              </a:lnSpc>
              <a:spcBef>
                <a:spcPts val="0"/>
              </a:spcBef>
              <a:buClr>
                <a:schemeClr val="dk1"/>
              </a:buClr>
              <a:buSzPct val="30555"/>
              <a:buNone/>
            </a:pPr>
            <a:r>
              <a:rPr lang="en-US" sz="2700" b="1">
                <a:solidFill>
                  <a:schemeClr val="dk2"/>
                </a:solidFill>
                <a:latin typeface="Arial"/>
                <a:ea typeface="Arial"/>
                <a:cs typeface="Arial"/>
                <a:sym typeface="Arial"/>
              </a:rPr>
              <a:t>2.   Paraphrasing</a:t>
            </a:r>
          </a:p>
          <a:p>
            <a:pPr marL="0" indent="0">
              <a:lnSpc>
                <a:spcPct val="115000"/>
              </a:lnSpc>
              <a:spcBef>
                <a:spcPts val="0"/>
              </a:spcBef>
              <a:buClr>
                <a:schemeClr val="dk1"/>
              </a:buClr>
              <a:buSzPct val="30555"/>
              <a:buNone/>
            </a:pPr>
            <a:r>
              <a:rPr lang="en-US" sz="2700" b="1">
                <a:solidFill>
                  <a:schemeClr val="dk2"/>
                </a:solidFill>
                <a:latin typeface="Arial"/>
                <a:ea typeface="Arial"/>
                <a:cs typeface="Arial"/>
                <a:sym typeface="Arial"/>
              </a:rPr>
              <a:t>3.   Posing  </a:t>
            </a:r>
            <a:br>
              <a:rPr lang="en-US" sz="2700" b="1">
                <a:solidFill>
                  <a:schemeClr val="dk2"/>
                </a:solidFill>
                <a:latin typeface="Arial"/>
                <a:ea typeface="Arial"/>
                <a:cs typeface="Arial"/>
                <a:sym typeface="Arial"/>
              </a:rPr>
            </a:br>
            <a:r>
              <a:rPr lang="en-US" sz="2700" b="1">
                <a:solidFill>
                  <a:schemeClr val="dk2"/>
                </a:solidFill>
                <a:latin typeface="Arial"/>
                <a:ea typeface="Arial"/>
                <a:cs typeface="Arial"/>
                <a:sym typeface="Arial"/>
              </a:rPr>
              <a:t>      Questions</a:t>
            </a:r>
          </a:p>
          <a:p>
            <a:pPr marL="0" indent="0">
              <a:lnSpc>
                <a:spcPct val="115000"/>
              </a:lnSpc>
              <a:spcBef>
                <a:spcPts val="0"/>
              </a:spcBef>
              <a:buClr>
                <a:schemeClr val="dk1"/>
              </a:buClr>
              <a:buSzPct val="30555"/>
              <a:buNone/>
            </a:pPr>
            <a:r>
              <a:rPr lang="en-US" sz="2700" b="1">
                <a:solidFill>
                  <a:schemeClr val="dk2"/>
                </a:solidFill>
                <a:latin typeface="Arial"/>
                <a:ea typeface="Arial"/>
                <a:cs typeface="Arial"/>
                <a:sym typeface="Arial"/>
              </a:rPr>
              <a:t>4.   Putting Ideas on </a:t>
            </a:r>
            <a:br>
              <a:rPr lang="en-US" sz="2700" b="1">
                <a:solidFill>
                  <a:schemeClr val="dk2"/>
                </a:solidFill>
                <a:latin typeface="Arial"/>
                <a:ea typeface="Arial"/>
                <a:cs typeface="Arial"/>
                <a:sym typeface="Arial"/>
              </a:rPr>
            </a:br>
            <a:r>
              <a:rPr lang="en-US" sz="2700" b="1">
                <a:solidFill>
                  <a:schemeClr val="dk2"/>
                </a:solidFill>
                <a:latin typeface="Arial"/>
                <a:ea typeface="Arial"/>
                <a:cs typeface="Arial"/>
                <a:sym typeface="Arial"/>
              </a:rPr>
              <a:t>      the Table</a:t>
            </a:r>
          </a:p>
          <a:p>
            <a:pPr>
              <a:spcBef>
                <a:spcPts val="0"/>
              </a:spcBef>
              <a:buNone/>
            </a:pPr>
            <a:endParaRPr/>
          </a:p>
        </p:txBody>
      </p:sp>
      <p:sp>
        <p:nvSpPr>
          <p:cNvPr id="122" name="Shape 122"/>
          <p:cNvSpPr txBox="1">
            <a:spLocks noGrp="1"/>
          </p:cNvSpPr>
          <p:nvPr>
            <p:ph sz="quarter" idx="14"/>
          </p:nvPr>
        </p:nvSpPr>
        <p:spPr>
          <a:xfrm>
            <a:off x="4777739" y="2616371"/>
            <a:ext cx="3566250" cy="2811824"/>
          </a:xfrm>
          <a:prstGeom prst="rect">
            <a:avLst/>
          </a:prstGeom>
        </p:spPr>
        <p:txBody>
          <a:bodyPr vert="horz" lIns="68569" tIns="68569" rIns="68569" bIns="68569" rtlCol="0" anchor="t" anchorCtr="0">
            <a:noAutofit/>
          </a:bodyPr>
          <a:lstStyle/>
          <a:p>
            <a:pPr marL="0" indent="0">
              <a:lnSpc>
                <a:spcPct val="115000"/>
              </a:lnSpc>
              <a:spcBef>
                <a:spcPts val="0"/>
              </a:spcBef>
              <a:buClr>
                <a:schemeClr val="dk1"/>
              </a:buClr>
              <a:buSzPct val="30555"/>
              <a:buNone/>
            </a:pPr>
            <a:r>
              <a:rPr lang="en-US" sz="2700" b="1">
                <a:solidFill>
                  <a:schemeClr val="dk2"/>
                </a:solidFill>
                <a:latin typeface="Arial"/>
                <a:ea typeface="Arial"/>
                <a:cs typeface="Arial"/>
                <a:sym typeface="Arial"/>
              </a:rPr>
              <a:t>5. Providing Data</a:t>
            </a:r>
          </a:p>
          <a:p>
            <a:pPr marL="0" indent="0">
              <a:lnSpc>
                <a:spcPct val="115000"/>
              </a:lnSpc>
              <a:spcBef>
                <a:spcPts val="0"/>
              </a:spcBef>
              <a:buClr>
                <a:schemeClr val="dk1"/>
              </a:buClr>
              <a:buSzPct val="30555"/>
              <a:buNone/>
            </a:pPr>
            <a:r>
              <a:rPr lang="en-US" sz="2700" b="1">
                <a:solidFill>
                  <a:schemeClr val="dk2"/>
                </a:solidFill>
                <a:latin typeface="Arial"/>
                <a:ea typeface="Arial"/>
                <a:cs typeface="Arial"/>
                <a:sym typeface="Arial"/>
              </a:rPr>
              <a:t>6. Paying Attention </a:t>
            </a:r>
            <a:br>
              <a:rPr lang="en-US" sz="2700" b="1">
                <a:solidFill>
                  <a:schemeClr val="dk2"/>
                </a:solidFill>
                <a:latin typeface="Arial"/>
                <a:ea typeface="Arial"/>
                <a:cs typeface="Arial"/>
                <a:sym typeface="Arial"/>
              </a:rPr>
            </a:br>
            <a:r>
              <a:rPr lang="en-US" sz="2700" b="1">
                <a:solidFill>
                  <a:schemeClr val="dk2"/>
                </a:solidFill>
                <a:latin typeface="Arial"/>
                <a:ea typeface="Arial"/>
                <a:cs typeface="Arial"/>
                <a:sym typeface="Arial"/>
              </a:rPr>
              <a:t>     to Self and Others</a:t>
            </a:r>
          </a:p>
          <a:p>
            <a:pPr marL="0" indent="0">
              <a:lnSpc>
                <a:spcPct val="115000"/>
              </a:lnSpc>
              <a:spcBef>
                <a:spcPts val="0"/>
              </a:spcBef>
              <a:buNone/>
            </a:pPr>
            <a:r>
              <a:rPr lang="en-US" sz="2700" b="1">
                <a:solidFill>
                  <a:schemeClr val="dk2"/>
                </a:solidFill>
                <a:latin typeface="Arial"/>
                <a:ea typeface="Arial"/>
                <a:cs typeface="Arial"/>
                <a:sym typeface="Arial"/>
              </a:rPr>
              <a:t>7. Presuming </a:t>
            </a:r>
            <a:br>
              <a:rPr lang="en-US" sz="2700" b="1">
                <a:solidFill>
                  <a:schemeClr val="dk2"/>
                </a:solidFill>
                <a:latin typeface="Arial"/>
                <a:ea typeface="Arial"/>
                <a:cs typeface="Arial"/>
                <a:sym typeface="Arial"/>
              </a:rPr>
            </a:br>
            <a:r>
              <a:rPr lang="en-US" sz="2700" b="1">
                <a:solidFill>
                  <a:schemeClr val="dk2"/>
                </a:solidFill>
                <a:latin typeface="Arial"/>
                <a:ea typeface="Arial"/>
                <a:cs typeface="Arial"/>
                <a:sym typeface="Arial"/>
              </a:rPr>
              <a:t>    Positive Intentions</a:t>
            </a:r>
          </a:p>
        </p:txBody>
      </p:sp>
      <p:sp>
        <p:nvSpPr>
          <p:cNvPr id="123" name="Shape 123"/>
          <p:cNvSpPr txBox="1"/>
          <p:nvPr/>
        </p:nvSpPr>
        <p:spPr>
          <a:xfrm>
            <a:off x="6661950" y="4353975"/>
            <a:ext cx="2250000" cy="2250000"/>
          </a:xfrm>
          <a:prstGeom prst="rect">
            <a:avLst/>
          </a:prstGeom>
          <a:noFill/>
          <a:ln>
            <a:noFill/>
          </a:ln>
        </p:spPr>
        <p:txBody>
          <a:bodyPr lIns="68569" tIns="68569" rIns="68569" bIns="68569" anchor="ctr" anchorCtr="0">
            <a:noAutofit/>
          </a:bodyPr>
          <a:lstStyle/>
          <a:p>
            <a:r>
              <a:rPr lang="en-US" sz="1350" b="1">
                <a:solidFill>
                  <a:schemeClr val="accent5"/>
                </a:solidFill>
              </a:rPr>
              <a:t>© Center for Adaptive Schools</a:t>
            </a:r>
            <a:r>
              <a:rPr lang="en-US" sz="1350">
                <a:solidFill>
                  <a:srgbClr val="FFFFFF"/>
                </a:solidFill>
              </a:rPr>
              <a:t>   </a:t>
            </a:r>
            <a:r>
              <a:rPr lang="en-US" sz="1350">
                <a:solidFill>
                  <a:schemeClr val="dk1"/>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1335" y="423850"/>
            <a:ext cx="2221329" cy="1243944"/>
          </a:xfrm>
          <a:prstGeom prst="rect">
            <a:avLst/>
          </a:prstGeom>
        </p:spPr>
      </p:pic>
    </p:spTree>
    <p:extLst>
      <p:ext uri="{BB962C8B-B14F-4D97-AF65-F5344CB8AC3E}">
        <p14:creationId xmlns:p14="http://schemas.microsoft.com/office/powerpoint/2010/main" val="1454046826"/>
      </p:ext>
    </p:extLst>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p:txBody>
          <a:bodyPr/>
          <a:lstStyle/>
          <a:p>
            <a:r>
              <a:rPr lang="en-US" altLang="en-US" smtClean="0"/>
              <a:t>Understanding why some things float and others sink will require students to research this topic.  Topics for research might include “</a:t>
            </a:r>
            <a:r>
              <a:rPr lang="en-US" altLang="en-US" i="1" smtClean="0">
                <a:solidFill>
                  <a:srgbClr val="FF0000"/>
                </a:solidFill>
              </a:rPr>
              <a:t>Buoyancy and Archimedes’ Principle,</a:t>
            </a:r>
            <a:r>
              <a:rPr lang="en-US" altLang="en-US" smtClean="0"/>
              <a:t> </a:t>
            </a:r>
            <a:r>
              <a:rPr lang="en-US" altLang="en-US" i="1" smtClean="0">
                <a:solidFill>
                  <a:srgbClr val="FF0000"/>
                </a:solidFill>
              </a:rPr>
              <a:t>How does ice float?” </a:t>
            </a:r>
            <a:r>
              <a:rPr lang="en-US" altLang="en-US" smtClean="0"/>
              <a:t>or </a:t>
            </a:r>
            <a:r>
              <a:rPr lang="en-US" altLang="en-US" i="1" smtClean="0">
                <a:solidFill>
                  <a:srgbClr val="FF0000"/>
                </a:solidFill>
              </a:rPr>
              <a:t>When does ice sink?”.  </a:t>
            </a:r>
            <a:r>
              <a:rPr lang="en-US" altLang="en-US" smtClean="0"/>
              <a:t>Teachers may steer research using these criteria or allow students to generate research ideas on their own if time is not an issue.</a:t>
            </a:r>
          </a:p>
        </p:txBody>
      </p:sp>
      <p:sp>
        <p:nvSpPr>
          <p:cNvPr id="14338" name="Title 1"/>
          <p:cNvSpPr>
            <a:spLocks noGrp="1"/>
          </p:cNvSpPr>
          <p:nvPr>
            <p:ph type="title"/>
          </p:nvPr>
        </p:nvSpPr>
        <p:spPr/>
        <p:txBody>
          <a:bodyPr/>
          <a:lstStyle/>
          <a:p>
            <a:r>
              <a:rPr lang="en-US" altLang="en-US" smtClean="0"/>
              <a:t>Time for Research</a:t>
            </a:r>
          </a:p>
        </p:txBody>
      </p:sp>
    </p:spTree>
    <p:extLst>
      <p:ext uri="{BB962C8B-B14F-4D97-AF65-F5344CB8AC3E}">
        <p14:creationId xmlns:p14="http://schemas.microsoft.com/office/powerpoint/2010/main" val="40881816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914400" y="1622425"/>
            <a:ext cx="3276600" cy="4495800"/>
          </a:xfrm>
          <a:noFill/>
        </p:spPr>
      </p:pic>
      <p:sp>
        <p:nvSpPr>
          <p:cNvPr id="16386" name="Title 1"/>
          <p:cNvSpPr>
            <a:spLocks noGrp="1"/>
          </p:cNvSpPr>
          <p:nvPr>
            <p:ph type="title"/>
          </p:nvPr>
        </p:nvSpPr>
        <p:spPr/>
        <p:txBody>
          <a:bodyPr/>
          <a:lstStyle/>
          <a:p>
            <a:r>
              <a:rPr lang="en-US" altLang="en-US" smtClean="0"/>
              <a:t>Research Resources</a:t>
            </a:r>
          </a:p>
        </p:txBody>
      </p:sp>
      <p:pic>
        <p:nvPicPr>
          <p:cNvPr id="1638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8200" y="1622425"/>
            <a:ext cx="2971800" cy="401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39168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idx="1"/>
          </p:nvPr>
        </p:nvSpPr>
        <p:spPr/>
        <p:txBody>
          <a:bodyPr/>
          <a:lstStyle/>
          <a:p>
            <a:r>
              <a:rPr lang="en-US" altLang="en-US" smtClean="0">
                <a:hlinkClick r:id="rId3"/>
              </a:rPr>
              <a:t>https://www.youtube.com/watch?v=RyYt4U-phh0</a:t>
            </a:r>
            <a:endParaRPr lang="en-US" altLang="en-US" smtClean="0"/>
          </a:p>
          <a:p>
            <a:r>
              <a:rPr lang="en-US" altLang="en-US" smtClean="0">
                <a:hlinkClick r:id="rId4"/>
              </a:rPr>
              <a:t>https://www.youtube.com/watch?v=nMlXU97E-uQ</a:t>
            </a:r>
            <a:endParaRPr lang="en-US" altLang="en-US" smtClean="0"/>
          </a:p>
          <a:p>
            <a:r>
              <a:rPr lang="en-US" altLang="en-US" smtClean="0">
                <a:hlinkClick r:id="rId5"/>
              </a:rPr>
              <a:t>https://www.youtube.com/watch?v=w92H76E_gng</a:t>
            </a:r>
            <a:endParaRPr lang="en-US" altLang="en-US" smtClean="0"/>
          </a:p>
          <a:p>
            <a:endParaRPr lang="en-US" altLang="en-US" smtClean="0"/>
          </a:p>
        </p:txBody>
      </p:sp>
      <p:sp>
        <p:nvSpPr>
          <p:cNvPr id="17410" name="Title 1"/>
          <p:cNvSpPr>
            <a:spLocks noGrp="1"/>
          </p:cNvSpPr>
          <p:nvPr>
            <p:ph type="title"/>
          </p:nvPr>
        </p:nvSpPr>
        <p:spPr/>
        <p:txBody>
          <a:bodyPr/>
          <a:lstStyle/>
          <a:p>
            <a:r>
              <a:rPr lang="en-US" altLang="en-US" smtClean="0"/>
              <a:t>More Resources</a:t>
            </a:r>
          </a:p>
        </p:txBody>
      </p:sp>
    </p:spTree>
    <p:extLst>
      <p:ext uri="{BB962C8B-B14F-4D97-AF65-F5344CB8AC3E}">
        <p14:creationId xmlns:p14="http://schemas.microsoft.com/office/powerpoint/2010/main" val="34083172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1"/>
          </p:nvPr>
        </p:nvSpPr>
        <p:spPr/>
        <p:txBody>
          <a:bodyPr/>
          <a:lstStyle/>
          <a:p>
            <a:r>
              <a:rPr lang="en-US" altLang="en-US" smtClean="0"/>
              <a:t>Brainstorm with your lab partners and/or perform research for answers to why things float and sink.</a:t>
            </a:r>
          </a:p>
          <a:p>
            <a:r>
              <a:rPr lang="en-US" altLang="en-US" smtClean="0"/>
              <a:t>Buoyancy, and/or Archimedes Principle are good starting points</a:t>
            </a:r>
          </a:p>
          <a:p>
            <a:pPr lvl="2"/>
            <a:r>
              <a:rPr lang="en-US" altLang="en-US" smtClean="0"/>
              <a:t>After performing the research/reading, you may revise your possible reasons in number 3 and answer: </a:t>
            </a:r>
          </a:p>
          <a:p>
            <a:pPr lvl="2"/>
            <a:r>
              <a:rPr lang="en-US" altLang="en-US" sz="2000" smtClean="0">
                <a:solidFill>
                  <a:srgbClr val="FF0000"/>
                </a:solidFill>
              </a:rPr>
              <a:t>What is another name for the force called Ice?</a:t>
            </a:r>
          </a:p>
          <a:p>
            <a:pPr lvl="2"/>
            <a:r>
              <a:rPr lang="en-US" altLang="en-US" sz="2000" smtClean="0">
                <a:solidFill>
                  <a:srgbClr val="FF0000"/>
                </a:solidFill>
              </a:rPr>
              <a:t>What is another name for the force called Fluid?</a:t>
            </a:r>
          </a:p>
          <a:p>
            <a:endParaRPr lang="en-US" altLang="en-US" smtClean="0"/>
          </a:p>
          <a:p>
            <a:endParaRPr lang="en-US" altLang="en-US" smtClean="0"/>
          </a:p>
        </p:txBody>
      </p:sp>
      <p:sp>
        <p:nvSpPr>
          <p:cNvPr id="15362" name="Title 1"/>
          <p:cNvSpPr>
            <a:spLocks noGrp="1"/>
          </p:cNvSpPr>
          <p:nvPr>
            <p:ph type="title"/>
          </p:nvPr>
        </p:nvSpPr>
        <p:spPr/>
        <p:txBody>
          <a:bodyPr/>
          <a:lstStyle/>
          <a:p>
            <a:r>
              <a:rPr lang="en-US" altLang="en-US" dirty="0" smtClean="0">
                <a:solidFill>
                  <a:schemeClr val="tx1"/>
                </a:solidFill>
              </a:rPr>
              <a:t>Collaborative Research</a:t>
            </a:r>
          </a:p>
        </p:txBody>
      </p:sp>
    </p:spTree>
    <p:extLst>
      <p:ext uri="{BB962C8B-B14F-4D97-AF65-F5344CB8AC3E}">
        <p14:creationId xmlns:p14="http://schemas.microsoft.com/office/powerpoint/2010/main" val="39096468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a:defRPr/>
            </a:pPr>
            <a:r>
              <a:rPr lang="en-US" sz="2800" i="1" u="sng" dirty="0">
                <a:solidFill>
                  <a:srgbClr val="FF0000"/>
                </a:solidFill>
              </a:rPr>
              <a:t>Together, you and your lab partners will develop a plan to accurately and precisely collect the data needed to support your reasoning</a:t>
            </a:r>
            <a:r>
              <a:rPr lang="en-US" sz="2800" i="1" u="sng" dirty="0" smtClean="0">
                <a:solidFill>
                  <a:srgbClr val="FF0000"/>
                </a:solidFill>
              </a:rPr>
              <a:t>.</a:t>
            </a:r>
          </a:p>
          <a:p>
            <a:pPr>
              <a:defRPr/>
            </a:pPr>
            <a:endParaRPr lang="en-US" sz="2800" i="1" u="sng" dirty="0">
              <a:solidFill>
                <a:srgbClr val="FF0000"/>
              </a:solidFill>
            </a:endParaRPr>
          </a:p>
          <a:p>
            <a:pPr>
              <a:defRPr/>
            </a:pPr>
            <a:r>
              <a:rPr lang="en-US" sz="2800" i="1" dirty="0" smtClean="0">
                <a:solidFill>
                  <a:srgbClr val="FF0000"/>
                </a:solidFill>
              </a:rPr>
              <a:t>As you answer questions (4,5,&amp; 6) refer to the rubric for planning investigations.</a:t>
            </a:r>
            <a:endParaRPr lang="en-US" sz="2800" dirty="0">
              <a:solidFill>
                <a:srgbClr val="FF0000"/>
              </a:solidFill>
            </a:endParaRPr>
          </a:p>
          <a:p>
            <a:pPr marL="0" indent="0">
              <a:buFontTx/>
              <a:buNone/>
              <a:defRPr/>
            </a:pPr>
            <a:endParaRPr lang="en-US" sz="2800" dirty="0"/>
          </a:p>
          <a:p>
            <a:pPr>
              <a:defRPr/>
            </a:pPr>
            <a:r>
              <a:rPr lang="en-US" sz="2000" b="1" dirty="0"/>
              <a:t>FA:  </a:t>
            </a:r>
            <a:r>
              <a:rPr lang="en-US" sz="2000" b="1" u="sng" dirty="0"/>
              <a:t>Thinking </a:t>
            </a:r>
            <a:r>
              <a:rPr lang="en-US" sz="2000" b="1" u="sng" dirty="0" smtClean="0"/>
              <a:t>questions</a:t>
            </a:r>
            <a:r>
              <a:rPr lang="en-US" sz="2000" b="1" dirty="0" smtClean="0"/>
              <a:t>: </a:t>
            </a:r>
            <a:r>
              <a:rPr lang="en-US" sz="1600" b="1" i="1" dirty="0" smtClean="0"/>
              <a:t>Check for Understanding From Previous work</a:t>
            </a:r>
            <a:endParaRPr lang="en-US" sz="1600" i="1" dirty="0"/>
          </a:p>
          <a:p>
            <a:pPr lvl="2">
              <a:defRPr/>
            </a:pPr>
            <a:r>
              <a:rPr lang="en-US" sz="2000" dirty="0"/>
              <a:t>What does it mean to measure accurately?</a:t>
            </a:r>
          </a:p>
          <a:p>
            <a:pPr lvl="2">
              <a:defRPr/>
            </a:pPr>
            <a:r>
              <a:rPr lang="en-US" sz="2000" dirty="0"/>
              <a:t>What does it mean to measure precisely?</a:t>
            </a:r>
          </a:p>
          <a:p>
            <a:pPr>
              <a:defRPr/>
            </a:pPr>
            <a:endParaRPr lang="en-US" dirty="0"/>
          </a:p>
        </p:txBody>
      </p:sp>
      <p:sp>
        <p:nvSpPr>
          <p:cNvPr id="18434" name="Title 1"/>
          <p:cNvSpPr>
            <a:spLocks noGrp="1"/>
          </p:cNvSpPr>
          <p:nvPr>
            <p:ph type="title"/>
          </p:nvPr>
        </p:nvSpPr>
        <p:spPr>
          <a:xfrm>
            <a:off x="381000" y="381000"/>
            <a:ext cx="8229600" cy="1252728"/>
          </a:xfrm>
        </p:spPr>
        <p:txBody>
          <a:bodyPr/>
          <a:lstStyle/>
          <a:p>
            <a:r>
              <a:rPr lang="en-US" altLang="en-US" dirty="0" smtClean="0">
                <a:solidFill>
                  <a:schemeClr val="tx1"/>
                </a:solidFill>
              </a:rPr>
              <a:t>Making the Plan</a:t>
            </a:r>
          </a:p>
        </p:txBody>
      </p:sp>
    </p:spTree>
    <p:extLst>
      <p:ext uri="{BB962C8B-B14F-4D97-AF65-F5344CB8AC3E}">
        <p14:creationId xmlns:p14="http://schemas.microsoft.com/office/powerpoint/2010/main" val="38839628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2"/>
          <p:cNvSpPr>
            <a:spLocks noGrp="1"/>
          </p:cNvSpPr>
          <p:nvPr>
            <p:ph idx="1"/>
          </p:nvPr>
        </p:nvSpPr>
        <p:spPr/>
        <p:txBody>
          <a:bodyPr/>
          <a:lstStyle/>
          <a:p>
            <a:r>
              <a:rPr lang="en-US" altLang="en-US" smtClean="0"/>
              <a:t>With a partner, use the rubric for Planning an Investigation to analyze the work for congruency to this practice.</a:t>
            </a:r>
          </a:p>
          <a:p>
            <a:r>
              <a:rPr lang="en-US" altLang="en-US" smtClean="0"/>
              <a:t>Make notes about areas where the work falls short of proficiency (3) on the rubric.</a:t>
            </a:r>
          </a:p>
          <a:p>
            <a:pPr lvl="1"/>
            <a:r>
              <a:rPr lang="en-US" altLang="en-US" smtClean="0"/>
              <a:t>Give evidence why the work fell short of proficiency</a:t>
            </a:r>
          </a:p>
          <a:p>
            <a:pPr lvl="1"/>
            <a:r>
              <a:rPr lang="en-US" altLang="en-US" smtClean="0"/>
              <a:t>Give feedback as to what the work needed to reach proficiency</a:t>
            </a:r>
          </a:p>
          <a:p>
            <a:pPr lvl="1"/>
            <a:endParaRPr lang="en-US" altLang="en-US" smtClean="0"/>
          </a:p>
          <a:p>
            <a:endParaRPr lang="en-US" altLang="en-US" smtClean="0"/>
          </a:p>
        </p:txBody>
      </p:sp>
      <p:sp>
        <p:nvSpPr>
          <p:cNvPr id="20482" name="Title 1"/>
          <p:cNvSpPr>
            <a:spLocks noGrp="1"/>
          </p:cNvSpPr>
          <p:nvPr>
            <p:ph type="title"/>
          </p:nvPr>
        </p:nvSpPr>
        <p:spPr/>
        <p:txBody>
          <a:bodyPr/>
          <a:lstStyle/>
          <a:p>
            <a:r>
              <a:rPr lang="en-US" altLang="en-US" dirty="0" smtClean="0">
                <a:solidFill>
                  <a:schemeClr val="tx1"/>
                </a:solidFill>
              </a:rPr>
              <a:t>Looking at the Work</a:t>
            </a:r>
          </a:p>
        </p:txBody>
      </p:sp>
    </p:spTree>
    <p:extLst>
      <p:ext uri="{BB962C8B-B14F-4D97-AF65-F5344CB8AC3E}">
        <p14:creationId xmlns:p14="http://schemas.microsoft.com/office/powerpoint/2010/main" val="32996242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ltLang="en-US" smtClean="0"/>
              <a:t>Large group discussion:</a:t>
            </a:r>
          </a:p>
          <a:p>
            <a:pPr lvl="1"/>
            <a:r>
              <a:rPr lang="en-US" altLang="en-US" smtClean="0"/>
              <a:t>Were there any groups that differed in </a:t>
            </a:r>
            <a:r>
              <a:rPr lang="en-US" altLang="en-US" u="sng" smtClean="0"/>
              <a:t>what</a:t>
            </a:r>
            <a:r>
              <a:rPr lang="en-US" altLang="en-US" smtClean="0"/>
              <a:t> they were investigating?</a:t>
            </a:r>
          </a:p>
          <a:p>
            <a:pPr lvl="1"/>
            <a:r>
              <a:rPr lang="en-US" altLang="en-US" smtClean="0"/>
              <a:t>Did we find multiple methods for planning the same investigation?</a:t>
            </a:r>
          </a:p>
          <a:p>
            <a:pPr lvl="1"/>
            <a:r>
              <a:rPr lang="en-US" altLang="en-US" smtClean="0"/>
              <a:t>What was missing in the lesson that would allow students to demonstrate the practice of planning an investigation?</a:t>
            </a:r>
          </a:p>
          <a:p>
            <a:pPr lvl="1"/>
            <a:endParaRPr lang="en-US" altLang="en-US" smtClean="0"/>
          </a:p>
        </p:txBody>
      </p:sp>
      <p:sp>
        <p:nvSpPr>
          <p:cNvPr id="21506" name="Title 1"/>
          <p:cNvSpPr>
            <a:spLocks noGrp="1"/>
          </p:cNvSpPr>
          <p:nvPr>
            <p:ph type="title"/>
          </p:nvPr>
        </p:nvSpPr>
        <p:spPr/>
        <p:txBody>
          <a:bodyPr/>
          <a:lstStyle/>
          <a:p>
            <a:r>
              <a:rPr lang="en-US" altLang="en-US" dirty="0" smtClean="0">
                <a:solidFill>
                  <a:schemeClr val="tx1"/>
                </a:solidFill>
              </a:rPr>
              <a:t>Reflecting on the Lesson</a:t>
            </a:r>
          </a:p>
        </p:txBody>
      </p:sp>
    </p:spTree>
    <p:extLst>
      <p:ext uri="{BB962C8B-B14F-4D97-AF65-F5344CB8AC3E}">
        <p14:creationId xmlns:p14="http://schemas.microsoft.com/office/powerpoint/2010/main" val="20250095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Read the document you were given.  Understand what you are specifically looking for during the learning experience that you are about to observe.  </a:t>
            </a:r>
          </a:p>
          <a:p>
            <a:r>
              <a:rPr lang="en-US" dirty="0" smtClean="0"/>
              <a:t>Make sure to take good enough notes to be able to justify what you scored the “lesson” on CHETL and Framework Crosswalk .</a:t>
            </a:r>
          </a:p>
          <a:p>
            <a:endParaRPr lang="en-US" dirty="0"/>
          </a:p>
        </p:txBody>
      </p:sp>
      <p:sp>
        <p:nvSpPr>
          <p:cNvPr id="3" name="Title 2"/>
          <p:cNvSpPr>
            <a:spLocks noGrp="1"/>
          </p:cNvSpPr>
          <p:nvPr>
            <p:ph type="title"/>
          </p:nvPr>
        </p:nvSpPr>
        <p:spPr/>
        <p:txBody>
          <a:bodyPr/>
          <a:lstStyle/>
          <a:p>
            <a:r>
              <a:rPr lang="en-US" dirty="0" smtClean="0">
                <a:solidFill>
                  <a:schemeClr val="tx1"/>
                </a:solidFill>
              </a:rPr>
              <a:t>Modeling and Guided Practice</a:t>
            </a:r>
            <a:endParaRPr lang="en-US" dirty="0">
              <a:solidFill>
                <a:schemeClr val="tx1"/>
              </a:solidFill>
            </a:endParaRPr>
          </a:p>
        </p:txBody>
      </p:sp>
    </p:spTree>
    <p:extLst>
      <p:ext uri="{BB962C8B-B14F-4D97-AF65-F5344CB8AC3E}">
        <p14:creationId xmlns:p14="http://schemas.microsoft.com/office/powerpoint/2010/main" val="17439381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altLang="en-US" smtClean="0"/>
              <a:t>CHETL and FfT Connections</a:t>
            </a:r>
          </a:p>
        </p:txBody>
      </p:sp>
      <p:pic>
        <p:nvPicPr>
          <p:cNvPr id="5837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524000"/>
            <a:ext cx="757237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25834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457200" y="274638"/>
            <a:ext cx="8229600" cy="1477962"/>
          </a:xfrm>
        </p:spPr>
        <p:txBody>
          <a:bodyPr/>
          <a:lstStyle/>
          <a:p>
            <a:r>
              <a:rPr lang="en-US" altLang="en-US" sz="3200" smtClean="0"/>
              <a:t>Analyzing the experience using Fft, Equip and CHETL combined document</a:t>
            </a:r>
          </a:p>
        </p:txBody>
      </p:sp>
      <p:sp>
        <p:nvSpPr>
          <p:cNvPr id="59395" name="Content Placeholder 2"/>
          <p:cNvSpPr>
            <a:spLocks noGrp="1"/>
          </p:cNvSpPr>
          <p:nvPr>
            <p:ph idx="1"/>
          </p:nvPr>
        </p:nvSpPr>
        <p:spPr>
          <a:xfrm>
            <a:off x="457200" y="1752600"/>
            <a:ext cx="8229600" cy="4373563"/>
          </a:xfrm>
        </p:spPr>
        <p:txBody>
          <a:bodyPr>
            <a:normAutofit/>
          </a:bodyPr>
          <a:lstStyle/>
          <a:p>
            <a:r>
              <a:rPr lang="en-US" sz="4400" dirty="0" smtClean="0"/>
              <a:t>Highlight evidence found in the combined document</a:t>
            </a:r>
          </a:p>
          <a:p>
            <a:r>
              <a:rPr lang="en-US" altLang="en-US" sz="4400" dirty="0" smtClean="0"/>
              <a:t>Choose one to use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800" y="4343400"/>
            <a:ext cx="3362325" cy="2133600"/>
          </a:xfrm>
          <a:prstGeom prst="rect">
            <a:avLst/>
          </a:prstGeom>
        </p:spPr>
      </p:pic>
    </p:spTree>
    <p:extLst>
      <p:ext uri="{BB962C8B-B14F-4D97-AF65-F5344CB8AC3E}">
        <p14:creationId xmlns:p14="http://schemas.microsoft.com/office/powerpoint/2010/main" val="14378536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352846" y="262087"/>
            <a:ext cx="8463412" cy="1111342"/>
          </a:xfrm>
          <a:prstGeom prst="rect">
            <a:avLst/>
          </a:prstGeom>
          <a:noFill/>
          <a:ln>
            <a:noFill/>
          </a:ln>
        </p:spPr>
        <p:txBody>
          <a:bodyPr lIns="91425" tIns="45700" rIns="91425" bIns="45700" anchor="ctr" anchorCtr="0">
            <a:noAutofit/>
          </a:bodyPr>
          <a:lstStyle/>
          <a:p>
            <a:pPr marL="0" marR="0" lvl="0" indent="0" algn="ctr" rtl="0">
              <a:lnSpc>
                <a:spcPct val="80000"/>
              </a:lnSpc>
              <a:spcBef>
                <a:spcPts val="0"/>
              </a:spcBef>
              <a:buClr>
                <a:srgbClr val="FEFEFE"/>
              </a:buClr>
              <a:buSzPct val="25000"/>
              <a:buFont typeface="Arial"/>
              <a:buNone/>
            </a:pPr>
            <a:endParaRPr lang="en-US" sz="5000" b="0" i="0" u="none" strike="noStrike" cap="none" baseline="0" dirty="0">
              <a:solidFill>
                <a:srgbClr val="2C1458"/>
              </a:solidFill>
              <a:latin typeface="Arial"/>
              <a:ea typeface="Arial"/>
              <a:cs typeface="Arial"/>
              <a:sym typeface="Arial"/>
            </a:endParaRPr>
          </a:p>
        </p:txBody>
      </p:sp>
      <p:pic>
        <p:nvPicPr>
          <p:cNvPr id="2" name="Picture 1"/>
          <p:cNvPicPr>
            <a:picLocks noChangeAspect="1"/>
          </p:cNvPicPr>
          <p:nvPr/>
        </p:nvPicPr>
        <p:blipFill>
          <a:blip r:embed="rId3"/>
          <a:stretch>
            <a:fillRect/>
          </a:stretch>
        </p:blipFill>
        <p:spPr>
          <a:xfrm>
            <a:off x="5438058" y="4210974"/>
            <a:ext cx="3378200" cy="2400300"/>
          </a:xfrm>
          <a:prstGeom prst="rect">
            <a:avLst/>
          </a:prstGeom>
        </p:spPr>
      </p:pic>
      <p:sp>
        <p:nvSpPr>
          <p:cNvPr id="108" name="Shape 108"/>
          <p:cNvSpPr txBox="1">
            <a:spLocks noGrp="1"/>
          </p:cNvSpPr>
          <p:nvPr>
            <p:ph type="body" idx="1"/>
          </p:nvPr>
        </p:nvSpPr>
        <p:spPr>
          <a:xfrm>
            <a:off x="644979" y="817758"/>
            <a:ext cx="8499020" cy="4593366"/>
          </a:xfrm>
          <a:prstGeom prst="rect">
            <a:avLst/>
          </a:prstGeom>
          <a:noFill/>
          <a:ln>
            <a:noFill/>
          </a:ln>
        </p:spPr>
        <p:txBody>
          <a:bodyPr lIns="45700" tIns="45700" rIns="45700" bIns="45700" anchor="t" anchorCtr="0">
            <a:noAutofit/>
          </a:bodyPr>
          <a:lstStyle/>
          <a:p>
            <a:pPr marL="91440" marR="0" lvl="0" indent="-91440" algn="l" rtl="0">
              <a:lnSpc>
                <a:spcPct val="90000"/>
              </a:lnSpc>
              <a:spcBef>
                <a:spcPts val="0"/>
              </a:spcBef>
              <a:spcAft>
                <a:spcPts val="0"/>
              </a:spcAft>
              <a:buClr>
                <a:schemeClr val="accent2"/>
              </a:buClr>
              <a:buSzPct val="100000"/>
              <a:buFont typeface="Arial"/>
              <a:buChar char=" "/>
            </a:pPr>
            <a:r>
              <a:rPr lang="en-US" sz="4000" b="0" i="0" u="none" strike="noStrike" cap="none" baseline="0" dirty="0" smtClean="0">
                <a:solidFill>
                  <a:schemeClr val="tx1"/>
                </a:solidFill>
                <a:latin typeface="Arial"/>
                <a:ea typeface="Arial"/>
                <a:cs typeface="Arial"/>
                <a:sym typeface="Arial"/>
              </a:rPr>
              <a:t>We are Glad You</a:t>
            </a:r>
            <a:r>
              <a:rPr lang="en-US" sz="4000" b="0" i="0" u="none" strike="noStrike" cap="none" dirty="0" smtClean="0">
                <a:solidFill>
                  <a:schemeClr val="tx1"/>
                </a:solidFill>
                <a:latin typeface="Arial"/>
                <a:ea typeface="Arial"/>
                <a:cs typeface="Arial"/>
                <a:sym typeface="Arial"/>
              </a:rPr>
              <a:t> are Here </a:t>
            </a:r>
            <a:endParaRPr lang="en-US" sz="4000" b="0" i="0" u="none" strike="noStrike" cap="none" baseline="0" dirty="0" smtClean="0">
              <a:solidFill>
                <a:schemeClr val="tx1"/>
              </a:solidFill>
              <a:latin typeface="Arial"/>
              <a:ea typeface="Arial"/>
              <a:cs typeface="Arial"/>
              <a:sym typeface="Arial"/>
            </a:endParaRPr>
          </a:p>
          <a:p>
            <a:pPr marL="91440" marR="0" lvl="0" indent="-91440" algn="l" rtl="0">
              <a:lnSpc>
                <a:spcPct val="90000"/>
              </a:lnSpc>
              <a:spcBef>
                <a:spcPts val="0"/>
              </a:spcBef>
              <a:spcAft>
                <a:spcPts val="0"/>
              </a:spcAft>
              <a:buClr>
                <a:schemeClr val="accent2"/>
              </a:buClr>
              <a:buSzPct val="100000"/>
              <a:buFont typeface="Arial"/>
              <a:buChar char=" "/>
            </a:pPr>
            <a:endParaRPr lang="en-US" dirty="0">
              <a:solidFill>
                <a:srgbClr val="FF7F01"/>
              </a:solidFill>
              <a:latin typeface="Arial"/>
              <a:ea typeface="Arial"/>
              <a:cs typeface="Arial"/>
              <a:sym typeface="Arial"/>
            </a:endParaRPr>
          </a:p>
          <a:p>
            <a:pPr marL="91440" marR="0" lvl="0" indent="-91440" algn="l" rtl="0">
              <a:lnSpc>
                <a:spcPct val="90000"/>
              </a:lnSpc>
              <a:spcBef>
                <a:spcPts val="0"/>
              </a:spcBef>
              <a:spcAft>
                <a:spcPts val="0"/>
              </a:spcAft>
              <a:buClr>
                <a:schemeClr val="accent2"/>
              </a:buClr>
              <a:buSzPct val="100000"/>
              <a:buFont typeface="Arial"/>
              <a:buChar char=" "/>
            </a:pPr>
            <a:endParaRPr lang="en-US" sz="2400" b="0" i="0" u="none" strike="noStrike" cap="none" baseline="0" dirty="0" smtClean="0">
              <a:solidFill>
                <a:srgbClr val="FF0000"/>
              </a:solidFill>
              <a:latin typeface="Arial"/>
              <a:ea typeface="Arial"/>
              <a:cs typeface="Arial"/>
              <a:sym typeface="Arial"/>
            </a:endParaRPr>
          </a:p>
          <a:p>
            <a:pPr marL="91440" marR="0" lvl="0" indent="-91440" algn="l" rtl="0">
              <a:lnSpc>
                <a:spcPct val="90000"/>
              </a:lnSpc>
              <a:spcBef>
                <a:spcPts val="0"/>
              </a:spcBef>
              <a:spcAft>
                <a:spcPts val="0"/>
              </a:spcAft>
              <a:buClr>
                <a:schemeClr val="accent2"/>
              </a:buClr>
              <a:buSzPct val="100000"/>
              <a:buFont typeface="Arial"/>
              <a:buChar char=" "/>
            </a:pPr>
            <a:r>
              <a:rPr lang="en-US" sz="2400" b="1" dirty="0" smtClean="0">
                <a:solidFill>
                  <a:srgbClr val="FF0000"/>
                </a:solidFill>
                <a:latin typeface="Arial"/>
                <a:ea typeface="Arial"/>
                <a:cs typeface="Arial"/>
                <a:sym typeface="Arial"/>
              </a:rPr>
              <a:t>Candi Rumsey</a:t>
            </a:r>
            <a:r>
              <a:rPr lang="en-US" sz="2400" b="1" i="0" u="none" strike="noStrike" cap="none" baseline="0" dirty="0" smtClean="0">
                <a:solidFill>
                  <a:srgbClr val="FF0000"/>
                </a:solidFill>
                <a:latin typeface="Arial"/>
                <a:ea typeface="Arial"/>
                <a:cs typeface="Arial"/>
                <a:sym typeface="Arial"/>
              </a:rPr>
              <a:t>, KDE</a:t>
            </a:r>
            <a:r>
              <a:rPr lang="en-US" sz="2400" b="1" i="0" u="none" strike="noStrike" cap="none" dirty="0" smtClean="0">
                <a:solidFill>
                  <a:srgbClr val="FF0000"/>
                </a:solidFill>
                <a:latin typeface="Arial"/>
                <a:ea typeface="Arial"/>
                <a:cs typeface="Arial"/>
                <a:sym typeface="Arial"/>
              </a:rPr>
              <a:t> </a:t>
            </a:r>
            <a:r>
              <a:rPr lang="en-US" sz="2400" b="1" dirty="0" smtClean="0">
                <a:solidFill>
                  <a:srgbClr val="FF0000"/>
                </a:solidFill>
                <a:latin typeface="Arial"/>
                <a:ea typeface="Arial"/>
                <a:cs typeface="Arial"/>
                <a:sym typeface="Arial"/>
              </a:rPr>
              <a:t>Science </a:t>
            </a:r>
            <a:r>
              <a:rPr lang="en-US" sz="2400" b="1" i="0" u="none" strike="noStrike" cap="none" baseline="0" dirty="0" smtClean="0">
                <a:solidFill>
                  <a:srgbClr val="FF0000"/>
                </a:solidFill>
                <a:latin typeface="Arial"/>
                <a:ea typeface="Arial"/>
                <a:cs typeface="Arial"/>
                <a:sym typeface="Arial"/>
              </a:rPr>
              <a:t>Instructional </a:t>
            </a:r>
            <a:r>
              <a:rPr lang="en-US" sz="2400" b="1" i="0" u="none" strike="noStrike" cap="none" baseline="0" dirty="0">
                <a:solidFill>
                  <a:srgbClr val="FF0000"/>
                </a:solidFill>
                <a:latin typeface="Arial"/>
                <a:ea typeface="Arial"/>
                <a:cs typeface="Arial"/>
                <a:sym typeface="Arial"/>
              </a:rPr>
              <a:t>Specialist</a:t>
            </a:r>
          </a:p>
          <a:p>
            <a:pPr marL="91440" marR="0" lvl="0" indent="-91440" algn="l" rtl="0">
              <a:lnSpc>
                <a:spcPct val="90000"/>
              </a:lnSpc>
              <a:spcBef>
                <a:spcPts val="1400"/>
              </a:spcBef>
              <a:spcAft>
                <a:spcPts val="0"/>
              </a:spcAft>
              <a:buClr>
                <a:schemeClr val="accent2"/>
              </a:buClr>
              <a:buSzPct val="100000"/>
              <a:buFont typeface="Arial"/>
              <a:buChar char=" "/>
            </a:pPr>
            <a:r>
              <a:rPr lang="en-US" sz="2400" b="1" i="0" u="none" strike="noStrike" cap="none" baseline="0" dirty="0" smtClean="0">
                <a:solidFill>
                  <a:srgbClr val="FF0000"/>
                </a:solidFill>
                <a:latin typeface="Arial"/>
                <a:ea typeface="Arial"/>
                <a:cs typeface="Arial"/>
                <a:sym typeface="Arial"/>
              </a:rPr>
              <a:t>Christine Duke, KDE Science Consultant</a:t>
            </a:r>
          </a:p>
          <a:p>
            <a:pPr marL="91440" marR="0" lvl="0" indent="-91440" algn="l" rtl="0">
              <a:lnSpc>
                <a:spcPct val="90000"/>
              </a:lnSpc>
              <a:spcBef>
                <a:spcPts val="1400"/>
              </a:spcBef>
              <a:spcAft>
                <a:spcPts val="0"/>
              </a:spcAft>
              <a:buClr>
                <a:schemeClr val="accent2"/>
              </a:buClr>
              <a:buSzPct val="100000"/>
              <a:buFont typeface="Arial"/>
              <a:buChar char=" "/>
            </a:pPr>
            <a:r>
              <a:rPr lang="en-US" sz="2400" b="1" dirty="0" smtClean="0">
                <a:solidFill>
                  <a:srgbClr val="FF0000"/>
                </a:solidFill>
                <a:latin typeface="Arial"/>
                <a:ea typeface="Arial"/>
                <a:cs typeface="Arial"/>
                <a:sym typeface="Arial"/>
              </a:rPr>
              <a:t>Mindy </a:t>
            </a:r>
            <a:r>
              <a:rPr lang="en-US" sz="2400" b="1" dirty="0" err="1" smtClean="0">
                <a:solidFill>
                  <a:srgbClr val="FF0000"/>
                </a:solidFill>
                <a:latin typeface="Arial"/>
                <a:ea typeface="Arial"/>
                <a:cs typeface="Arial"/>
                <a:sym typeface="Arial"/>
              </a:rPr>
              <a:t>Curless</a:t>
            </a:r>
            <a:r>
              <a:rPr lang="en-US" sz="2400" b="1" dirty="0" smtClean="0">
                <a:solidFill>
                  <a:srgbClr val="FF0000"/>
                </a:solidFill>
                <a:latin typeface="Arial"/>
                <a:ea typeface="Arial"/>
                <a:cs typeface="Arial"/>
                <a:sym typeface="Arial"/>
              </a:rPr>
              <a:t>, KDE  Science/STEM Consultant</a:t>
            </a:r>
            <a:endParaRPr lang="en-US" sz="2400" b="1" i="0" u="none" strike="noStrike" cap="none" baseline="0" dirty="0" smtClean="0">
              <a:solidFill>
                <a:srgbClr val="FF0000"/>
              </a:solidFill>
              <a:latin typeface="Arial"/>
              <a:ea typeface="Arial"/>
              <a:cs typeface="Arial"/>
              <a:sym typeface="Arial"/>
            </a:endParaRPr>
          </a:p>
          <a:p>
            <a:pPr marL="91440" marR="0" lvl="0" indent="-91440" algn="l" rtl="0">
              <a:lnSpc>
                <a:spcPct val="90000"/>
              </a:lnSpc>
              <a:spcBef>
                <a:spcPts val="1400"/>
              </a:spcBef>
              <a:spcAft>
                <a:spcPts val="0"/>
              </a:spcAft>
              <a:buClr>
                <a:schemeClr val="accent2"/>
              </a:buClr>
              <a:buSzPct val="100000"/>
              <a:buFont typeface="Arial"/>
              <a:buChar char=" "/>
            </a:pPr>
            <a:r>
              <a:rPr lang="en-US" sz="2400" b="1" dirty="0" smtClean="0">
                <a:solidFill>
                  <a:srgbClr val="FF0000"/>
                </a:solidFill>
                <a:latin typeface="Arial"/>
                <a:ea typeface="Arial"/>
                <a:cs typeface="Arial"/>
                <a:sym typeface="Arial"/>
              </a:rPr>
              <a:t>Dr. Tom </a:t>
            </a:r>
            <a:r>
              <a:rPr lang="en-US" sz="2400" b="1" dirty="0" err="1" smtClean="0">
                <a:solidFill>
                  <a:srgbClr val="FF0000"/>
                </a:solidFill>
                <a:latin typeface="Arial"/>
                <a:ea typeface="Arial"/>
                <a:cs typeface="Arial"/>
                <a:sym typeface="Arial"/>
              </a:rPr>
              <a:t>Tretter</a:t>
            </a:r>
            <a:r>
              <a:rPr lang="en-US" sz="2400" b="1" i="0" u="none" strike="noStrike" cap="none" baseline="0" dirty="0" smtClean="0">
                <a:solidFill>
                  <a:srgbClr val="FF0000"/>
                </a:solidFill>
                <a:latin typeface="Arial"/>
                <a:ea typeface="Arial"/>
                <a:cs typeface="Arial"/>
                <a:sym typeface="Arial"/>
              </a:rPr>
              <a:t>, University of Louisville</a:t>
            </a:r>
          </a:p>
          <a:p>
            <a:pPr marL="91440" marR="0" lvl="0" indent="-91440" algn="l" rtl="0">
              <a:lnSpc>
                <a:spcPct val="90000"/>
              </a:lnSpc>
              <a:spcBef>
                <a:spcPts val="1400"/>
              </a:spcBef>
              <a:spcAft>
                <a:spcPts val="0"/>
              </a:spcAft>
              <a:buClr>
                <a:schemeClr val="accent2"/>
              </a:buClr>
              <a:buSzPct val="100000"/>
              <a:buFont typeface="Arial"/>
              <a:buChar char=" "/>
            </a:pPr>
            <a:r>
              <a:rPr lang="en-US" sz="2400" b="1" i="0" u="none" strike="noStrike" cap="none" baseline="0" dirty="0" err="1" smtClean="0">
                <a:solidFill>
                  <a:srgbClr val="FF0000"/>
                </a:solidFill>
                <a:latin typeface="Arial"/>
                <a:ea typeface="Arial"/>
                <a:cs typeface="Arial"/>
                <a:sym typeface="Arial"/>
              </a:rPr>
              <a:t>Nikkol</a:t>
            </a:r>
            <a:r>
              <a:rPr lang="en-US" sz="2400" b="1" i="0" u="none" strike="noStrike" cap="none" baseline="0" dirty="0" smtClean="0">
                <a:solidFill>
                  <a:srgbClr val="FF0000"/>
                </a:solidFill>
                <a:latin typeface="Arial"/>
                <a:ea typeface="Arial"/>
                <a:cs typeface="Arial"/>
                <a:sym typeface="Arial"/>
              </a:rPr>
              <a:t> Bauer, Henry County</a:t>
            </a:r>
          </a:p>
          <a:p>
            <a:pPr marL="91440" marR="0" lvl="0" indent="-21589" algn="l" rtl="0">
              <a:lnSpc>
                <a:spcPct val="90000"/>
              </a:lnSpc>
              <a:spcBef>
                <a:spcPts val="1400"/>
              </a:spcBef>
              <a:spcAft>
                <a:spcPts val="200"/>
              </a:spcAft>
              <a:buClr>
                <a:schemeClr val="accent2"/>
              </a:buClr>
              <a:buFont typeface="Arial"/>
              <a:buNone/>
            </a:pPr>
            <a:endParaRPr sz="1100" b="0" i="0" u="none" strike="noStrike" cap="none" baseline="0" dirty="0">
              <a:solidFill>
                <a:srgbClr val="FF7F01"/>
              </a:solidFill>
              <a:latin typeface="Arial"/>
              <a:ea typeface="Arial"/>
              <a:cs typeface="Arial"/>
              <a:sym typeface="Arial"/>
            </a:endParaRPr>
          </a:p>
        </p:txBody>
      </p:sp>
    </p:spTree>
    <p:extLst>
      <p:ext uri="{BB962C8B-B14F-4D97-AF65-F5344CB8AC3E}">
        <p14:creationId xmlns:p14="http://schemas.microsoft.com/office/powerpoint/2010/main" val="3738292998"/>
      </p:ext>
    </p:extLst>
  </p:cSld>
  <p:clrMapOvr>
    <a:masterClrMapping/>
  </p:clrMapOvr>
  <p:transition spd="slow">
    <p:cu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Using the Crosswalk tool:</a:t>
            </a:r>
          </a:p>
          <a:p>
            <a:pPr lvl="1"/>
            <a:r>
              <a:rPr lang="en-US" dirty="0" smtClean="0"/>
              <a:t>Individually first:</a:t>
            </a:r>
          </a:p>
          <a:p>
            <a:pPr lvl="2"/>
            <a:r>
              <a:rPr lang="en-US" dirty="0" smtClean="0"/>
              <a:t>Use your notes and comments to attach the defensible statements to the crosswalk tool to defend your score for each part of the document</a:t>
            </a:r>
          </a:p>
          <a:p>
            <a:pPr lvl="2"/>
            <a:r>
              <a:rPr lang="en-US" dirty="0" smtClean="0"/>
              <a:t>In your small groups discuss your findings – be ready to discuss and note the findings that were different among the group and similar. </a:t>
            </a:r>
          </a:p>
          <a:p>
            <a:pPr lvl="2"/>
            <a:r>
              <a:rPr lang="en-US" dirty="0" smtClean="0"/>
              <a:t>Give at least one suggestion to the teacher on how to improve the lesson.</a:t>
            </a:r>
          </a:p>
          <a:p>
            <a:endParaRPr lang="en-US" dirty="0" smtClean="0"/>
          </a:p>
          <a:p>
            <a:pPr lvl="1"/>
            <a:endParaRPr lang="en-US" dirty="0" smtClean="0"/>
          </a:p>
        </p:txBody>
      </p:sp>
      <p:sp>
        <p:nvSpPr>
          <p:cNvPr id="2" name="Title 1"/>
          <p:cNvSpPr>
            <a:spLocks noGrp="1"/>
          </p:cNvSpPr>
          <p:nvPr>
            <p:ph type="title"/>
          </p:nvPr>
        </p:nvSpPr>
        <p:spPr/>
        <p:txBody>
          <a:bodyPr>
            <a:noAutofit/>
          </a:bodyPr>
          <a:lstStyle/>
          <a:p>
            <a:r>
              <a:rPr lang="en-US" sz="3200" dirty="0" smtClean="0">
                <a:solidFill>
                  <a:schemeClr val="tx1"/>
                </a:solidFill>
              </a:rPr>
              <a:t>Analyze artifacts (products &amp; practices) for congruency of standards/ assessments/ instruction using appropriate tools</a:t>
            </a:r>
          </a:p>
        </p:txBody>
      </p:sp>
    </p:spTree>
    <p:extLst>
      <p:ext uri="{BB962C8B-B14F-4D97-AF65-F5344CB8AC3E}">
        <p14:creationId xmlns:p14="http://schemas.microsoft.com/office/powerpoint/2010/main" val="42400036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Based on discussions and what other groups have come up with as suggestions (not being the be all end all) </a:t>
            </a:r>
          </a:p>
          <a:p>
            <a:r>
              <a:rPr lang="en-US" dirty="0" smtClean="0"/>
              <a:t>How would you modify </a:t>
            </a:r>
            <a:r>
              <a:rPr lang="en-US" dirty="0"/>
              <a:t>the density lesson based upon artifact analysis, rubric discussion and the CHETL </a:t>
            </a:r>
            <a:r>
              <a:rPr lang="en-US" dirty="0" smtClean="0"/>
              <a:t>characteristics?</a:t>
            </a:r>
          </a:p>
          <a:p>
            <a:pPr lvl="1"/>
            <a:r>
              <a:rPr lang="en-US" dirty="0" smtClean="0"/>
              <a:t>You will have 10 minutes to ponder and alter – be ready to share.</a:t>
            </a:r>
          </a:p>
        </p:txBody>
      </p:sp>
      <p:sp>
        <p:nvSpPr>
          <p:cNvPr id="3" name="Title 2"/>
          <p:cNvSpPr>
            <a:spLocks noGrp="1"/>
          </p:cNvSpPr>
          <p:nvPr>
            <p:ph type="title"/>
          </p:nvPr>
        </p:nvSpPr>
        <p:spPr/>
        <p:txBody>
          <a:bodyPr/>
          <a:lstStyle/>
          <a:p>
            <a:r>
              <a:rPr lang="en-US" b="1" dirty="0" smtClean="0">
                <a:solidFill>
                  <a:schemeClr val="tx1"/>
                </a:solidFill>
              </a:rPr>
              <a:t>Modification</a:t>
            </a:r>
            <a:endParaRPr lang="en-US" b="1" dirty="0">
              <a:solidFill>
                <a:schemeClr val="tx1"/>
              </a:solidFill>
            </a:endParaRPr>
          </a:p>
        </p:txBody>
      </p:sp>
    </p:spTree>
    <p:extLst>
      <p:ext uri="{BB962C8B-B14F-4D97-AF65-F5344CB8AC3E}">
        <p14:creationId xmlns:p14="http://schemas.microsoft.com/office/powerpoint/2010/main" val="175119988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a:xfrm>
            <a:off x="457200" y="533400"/>
            <a:ext cx="8229600" cy="639763"/>
          </a:xfrm>
        </p:spPr>
        <p:txBody>
          <a:bodyPr>
            <a:normAutofit fontScale="90000"/>
          </a:bodyPr>
          <a:lstStyle/>
          <a:p>
            <a:r>
              <a:rPr lang="en-US" altLang="en-US" dirty="0" smtClean="0">
                <a:solidFill>
                  <a:schemeClr val="tx1"/>
                </a:solidFill>
              </a:rPr>
              <a:t>Goal for working groups</a:t>
            </a:r>
          </a:p>
        </p:txBody>
      </p:sp>
      <p:sp>
        <p:nvSpPr>
          <p:cNvPr id="3" name="Content Placeholder 2"/>
          <p:cNvSpPr>
            <a:spLocks noGrp="1"/>
          </p:cNvSpPr>
          <p:nvPr>
            <p:ph idx="1"/>
          </p:nvPr>
        </p:nvSpPr>
        <p:spPr>
          <a:xfrm>
            <a:off x="457200" y="1524000"/>
            <a:ext cx="8229600" cy="4525963"/>
          </a:xfrm>
          <a:solidFill>
            <a:schemeClr val="accent1">
              <a:lumMod val="90000"/>
            </a:schemeClr>
          </a:solidFill>
        </p:spPr>
        <p:txBody>
          <a:bodyPr>
            <a:normAutofit/>
          </a:bodyPr>
          <a:lstStyle/>
          <a:p>
            <a:pPr>
              <a:defRPr/>
            </a:pPr>
            <a:r>
              <a:rPr lang="en-US" sz="2800" b="1" dirty="0" smtClean="0">
                <a:solidFill>
                  <a:schemeClr val="tx1"/>
                </a:solidFill>
              </a:rPr>
              <a:t>Determine phenomenon  or begin with selected PE(s)</a:t>
            </a:r>
          </a:p>
          <a:p>
            <a:pPr>
              <a:defRPr/>
            </a:pPr>
            <a:r>
              <a:rPr lang="en-US" sz="2800" b="1" dirty="0" smtClean="0">
                <a:solidFill>
                  <a:schemeClr val="tx1"/>
                </a:solidFill>
              </a:rPr>
              <a:t>Identify learning outcomes (what tools will you use?)</a:t>
            </a:r>
          </a:p>
          <a:p>
            <a:pPr>
              <a:defRPr/>
            </a:pPr>
            <a:r>
              <a:rPr lang="en-US" sz="2800" b="1" dirty="0" smtClean="0">
                <a:solidFill>
                  <a:schemeClr val="tx1"/>
                </a:solidFill>
              </a:rPr>
              <a:t>Decide how students will show what they know? </a:t>
            </a:r>
          </a:p>
          <a:p>
            <a:pPr>
              <a:defRPr/>
            </a:pPr>
            <a:r>
              <a:rPr lang="en-US" sz="2800" b="1" dirty="0" smtClean="0">
                <a:solidFill>
                  <a:schemeClr val="tx1"/>
                </a:solidFill>
              </a:rPr>
              <a:t>Create proficiency statements around standards (not the task!)</a:t>
            </a:r>
            <a:endParaRPr lang="en-US" sz="2800" b="1" dirty="0">
              <a:solidFill>
                <a:schemeClr val="tx1"/>
              </a:solidFill>
            </a:endParaRPr>
          </a:p>
        </p:txBody>
      </p:sp>
    </p:spTree>
    <p:extLst>
      <p:ext uri="{BB962C8B-B14F-4D97-AF65-F5344CB8AC3E}">
        <p14:creationId xmlns:p14="http://schemas.microsoft.com/office/powerpoint/2010/main" val="3637932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991188"/>
            <a:ext cx="3746500" cy="455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6019" name="Title 1"/>
          <p:cNvSpPr>
            <a:spLocks noGrp="1"/>
          </p:cNvSpPr>
          <p:nvPr>
            <p:ph type="title"/>
          </p:nvPr>
        </p:nvSpPr>
        <p:spPr/>
        <p:txBody>
          <a:bodyPr/>
          <a:lstStyle/>
          <a:p>
            <a:pPr eaLnBrk="1" hangingPunct="1"/>
            <a:r>
              <a:rPr lang="en-US" altLang="en-US" dirty="0" smtClean="0">
                <a:solidFill>
                  <a:schemeClr val="tx1"/>
                </a:solidFill>
              </a:rPr>
              <a:t>Please Complete Your Evaluation </a:t>
            </a:r>
          </a:p>
        </p:txBody>
      </p:sp>
      <p:pic>
        <p:nvPicPr>
          <p:cNvPr id="8602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7386" y="3276600"/>
            <a:ext cx="3338513" cy="327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11637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tLang="en-US" dirty="0" smtClean="0">
                <a:solidFill>
                  <a:schemeClr val="tx1"/>
                </a:solidFill>
              </a:rPr>
              <a:t>Today’s Work</a:t>
            </a:r>
          </a:p>
        </p:txBody>
      </p:sp>
      <p:sp>
        <p:nvSpPr>
          <p:cNvPr id="31747" name="Rectangle 3"/>
          <p:cNvSpPr>
            <a:spLocks noGrp="1" noChangeArrowheads="1"/>
          </p:cNvSpPr>
          <p:nvPr>
            <p:ph type="body" sz="half" idx="1"/>
          </p:nvPr>
        </p:nvSpPr>
        <p:spPr>
          <a:xfrm>
            <a:off x="457200" y="2057400"/>
            <a:ext cx="8305800" cy="4495800"/>
          </a:xfrm>
        </p:spPr>
        <p:txBody>
          <a:bodyPr/>
          <a:lstStyle/>
          <a:p>
            <a:pPr eaLnBrk="1" hangingPunct="1">
              <a:lnSpc>
                <a:spcPct val="90000"/>
              </a:lnSpc>
            </a:pPr>
            <a:r>
              <a:rPr lang="en-US" altLang="en-US" dirty="0" smtClean="0"/>
              <a:t>Analyze assessment tasks</a:t>
            </a:r>
          </a:p>
          <a:p>
            <a:pPr eaLnBrk="1" hangingPunct="1">
              <a:lnSpc>
                <a:spcPct val="90000"/>
              </a:lnSpc>
            </a:pPr>
            <a:r>
              <a:rPr lang="en-US" altLang="en-US" dirty="0" smtClean="0"/>
              <a:t>Analyze student work</a:t>
            </a:r>
          </a:p>
          <a:p>
            <a:pPr eaLnBrk="1" hangingPunct="1">
              <a:lnSpc>
                <a:spcPct val="90000"/>
              </a:lnSpc>
            </a:pPr>
            <a:r>
              <a:rPr lang="en-US" altLang="en-US" dirty="0" smtClean="0"/>
              <a:t>Generate “student work” for analysis of investigation plan</a:t>
            </a:r>
          </a:p>
          <a:p>
            <a:pPr eaLnBrk="1" hangingPunct="1">
              <a:lnSpc>
                <a:spcPct val="90000"/>
              </a:lnSpc>
            </a:pPr>
            <a:r>
              <a:rPr lang="en-US" altLang="en-US" dirty="0" smtClean="0"/>
              <a:t>Use ES Templates to analyze your student work</a:t>
            </a:r>
          </a:p>
          <a:p>
            <a:pPr eaLnBrk="1" hangingPunct="1">
              <a:lnSpc>
                <a:spcPct val="90000"/>
              </a:lnSpc>
            </a:pPr>
            <a:r>
              <a:rPr lang="en-US" altLang="en-US" dirty="0" smtClean="0"/>
              <a:t>Phenomenon Discussion</a:t>
            </a:r>
          </a:p>
          <a:p>
            <a:pPr eaLnBrk="1" hangingPunct="1">
              <a:lnSpc>
                <a:spcPct val="90000"/>
              </a:lnSpc>
            </a:pPr>
            <a:r>
              <a:rPr lang="en-US" altLang="en-US" dirty="0" smtClean="0"/>
              <a:t>Reflect on experiences through the lens of CHETL,EQUIP, and </a:t>
            </a:r>
            <a:r>
              <a:rPr lang="en-US" altLang="en-US" dirty="0" err="1" smtClean="0"/>
              <a:t>FfT</a:t>
            </a:r>
            <a:endParaRPr lang="en-US" altLang="en-US" dirty="0" smtClean="0"/>
          </a:p>
          <a:p>
            <a:pPr eaLnBrk="1" hangingPunct="1">
              <a:lnSpc>
                <a:spcPct val="90000"/>
              </a:lnSpc>
            </a:pPr>
            <a:r>
              <a:rPr lang="en-US" altLang="en-US" dirty="0" smtClean="0"/>
              <a:t>Time for collaboration </a:t>
            </a:r>
          </a:p>
        </p:txBody>
      </p:sp>
      <p:pic>
        <p:nvPicPr>
          <p:cNvPr id="31748" name="Picture 5" descr="hard-work-ahead"/>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04800" y="274638"/>
            <a:ext cx="1219200" cy="1216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1749" name="Picture 4" descr="hard-work-ahe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0084" y="274638"/>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78732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09600" y="2057400"/>
            <a:ext cx="7358338" cy="4191000"/>
          </a:xfrm>
          <a:prstGeom prst="rect">
            <a:avLst/>
          </a:prstGeom>
        </p:spPr>
      </p:pic>
      <p:sp>
        <p:nvSpPr>
          <p:cNvPr id="3" name="Title 2"/>
          <p:cNvSpPr>
            <a:spLocks noGrp="1"/>
          </p:cNvSpPr>
          <p:nvPr>
            <p:ph type="title"/>
          </p:nvPr>
        </p:nvSpPr>
        <p:spPr/>
        <p:txBody>
          <a:bodyPr/>
          <a:lstStyle/>
          <a:p>
            <a:r>
              <a:rPr lang="en-US" dirty="0" smtClean="0"/>
              <a:t>STLN Online Tool Box</a:t>
            </a:r>
            <a:endParaRPr lang="en-US" dirty="0"/>
          </a:p>
        </p:txBody>
      </p:sp>
    </p:spTree>
    <p:extLst>
      <p:ext uri="{BB962C8B-B14F-4D97-AF65-F5344CB8AC3E}">
        <p14:creationId xmlns:p14="http://schemas.microsoft.com/office/powerpoint/2010/main" val="10552916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90600" y="1099213"/>
            <a:ext cx="7086600" cy="5753100"/>
          </a:xfrm>
          <a:prstGeom prst="rect">
            <a:avLst/>
          </a:prstGeom>
        </p:spPr>
      </p:pic>
      <p:sp>
        <p:nvSpPr>
          <p:cNvPr id="4" name="TextBox 3"/>
          <p:cNvSpPr txBox="1"/>
          <p:nvPr/>
        </p:nvSpPr>
        <p:spPr>
          <a:xfrm>
            <a:off x="2667000" y="304800"/>
            <a:ext cx="5105400" cy="461665"/>
          </a:xfrm>
          <a:prstGeom prst="rect">
            <a:avLst/>
          </a:prstGeom>
          <a:noFill/>
        </p:spPr>
        <p:txBody>
          <a:bodyPr wrap="square" rtlCol="0">
            <a:spAutoFit/>
          </a:bodyPr>
          <a:lstStyle/>
          <a:p>
            <a:r>
              <a:rPr lang="en-US" sz="2400" b="1" dirty="0" smtClean="0"/>
              <a:t>Working in grade band groups of 3 </a:t>
            </a:r>
            <a:endParaRPr lang="en-US" sz="2400" b="1" dirty="0"/>
          </a:p>
        </p:txBody>
      </p:sp>
    </p:spTree>
    <p:extLst>
      <p:ext uri="{BB962C8B-B14F-4D97-AF65-F5344CB8AC3E}">
        <p14:creationId xmlns:p14="http://schemas.microsoft.com/office/powerpoint/2010/main" val="18743219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981200"/>
            <a:ext cx="5791200" cy="5232202"/>
          </a:xfrm>
          <a:prstGeom prst="rect">
            <a:avLst/>
          </a:prstGeom>
          <a:noFill/>
        </p:spPr>
        <p:txBody>
          <a:bodyPr wrap="square" rtlCol="0">
            <a:spAutoFit/>
          </a:bodyPr>
          <a:lstStyle/>
          <a:p>
            <a:pPr algn="ctr"/>
            <a:r>
              <a:rPr lang="en-US" sz="3600" b="1" dirty="0" smtClean="0"/>
              <a:t>Let’s Reflect</a:t>
            </a:r>
            <a:endParaRPr lang="en-US" sz="3600" b="1" dirty="0"/>
          </a:p>
          <a:p>
            <a:pPr marL="571500" indent="-571500">
              <a:buFont typeface="Arial" panose="020B0604020202020204" pitchFamily="34" charset="0"/>
              <a:buChar char="•"/>
            </a:pPr>
            <a:r>
              <a:rPr lang="en-US" sz="3600" b="1" dirty="0" smtClean="0"/>
              <a:t>What generalizations can you make?</a:t>
            </a:r>
          </a:p>
          <a:p>
            <a:pPr marL="571500" indent="-571500">
              <a:buFont typeface="Arial" panose="020B0604020202020204" pitchFamily="34" charset="0"/>
              <a:buChar char="•"/>
            </a:pPr>
            <a:r>
              <a:rPr lang="en-US" sz="3600" b="1" dirty="0" smtClean="0"/>
              <a:t>What did you learn?</a:t>
            </a:r>
          </a:p>
          <a:p>
            <a:pPr marL="571500" indent="-571500">
              <a:buFont typeface="Arial" panose="020B0604020202020204" pitchFamily="34" charset="0"/>
              <a:buChar char="•"/>
            </a:pPr>
            <a:r>
              <a:rPr lang="en-US" sz="3600" b="1" dirty="0" smtClean="0"/>
              <a:t>What revisions were necessary?</a:t>
            </a:r>
          </a:p>
          <a:p>
            <a:pPr marL="571500" indent="-571500">
              <a:buFont typeface="Arial" panose="020B0604020202020204" pitchFamily="34" charset="0"/>
              <a:buChar char="•"/>
            </a:pPr>
            <a:r>
              <a:rPr lang="en-US" sz="3600" b="1" dirty="0" smtClean="0"/>
              <a:t>Insights gained?</a:t>
            </a:r>
          </a:p>
          <a:p>
            <a:pPr marL="571500" indent="-571500">
              <a:buFont typeface="Arial" panose="020B0604020202020204" pitchFamily="34" charset="0"/>
              <a:buChar char="•"/>
            </a:pPr>
            <a:r>
              <a:rPr lang="en-US" sz="3600" b="1" dirty="0" smtClean="0"/>
              <a:t>Other ?</a:t>
            </a:r>
            <a:endParaRPr lang="en-US" sz="3600" b="1" dirty="0"/>
          </a:p>
          <a:p>
            <a:endParaRPr lang="en-US" sz="2800" b="1" dirty="0" smtClean="0"/>
          </a:p>
          <a:p>
            <a:endParaRPr lang="en-US" dirty="0"/>
          </a:p>
        </p:txBody>
      </p:sp>
    </p:spTree>
    <p:extLst>
      <p:ext uri="{BB962C8B-B14F-4D97-AF65-F5344CB8AC3E}">
        <p14:creationId xmlns:p14="http://schemas.microsoft.com/office/powerpoint/2010/main" val="21986434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1752600"/>
            <a:ext cx="4953000" cy="4000500"/>
          </a:xfrm>
          <a:prstGeom prst="rect">
            <a:avLst/>
          </a:prstGeom>
        </p:spPr>
      </p:pic>
    </p:spTree>
    <p:extLst>
      <p:ext uri="{BB962C8B-B14F-4D97-AF65-F5344CB8AC3E}">
        <p14:creationId xmlns:p14="http://schemas.microsoft.com/office/powerpoint/2010/main" val="33946160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2151</TotalTime>
  <Words>1556</Words>
  <Application>Microsoft Office PowerPoint</Application>
  <PresentationFormat>On-screen Show (4:3)</PresentationFormat>
  <Paragraphs>206</Paragraphs>
  <Slides>43</Slides>
  <Notes>22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Arial Black</vt:lpstr>
      <vt:lpstr>Arial Rounded MT Bold</vt:lpstr>
      <vt:lpstr>Baskerville Old Face</vt:lpstr>
      <vt:lpstr>Calibri</vt:lpstr>
      <vt:lpstr>Candara</vt:lpstr>
      <vt:lpstr>Comic Sans MS</vt:lpstr>
      <vt:lpstr>Symbol</vt:lpstr>
      <vt:lpstr>Times New Roman</vt:lpstr>
      <vt:lpstr>Verdana</vt:lpstr>
      <vt:lpstr>Waveform</vt:lpstr>
      <vt:lpstr>Welcome Back</vt:lpstr>
      <vt:lpstr>Agenda </vt:lpstr>
      <vt:lpstr>Norms of Collaboration</vt:lpstr>
      <vt:lpstr>PowerPoint Presentation</vt:lpstr>
      <vt:lpstr>Today’s Work</vt:lpstr>
      <vt:lpstr>STLN Online Tool Box</vt:lpstr>
      <vt:lpstr>PowerPoint Presentation</vt:lpstr>
      <vt:lpstr>PowerPoint Presentation</vt:lpstr>
      <vt:lpstr>PowerPoint Presentation</vt:lpstr>
      <vt:lpstr>PowerPoint Presentation</vt:lpstr>
      <vt:lpstr>PowerPoint Presentation</vt:lpstr>
      <vt:lpstr>PowerPoint Presentation</vt:lpstr>
      <vt:lpstr>Phenomena</vt:lpstr>
      <vt:lpstr>Card Sort</vt:lpstr>
      <vt:lpstr>Characteristics of a phenomenon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do some things float and others sink?</vt:lpstr>
      <vt:lpstr>What do you see???</vt:lpstr>
      <vt:lpstr>Group Discussion</vt:lpstr>
      <vt:lpstr>Journal Questions</vt:lpstr>
      <vt:lpstr>Force Diagrams</vt:lpstr>
      <vt:lpstr>Stating Reasons</vt:lpstr>
      <vt:lpstr>Time for Research</vt:lpstr>
      <vt:lpstr>Research Resources</vt:lpstr>
      <vt:lpstr>More Resources</vt:lpstr>
      <vt:lpstr>Collaborative Research</vt:lpstr>
      <vt:lpstr>Making the Plan</vt:lpstr>
      <vt:lpstr>Looking at the Work</vt:lpstr>
      <vt:lpstr>Reflecting on the Lesson</vt:lpstr>
      <vt:lpstr>Modeling and Guided Practice</vt:lpstr>
      <vt:lpstr>CHETL and FfT Connections</vt:lpstr>
      <vt:lpstr>Analyzing the experience using Fft, Equip and CHETL combined document</vt:lpstr>
      <vt:lpstr>Analyze artifacts (products &amp; practices) for congruency of standards/ assessments/ instruction using appropriate tools</vt:lpstr>
      <vt:lpstr>Modification</vt:lpstr>
      <vt:lpstr>Goal for working groups</vt:lpstr>
      <vt:lpstr>Please Complete Your Evaluation </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Meeting</dc:title>
  <dc:creator>Hallie</dc:creator>
  <cp:lastModifiedBy>Rumsey, Candance - Division of Program Standards</cp:lastModifiedBy>
  <cp:revision>39</cp:revision>
  <dcterms:created xsi:type="dcterms:W3CDTF">2016-01-20T16:39:08Z</dcterms:created>
  <dcterms:modified xsi:type="dcterms:W3CDTF">2016-02-02T16:49:44Z</dcterms:modified>
</cp:coreProperties>
</file>